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59" r:id="rId5"/>
    <p:sldId id="267" r:id="rId6"/>
    <p:sldId id="276" r:id="rId7"/>
    <p:sldId id="274" r:id="rId8"/>
    <p:sldId id="277" r:id="rId9"/>
    <p:sldId id="264" r:id="rId10"/>
    <p:sldId id="271" r:id="rId11"/>
    <p:sldId id="262" r:id="rId12"/>
    <p:sldId id="279" r:id="rId13"/>
    <p:sldId id="280" r:id="rId14"/>
    <p:sldId id="281" r:id="rId15"/>
    <p:sldId id="282" r:id="rId16"/>
    <p:sldId id="283" r:id="rId17"/>
    <p:sldId id="284" r:id="rId18"/>
    <p:sldId id="275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908" y="47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4047241214232E-2"/>
          <c:y val="4.583333333333333E-2"/>
          <c:w val="0.4654122982081475"/>
          <c:h val="0.908333333333333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35-45AE-A11F-6898CA734B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35-45AE-A11F-6898CA734BC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35-45AE-A11F-6898CA734BC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35-45AE-A11F-6898CA734B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35-45AE-A11F-6898CA734BC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35-45AE-A11F-6898CA734BC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35-45AE-A11F-6898CA734BC9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35-45AE-A11F-6898CA734BC9}"/>
              </c:ext>
            </c:extLst>
          </c:dPt>
          <c:cat>
            <c:strRef>
              <c:f>Лист1!$A$2:$A$9</c:f>
              <c:strCache>
                <c:ptCount val="2"/>
                <c:pt idx="0">
                  <c:v>44 (73 %) БЕЗ ЗАМЕЧАНИЙ</c:v>
                </c:pt>
                <c:pt idx="1">
                  <c:v>16 (27 %) С ЗАМЕЧАНИЯМИ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435-45AE-A11F-6898CA73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2522831950774007"/>
          <c:y val="4.5424212598425197E-2"/>
          <c:w val="0.42712799849506344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Сферы сотрудничества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E-4432-86FE-3A52E133D1F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E-4432-86FE-3A52E133D1F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E-4432-86FE-3A52E133D1F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1E-4432-86FE-3A52E133D1F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1E-4432-86FE-3A52E133D1F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1E-4432-86FE-3A52E133D1F6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1E-4432-86FE-3A52E133D1F6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1E-4432-86FE-3A52E133D1F6}"/>
              </c:ext>
            </c:extLst>
          </c:dPt>
          <c:cat>
            <c:strRef>
              <c:f>Лист1!$A$2:$A$9</c:f>
              <c:strCache>
                <c:ptCount val="2"/>
                <c:pt idx="0">
                  <c:v>33 (63 %) ПРИНЯТЫ</c:v>
                </c:pt>
                <c:pt idx="1">
                  <c:v>19 (37 %) УРЕГУЛИРОВАНЫ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01E-4432-86FE-3A52E133D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4800049212598423"/>
          <c:y val="7.4590879265091878E-2"/>
          <c:w val="0.44288943569553807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4047241214232E-2"/>
          <c:y val="4.583333333333333E-2"/>
          <c:w val="0.4654122982081475"/>
          <c:h val="0.908333333333333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33-4FD3-8972-F3BDE50907C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33-4FD3-8972-F3BDE50907C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33-4FD3-8972-F3BDE50907C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33-4FD3-8972-F3BDE50907C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33-4FD3-8972-F3BDE50907C0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33-4FD3-8972-F3BDE50907C0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33-4FD3-8972-F3BDE50907C0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33-4FD3-8972-F3BDE50907C0}"/>
              </c:ext>
            </c:extLst>
          </c:dPt>
          <c:cat>
            <c:strRef>
              <c:f>Лист1!$A$2:$A$9</c:f>
              <c:strCache>
                <c:ptCount val="2"/>
                <c:pt idx="0">
                  <c:v>16 (62 %) БЕЗ ЗАМЕЧАНИЙ</c:v>
                </c:pt>
                <c:pt idx="1">
                  <c:v>10 (38 %) С ЗАМЕЧАНИЯМИ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33-4FD3-8972-F3BDE5090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2522831950774007"/>
          <c:y val="4.5424212598425197E-2"/>
          <c:w val="0.42712799849506344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4047241214232E-2"/>
          <c:y val="4.583333333333333E-2"/>
          <c:w val="0.4654122982081475"/>
          <c:h val="0.908333333333333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FC-491F-A925-360E2885A25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FC-491F-A925-360E2885A25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FC-491F-A925-360E2885A25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FC-491F-A925-360E2885A25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FC-491F-A925-360E2885A25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FC-491F-A925-360E2885A25B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9FC-491F-A925-360E2885A25B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9FC-491F-A925-360E2885A25B}"/>
              </c:ext>
            </c:extLst>
          </c:dPt>
          <c:cat>
            <c:strRef>
              <c:f>Лист1!$A$2:$A$9</c:f>
              <c:strCache>
                <c:ptCount val="2"/>
                <c:pt idx="0">
                  <c:v>17 (65 %) ПРИНЯТЫ</c:v>
                </c:pt>
                <c:pt idx="1">
                  <c:v>9 (35 %) УРЕГУЛИРОВАНЫ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9FC-491F-A925-360E2885A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2522831950774007"/>
          <c:y val="4.5424212598425197E-2"/>
          <c:w val="0.42712799849506344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D1FD50-16F2-4DF4-8BDF-38D61CE69905}"/>
              </a:ext>
            </a:extLst>
          </p:cNvPr>
          <p:cNvSpPr/>
          <p:nvPr userDrawn="1"/>
        </p:nvSpPr>
        <p:spPr>
          <a:xfrm>
            <a:off x="903188" y="-247333"/>
            <a:ext cx="5752251" cy="2018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3B6D4-8099-4756-8908-56250037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E2CC7-777D-448D-B56E-B8CD1C18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F387E-AB7B-4B4B-897D-81514C7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25.06.2026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FBE17-044B-4AF6-A289-0A782F3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144957-439D-47CC-A8ED-6A2C122E5876}"/>
              </a:ext>
            </a:extLst>
          </p:cNvPr>
          <p:cNvSpPr/>
          <p:nvPr userDrawn="1"/>
        </p:nvSpPr>
        <p:spPr>
          <a:xfrm>
            <a:off x="4854698" y="634674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presentation-creation.ru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9A56F-C8EE-4028-B120-76C4E70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presentation-creation.ru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15E017-FBEA-43E5-BEF2-B852B6A94906}"/>
              </a:ext>
            </a:extLst>
          </p:cNvPr>
          <p:cNvSpPr/>
          <p:nvPr userDrawn="1"/>
        </p:nvSpPr>
        <p:spPr>
          <a:xfrm rot="5400000">
            <a:off x="11135364" y="89019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6E6E6"/>
                </a:solidFill>
              </a:rPr>
              <a:t>presentation-creation.ru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C67BA58-7A09-4547-BAED-001287A2F2EE}"/>
              </a:ext>
            </a:extLst>
          </p:cNvPr>
          <p:cNvCxnSpPr/>
          <p:nvPr userDrawn="1"/>
        </p:nvCxnSpPr>
        <p:spPr>
          <a:xfrm>
            <a:off x="504497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296E60-0868-48A9-B479-2AB92BB2A7BF}"/>
              </a:ext>
            </a:extLst>
          </p:cNvPr>
          <p:cNvCxnSpPr/>
          <p:nvPr userDrawn="1"/>
        </p:nvCxnSpPr>
        <p:spPr>
          <a:xfrm>
            <a:off x="325821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8E0229F-261C-41BF-A12C-B5845FA2FBD6}"/>
              </a:ext>
            </a:extLst>
          </p:cNvPr>
          <p:cNvCxnSpPr/>
          <p:nvPr userDrawn="1"/>
        </p:nvCxnSpPr>
        <p:spPr>
          <a:xfrm>
            <a:off x="11661228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B1CA08C-B418-4425-B845-DCC4DB589141}"/>
              </a:ext>
            </a:extLst>
          </p:cNvPr>
          <p:cNvCxnSpPr/>
          <p:nvPr userDrawn="1"/>
        </p:nvCxnSpPr>
        <p:spPr>
          <a:xfrm>
            <a:off x="8833946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99FCD3-56A4-4284-81DF-E3E50BD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047691-5406-41FC-B8DB-B022027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7AEBC5-6561-4B36-B570-386056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69B2-4FAE-42A4-BBC5-8BF096D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1947-0CD2-42BD-BFD1-5C441661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DABD2-BF7A-4C8F-8B16-EA52A5F1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2B473-E977-441B-A8EB-3301D765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E1CEE-3915-4259-A6A7-D1B01B3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B3D31-7ACD-4C98-9D8E-2BDDE7B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05F6B-C902-4B3E-9912-C6E442B6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BC53AF-8425-4939-91AE-F683272D0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FBB3-E12C-46E0-9C0A-AECE9178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FC505-F1A6-46C8-AAC8-934BC95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E9474-4172-432C-832B-FEC719D7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9343C-F37B-47D0-875B-2AF3773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A611-4217-496F-A970-40D336B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99D7E-740A-449C-B04F-6390E5DB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07AD3-B579-44BB-B354-6F0449D5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F37B6-1BF7-43A4-81B9-1EFFAFF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BAB7-98C3-43DF-A563-53F5C2C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7C772B-141C-4727-B105-B525D750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F9FFA-49AD-4472-B85D-6ACC9C4B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E0885-5569-4FF3-8865-96B5AEB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1D7BD-2437-400A-B0D7-8AFEDE15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5A581-BC3B-448C-8E3E-BD31741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AEA4B8-5F70-408F-8267-EBC3BF799D39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2BE6B4-BBE7-4FD2-9A9E-3F0A7E86E6E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320754-C7CA-4B0F-8B73-F8AA8A2CCFC9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6C79DC-EE4C-4388-9262-DC5743925B11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6707BF-E794-4758-9198-C4AAEF44FAB4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D4AAE0-5436-4037-A072-14A77D30BC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330AE4-0F80-4FD2-B97D-7A59BDCEC183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ED9AD7-2833-49ED-A8DA-415C198F42A6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FBCD121-23DE-4E48-9674-5BF667C62D10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E9831BE-31D6-4DF1-91FE-B61B9CEC498A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84C9FF-64C4-4618-9726-6B133EDCAA1C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B04B1-DB07-4665-BD0A-B478E567E861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539780-49F5-4453-B246-123EF9869C97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8BB6DE-FEDF-40A7-860E-03F8897CFC45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1B34079-A0CC-4764-B2FB-A039F07A6BC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4253EE-6072-4F68-971B-A47CB1ED625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406EFD0-7731-42D5-BFEB-A9093C23524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A88D89-5BF4-4CCE-BDB9-19A752ED55F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9EEA78E-9AF0-41D3-861E-9195C915C0D2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6D758FC-2531-4B75-97B5-2AF89F9A07EF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9E25F44-2886-4168-A05A-B449B6CBB3F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CAFB58-3E06-41C1-B1D3-8E757395E9F5}"/>
              </a:ext>
            </a:extLst>
          </p:cNvPr>
          <p:cNvSpPr/>
          <p:nvPr userDrawn="1"/>
        </p:nvSpPr>
        <p:spPr>
          <a:xfrm>
            <a:off x="596137" y="1805817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9338" y="1825625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B639A41-DCFC-4CBD-95A9-00918D1E0C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59337" y="2515712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E6A01D8-B25F-4969-9EEE-02D4039373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44548" y="3400900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B1E053F-9E78-4E0C-A2B0-31B557FA90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44547" y="4090987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B877FE1-D2EF-4E9F-AC08-DACA8D5147E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36188" y="4916011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8790F4C-C0C7-494A-ACE0-B312EAD20E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36187" y="5606098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FD3D3-A261-41F6-9B31-77CF879FEDB4}"/>
              </a:ext>
            </a:extLst>
          </p:cNvPr>
          <p:cNvSpPr txBox="1"/>
          <p:nvPr userDrawn="1"/>
        </p:nvSpPr>
        <p:spPr>
          <a:xfrm>
            <a:off x="656202" y="15953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89ABCA-A0FD-4E3C-AFB3-8604C63789C3}"/>
              </a:ext>
            </a:extLst>
          </p:cNvPr>
          <p:cNvSpPr/>
          <p:nvPr userDrawn="1"/>
        </p:nvSpPr>
        <p:spPr>
          <a:xfrm>
            <a:off x="604341" y="3324606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9D2CA-8F73-4D3A-9B91-2101DC1239D1}"/>
              </a:ext>
            </a:extLst>
          </p:cNvPr>
          <p:cNvSpPr txBox="1"/>
          <p:nvPr userDrawn="1"/>
        </p:nvSpPr>
        <p:spPr>
          <a:xfrm>
            <a:off x="664406" y="311415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9BE560-D647-44EE-9A88-B7FD52A2E5FE}"/>
              </a:ext>
            </a:extLst>
          </p:cNvPr>
          <p:cNvSpPr/>
          <p:nvPr userDrawn="1"/>
        </p:nvSpPr>
        <p:spPr>
          <a:xfrm>
            <a:off x="604341" y="4872252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C91866-0E34-4E24-830A-F655D0C79346}"/>
              </a:ext>
            </a:extLst>
          </p:cNvPr>
          <p:cNvSpPr txBox="1"/>
          <p:nvPr userDrawn="1"/>
        </p:nvSpPr>
        <p:spPr>
          <a:xfrm>
            <a:off x="664406" y="466180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3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E2F3F11-B7C5-483E-86A6-1287F67442C8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71BBAA-077E-4C88-B1DD-BEF3872F56D6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42CE9A3-0EC4-457C-8634-4F0E0AD2DC25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021C39A-DCA1-4E06-8D31-E867516DE30B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C02349D-6773-40E7-9A32-EEA66FDCB6B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3469A3A-6A19-49D5-8236-5D576EC201A2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2DF72E4-035F-4A8A-9CC4-6AEE40CEC0F1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EBAF21C-252C-41DF-B8BC-ED32970F4A58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08EC90-944D-41D0-9B21-591317DD814D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437CD4-F16C-4334-8808-32569D0AE01F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80DD60-1AA3-4A08-9611-651D640EC22A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12EC0C-4C49-4CF8-BBAE-C52D728BEC6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F812C86-C516-4FA0-A290-3977B163D41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C4F17A9-F14F-4A29-B7E0-1F9F399FC3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D3E6B25-E05F-4368-A4E2-3951418D57DD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8FE516D-0347-4D4B-8906-E720575B4150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C2F1-B382-4B54-9A9F-91023520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8882E1-F531-4863-8725-4DFFB1D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42041-3F17-4A54-9CFD-5CC89C88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8362-ABA0-448B-9472-8CE3041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2121C-8D9C-473B-9CAA-041E14C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D5AC9-D947-4E91-8E54-564E619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C3E08-A33C-41B0-9FF8-A48D661D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63770-7BF6-4230-8BC5-AB14818D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B284D-4A4E-43FE-BC90-E29166BB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419C2-0DDE-45ED-A6BB-A7CF0C6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D6DE2-C0F1-4631-8D1B-61DD10E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F1CD0-71F9-4ED3-890F-20F3C62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EAC71-3741-4F27-877E-AC8E2B1C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C1B9D-7DA5-4D32-81AA-D58CAF37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45751E-43C2-4B2E-91C9-868F84D3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FF53-F322-41AA-9E85-224959B7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24C7FE-288B-4A4F-A747-871045C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F8A51-9E24-4CD8-9A95-89D90C66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29EE09-F27C-4D57-8664-E5E7CB8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0AC8-9D6A-48CD-9E4D-7A12D1C8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3AF8AA-A3DF-45CE-90B8-A257BB2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56705-7C94-4DCD-BF06-8BF6906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F7DF18-617E-48F0-9074-B7506B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9284-BDA4-45F8-A54F-94F6151A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D6D37-E80C-4087-8866-D624C739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1800B-2E1A-4303-9892-AB08F80E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C04A6-2998-40EB-BF13-94B54C7A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E2691-9DFE-40D1-8BB1-8DFF491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1847D26E-390E-4229-B0D7-62066CD41B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808" y="-63994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33" Type="http://schemas.openxmlformats.org/officeDocument/2006/relationships/image" Target="../media/image16.gif"/><Relationship Id="rId2" Type="http://schemas.openxmlformats.org/officeDocument/2006/relationships/image" Target="../media/image13.png"/><Relationship Id="rId132" Type="http://schemas.openxmlformats.org/officeDocument/2006/relationships/image" Target="../media/image15.gif"/><Relationship Id="rId1" Type="http://schemas.openxmlformats.org/officeDocument/2006/relationships/slideLayout" Target="../slideLayouts/slideLayout5.xml"/><Relationship Id="rId32" Type="http://schemas.openxmlformats.org/officeDocument/2006/relationships/image" Target="../media/image14.png"/><Relationship Id="rId131" Type="http://schemas.openxmlformats.org/officeDocument/2006/relationships/image" Target="../media/image590.svg"/><Relationship Id="rId31" Type="http://schemas.openxmlformats.org/officeDocument/2006/relationships/image" Target="../media/image490.svg"/><Relationship Id="rId135" Type="http://schemas.openxmlformats.org/officeDocument/2006/relationships/image" Target="../media/image18.png"/><Relationship Id="rId13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960" y="21454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ПРЕДОСТАВЛЕНИЕ СУБСИДИЙ ПРЕДПРИНИМАТЕЛЯМ В ПРОИЗВОДСТВЕННОЙ СФЕРЕ В 2026 ГОДУ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4573D8-B18B-4351-8D21-9BF0CE49F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338" y="5586955"/>
            <a:ext cx="9144000" cy="904156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муниципальная программа 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>
                <a:latin typeface="Bahnschrift Condensed" panose="020B0502040204020203" pitchFamily="34" charset="0"/>
              </a:rPr>
              <a:t>«Развитие малого и среднего предпринимательства в городе Сургуте</a:t>
            </a:r>
            <a:r>
              <a:rPr lang="ru-RU" dirty="0" smtClean="0">
                <a:latin typeface="Bahnschrift Condensed" panose="020B0502040204020203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7" y="461379"/>
            <a:ext cx="10515600" cy="801938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Основания для отклонения заявок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224780"/>
              </p:ext>
            </p:extLst>
          </p:nvPr>
        </p:nvGraphicFramePr>
        <p:xfrm>
          <a:off x="733778" y="1263317"/>
          <a:ext cx="10690578" cy="4474840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356352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56352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56352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1453908"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категориям и требованиям к участникам отбора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условиям предоставления субсидии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заявки </a:t>
                      </a:r>
                      <a:b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 документов требованиям Порядка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5578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Представление неполного пакета документов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Отсутствие лимитов бюджетных обязательств на 15 декабря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Установление факта недостоверности предоставленной информации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11256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Признание победителя отбора уклонившимся от подписания соглашения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54"/>
                        </a:spcAft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Необеспечение доступа к месту реализации проекта либо </a:t>
                      </a:r>
                      <a:r>
                        <a:rPr lang="ru-RU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неподтверждение</a:t>
                      </a: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 факта осуществления деятельности по реализации заявленного проекта</a:t>
                      </a: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С даты выявления нарушения условий предоставления поддержки не прошел 1 год, а в случаях, связанных с нецелевым использованием средств, 3 года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3FBB-99C6-414B-BD6E-FDD5598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64" y="21098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Отчетность и результаты предоставления поддержки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1969259" y="-64318"/>
            <a:ext cx="2979051" cy="58136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2620938" y="2503060"/>
            <a:ext cx="1675692" cy="5813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694795" y="1727287"/>
            <a:ext cx="5425342" cy="240065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Ежеквартально до 15 числа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после получения субсидии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: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об осуществлении расходов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 достижении значений результатов предоставления субсидии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 исполнении плана мероприятий по достижению результатов предоставления субсидии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2720690" y="111299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2720690" y="103431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233137" y="3282846"/>
            <a:ext cx="3680165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Значение результата предоставления субсидии устанавливается в соглашении о предоставлении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субсидии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2720688" y="4318685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2720689" y="427602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86473" y="5065897"/>
            <a:ext cx="5233664" cy="11387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об исполнении принятых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обязательств (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по истечении 1 года и 2 лет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36094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Оценка регулирующего воздействия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– механизм влияния предпринимателей 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 принятие муниципальных нормативных правовых актов, направленный на: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>
            <a:off x="1163469" y="1910289"/>
            <a:ext cx="8293798" cy="35591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540757" y="2150995"/>
            <a:ext cx="8478307" cy="307776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СНИЖЕНИЕ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АДМИНИСТРАТИВНЫХ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БАРЬЕРОВ;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УЛУЧШЕНИЕ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ИНВЕСТИЦИОННОГО КЛИМАТА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РАЗВИТИЕ ПРЕДПРИНИМАТЕЛЬСТВА;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СОЗДАНИЕ КОМФОРТНЫХ УСЛОВИЙ ДЛЯ БИЗНЕСА;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ПОВЫШЕНИЕ КАЧЕСТВА УПРАВЛЕНЧЕСКИХ РЕШЕНИЙ;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ФОРМИРОВАНИЕ БЛАГОПРИЯТНОЙ РЕГУЛЯТОРНОЙ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548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Информационные ресурсы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635" t="34590" r="14499" b="7638"/>
          <a:stretch/>
        </p:blipFill>
        <p:spPr bwMode="auto">
          <a:xfrm>
            <a:off x="6443134" y="1888066"/>
            <a:ext cx="5257800" cy="4288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14" t="6486" r="11231" b="45600"/>
          <a:stretch/>
        </p:blipFill>
        <p:spPr>
          <a:xfrm>
            <a:off x="550333" y="1888066"/>
            <a:ext cx="5731934" cy="4288897"/>
          </a:xfrm>
          <a:prstGeom prst="rect">
            <a:avLst/>
          </a:prstGeom>
          <a:effectLst/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626533" y="1256133"/>
            <a:ext cx="5655734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tx1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Портал проектов нормативных правовых актов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://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regulation.admhmao.ru</a:t>
            </a:r>
            <a:endParaRPr lang="ru-RU" sz="2200" b="1" dirty="0">
              <a:solidFill>
                <a:srgbClr val="C00000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6443134" y="1253282"/>
            <a:ext cx="5257800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Официальный портал Администрации города </a:t>
            </a:r>
            <a:r>
              <a:rPr lang="en-US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</a:t>
            </a:r>
            <a:r>
              <a:rPr lang="en-US" sz="2200" b="1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://</a:t>
            </a:r>
            <a:r>
              <a:rPr lang="en-US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admsurgut.ru</a:t>
            </a:r>
            <a:endParaRPr lang="ru-RU" sz="2200" b="1" dirty="0">
              <a:solidFill>
                <a:srgbClr val="C00000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1460"/>
            <a:ext cx="10515600" cy="862542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Портал проектов нормативных правовых актов </a:t>
            </a:r>
            <a:r>
              <a:rPr lang="ru-RU" sz="3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http</a:t>
            </a:r>
            <a:r>
              <a:rPr lang="ru-RU" sz="3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://</a:t>
            </a:r>
            <a:r>
              <a:rPr lang="ru-RU" sz="3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regulation.admhmao.ru </a:t>
            </a:r>
            <a:r>
              <a:rPr lang="ru-RU" sz="32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endParaRPr lang="ru-RU" sz="3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1423767"/>
            <a:ext cx="9398000" cy="47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Портал проектов нормативных правовых актов </a:t>
            </a:r>
            <a:r>
              <a:rPr lang="ru-RU" sz="3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http</a:t>
            </a:r>
            <a:r>
              <a:rPr lang="ru-RU" sz="3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://</a:t>
            </a:r>
            <a:r>
              <a:rPr lang="ru-RU" sz="3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regulation.admhmao.ru</a:t>
            </a:r>
            <a:r>
              <a:rPr lang="ru-RU" sz="3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/>
            </a:r>
            <a:br>
              <a:rPr lang="ru-RU" sz="3000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086" t="28509" r="14634" b="7107"/>
          <a:stretch/>
        </p:blipFill>
        <p:spPr>
          <a:xfrm>
            <a:off x="558799" y="1690689"/>
            <a:ext cx="5410201" cy="45069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3332" t="27936" r="16503" b="7640"/>
          <a:stretch/>
        </p:blipFill>
        <p:spPr bwMode="auto">
          <a:xfrm>
            <a:off x="6045201" y="1690688"/>
            <a:ext cx="5689599" cy="4506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87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99" y="1619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труктура отзывов участников публичных консультаций за 2025 год</a:t>
            </a:r>
            <a:endParaRPr lang="ru-RU" sz="3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/>
          </p:nvPr>
        </p:nvGraphicFramePr>
        <p:xfrm>
          <a:off x="1058332" y="1703447"/>
          <a:ext cx="5065451" cy="168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/>
          </p:nvPr>
        </p:nvGraphicFramePr>
        <p:xfrm>
          <a:off x="6493933" y="1650249"/>
          <a:ext cx="4639596" cy="173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1058331" y="5811784"/>
            <a:ext cx="3048001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Inter" panose="02000503000000020004" pitchFamily="50" charset="0"/>
                <a:cs typeface="Inter" panose="02000503000000020004" pitchFamily="50" charset="0"/>
              </a:rPr>
              <a:t>26 отзывов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6589451" y="3371155"/>
            <a:ext cx="3048001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Inter" panose="02000503000000020004" pitchFamily="50" charset="0"/>
                <a:cs typeface="Inter" panose="02000503000000020004" pitchFamily="50" charset="0"/>
              </a:rPr>
              <a:t>52 предложения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/>
          </p:nvPr>
        </p:nvGraphicFramePr>
        <p:xfrm>
          <a:off x="1058331" y="4308074"/>
          <a:ext cx="5065451" cy="168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1210731" y="3376691"/>
            <a:ext cx="3048001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Inter" panose="02000503000000020004" pitchFamily="50" charset="0"/>
                <a:cs typeface="Inter" panose="02000503000000020004" pitchFamily="50" charset="0"/>
              </a:rPr>
              <a:t>60 отзывов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6513251" y="5811784"/>
            <a:ext cx="3048001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Inter" panose="02000503000000020004" pitchFamily="50" charset="0"/>
                <a:cs typeface="Inter" panose="02000503000000020004" pitchFamily="50" charset="0"/>
              </a:rPr>
              <a:t>26 предложений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4411131" y="3747157"/>
            <a:ext cx="3048001" cy="507719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1 полугодие 2026 года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175487"/>
              </p:ext>
            </p:extLst>
          </p:nvPr>
        </p:nvGraphicFramePr>
        <p:xfrm>
          <a:off x="6493933" y="4323160"/>
          <a:ext cx="5065451" cy="168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27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5" y="195003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Рейтинг качества проведения ОРВ, экспертизы за 2025 год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635" y="1520566"/>
            <a:ext cx="2838385" cy="468884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6238" t="12258" r="21913" b="3934"/>
          <a:stretch/>
        </p:blipFill>
        <p:spPr bwMode="auto">
          <a:xfrm>
            <a:off x="4346828" y="1390997"/>
            <a:ext cx="6615339" cy="4818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473" y="2429481"/>
            <a:ext cx="6220047" cy="14359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/>
        </p:spPr>
      </p:pic>
    </p:spTree>
    <p:extLst>
      <p:ext uri="{BB962C8B-B14F-4D97-AF65-F5344CB8AC3E}">
        <p14:creationId xmlns:p14="http://schemas.microsoft.com/office/powerpoint/2010/main" val="41700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3FBB-99C6-414B-BD6E-FDD5598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6" y="20148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 аналитики и поддержки предпринимательства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618510" y="1654176"/>
            <a:ext cx="3517935" cy="193899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Сургут, ул. Энгельса, д.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8</a:t>
            </a:r>
          </a:p>
          <a:p>
            <a:pPr defTabSz="457200">
              <a:spcAft>
                <a:spcPts val="1200"/>
              </a:spcAft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52-21-12, 52-21-22, 52-20-57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aphic 952">
            <a:extLst>
              <a:ext uri="{FF2B5EF4-FFF2-40B4-BE49-F238E27FC236}">
                <a16:creationId xmlns:a16="http://schemas.microsoft.com/office/drawing/2014/main" id="{2B834729-F3C7-4E32-9F0A-08DF7F0E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5235" y="1690688"/>
            <a:ext cx="408817" cy="408817"/>
          </a:xfrm>
          <a:prstGeom prst="rect">
            <a:avLst/>
          </a:prstGeom>
        </p:spPr>
      </p:pic>
      <p:pic>
        <p:nvPicPr>
          <p:cNvPr id="22" name="Graphic 6">
            <a:extLst>
              <a:ext uri="{FF2B5EF4-FFF2-40B4-BE49-F238E27FC236}">
                <a16:creationId xmlns:a16="http://schemas.microsoft.com/office/drawing/2014/main" id="{25740D0F-43CC-4741-804E-632E0DEFE8B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35235" y="2780270"/>
            <a:ext cx="386211" cy="38621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70064" y="4102527"/>
            <a:ext cx="269673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Инвестиционный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портал города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239208" y="4102527"/>
            <a:ext cx="2696737" cy="104644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Канал в 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MAX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Инвестируй в Сургут»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032357" y="4174351"/>
            <a:ext cx="269673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Официальный портал Администрации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города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7" name="Picture 4" descr="http://qrcoder.ru/code/?http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03" y="3967758"/>
            <a:ext cx="1182628" cy="11826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qrcoder.ru/code/?https%3A%2F%2Fadmsurgut.ru%2Frubric%2F19068%2FOtdel-razvitiya-predprinimatelstva&amp;4&amp;0"/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85" y="3967758"/>
            <a:ext cx="1235741" cy="12357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:\Users\churkina_sp\Downloads\2026031915056-726653.png"/>
          <p:cNvPicPr/>
          <p:nvPr/>
        </p:nvPicPr>
        <p:blipFill>
          <a:blip r:embed="rId1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21" y="3941175"/>
            <a:ext cx="1181499" cy="13058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239207" y="5510655"/>
            <a:ext cx="2696737" cy="104644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Группа в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МАХ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«ОРВ в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ургуте»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6603520" y="5366405"/>
            <a:ext cx="1181499" cy="1068262"/>
          </a:xfrm>
          <a:prstGeom prst="rect">
            <a:avLst/>
          </a:prstGeom>
          <a:ln w="12700"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89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106181" y="1120851"/>
            <a:ext cx="9842555" cy="181588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Порядок предоставления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субсидий субъектам малого и среднего предпринимательства на финансовое обеспечение затрат предпринимателям в производственной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сфере утвержден постановлением Администрации города от 30.11.2018 № 9146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3383852" y="3865369"/>
            <a:ext cx="5760149" cy="52322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Максимальный размер субсидии </a:t>
            </a:r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 млн руб.</a:t>
            </a:r>
            <a:endParaRPr lang="ru-RU" sz="28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73" y="12277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Категории и критерии участников отбора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056677" y="4093165"/>
            <a:ext cx="3974781" cy="120032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Наличие собственных, арендованных площадей для реализации проекта на территории муниципального образования городской округ Сургут 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6247" y="1804633"/>
            <a:ext cx="4099227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056677" y="2023219"/>
            <a:ext cx="2214533" cy="107721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Субъект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сведения в Реестре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субъектов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МСП ФНС</a:t>
            </a:r>
          </a:p>
        </p:txBody>
      </p:sp>
      <p:pic>
        <p:nvPicPr>
          <p:cNvPr id="20" name="Picture 2" descr="http://qrcoder.ru/code/?https%3A%2F%2Frmsp.nalog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81" y="2119528"/>
            <a:ext cx="1039488" cy="103948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8046" y="3985686"/>
            <a:ext cx="4015627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15897" y="1830610"/>
            <a:ext cx="3978911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6989267" y="2082348"/>
            <a:ext cx="2855676" cy="6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Постановка на налоговый учет в ХМАО-Югре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5897" y="3985686"/>
            <a:ext cx="3978911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6893682" y="3985686"/>
            <a:ext cx="3891549" cy="155427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производственной сфере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разделы А, С ОКВЭД, за исключением производства подакцизных товаров, ремонта машин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оборудования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8" y="382357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Требования к участникам отбора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636741"/>
              </p:ext>
            </p:extLst>
          </p:nvPr>
        </p:nvGraphicFramePr>
        <p:xfrm>
          <a:off x="838200" y="1263317"/>
          <a:ext cx="10423360" cy="6030619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260584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11360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является иностранным ЮЛ, а также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российским ЮЛ, в уставном капитале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которого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доля прямого или косвенного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участия офшорных компаний в совокупности превышает 25 %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осуществляет производство и реализацию подакцизных товаров,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за исключением сахаросодержащих напитков, кроме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 тонизирующих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(Федеральный закон от 09.04.2026 № 93-ФЗ)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Наличие вида деятельности, по которому представлен проект, в выписке из ЕГРИП /  ЕГРЮЛ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 даты выявления нарушения условий предоставления поддержки прошло более 3 лет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Наличие собственных, арендованных площадей для реализации проекта на территории города </a:t>
                      </a:r>
                    </a:p>
                    <a:p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находится в перечне лиц, </a:t>
                      </a:r>
                      <a:b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</a:b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отношении которых имеются сведения о причастности к экстремистской деятельности или терроризму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Наличие по состоянию на первое число месяца, предшествующего месяцу начала подачи заявок на участие в отборе, и на дату подачи заявки не менее одного работника (за исключением ИП, лица, имеющего право без доверенности действовать от имени ЮЛ– руководителя) 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получал субсидию в виде финансового обеспечения затрат в сфере социального предпринимательства, креативных индустрий, производства в текущем и предшествующем финансовом году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Отсутствуют сведения об организации или ФЛ в реестре дисквалифицированных лиц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иностранным агентом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осуществляет деятельность в сфере игорного бизнеса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Деятельность ИП не должна быть прекращена, а ЮЛ приостановлена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кредитной, страховой организацией, участником рынка ценных бумаг, ломбардом </a:t>
                      </a:r>
                    </a:p>
                    <a:p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нерезидентом РФ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участником соглашений о разделе продукции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ЮЛ не находится </a:t>
                      </a:r>
                      <a:b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</a:b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процессе реорганизации, ликвидации, банкротства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34" y="13136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Формирование и подача заявок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38200" y="2994423"/>
            <a:ext cx="3974781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Электронные копии документов, предоставляемых в составе заявки, должны иметь распространенные открытые форматы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2870" y="1528745"/>
            <a:ext cx="4099227" cy="1151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831605" y="1738130"/>
            <a:ext cx="392175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Подача заявок осуществляется посредством системы «Электронный бюджет»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870" y="2821268"/>
            <a:ext cx="4099227" cy="15122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7161" y="1488032"/>
            <a:ext cx="5420472" cy="28243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5661048" y="1904769"/>
            <a:ext cx="4603792" cy="201593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Заявка подписывается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УКЭП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руководителя участника отбора или уполномоченного им лица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Важно! В случае подписания заявки уполномоченным лицом в соответствии с требованиями системы «Электронный бюджет» применяется машиночитаемая доверенность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3578578" y="4706874"/>
            <a:ext cx="6949055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Инструкции по формированию, заполнению и подаче заявок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732" y="4526512"/>
            <a:ext cx="909802" cy="9098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2390617" y="5347107"/>
            <a:ext cx="6158115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Информация о результатах рассмотрения заявок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2" descr="http://qrcoder.ru/code/?https%3A%2F%2Fadmsurgut.ru%2Frubric%2F24828%2FInformaciya-o-rezultatah-rassmotreniya-zayavok-na-predostavlenie-subsidi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93" y="5091847"/>
            <a:ext cx="972185" cy="9721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34" y="131361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документов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4" y="1205959"/>
            <a:ext cx="9024914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Сканированная копия подписанной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*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43148" y="1255043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3" y="1771198"/>
            <a:ext cx="10300170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Декларация о неосуществлении производства и (или) реализации подакцизных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товаров*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3" y="2314808"/>
            <a:ext cx="9024914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Документы, подтверждающие наличие собственных, арендованных площадей для реализации проекта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3" y="4580596"/>
            <a:ext cx="9024914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Описание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проекта*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3" y="5067224"/>
            <a:ext cx="10124324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Смета планируемых расходов на реализацию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проекта*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3" y="5456091"/>
            <a:ext cx="10458087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Документы и материалы, подтверждающие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географию поставок (УПД/товарная накладная), новизну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, уникальность проекта, инновационность организации и формата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 (при наличии)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843148" y="1829102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843148" y="2388470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1789" y="4580596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851789" y="5067224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43148" y="5528889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3" y="6369669"/>
            <a:ext cx="10458087" cy="36933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*по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форме, размещенной в объявлении о проведении отбора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3" y="2802184"/>
            <a:ext cx="9024914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Копии трудовых договоров, подтверждающих наличие по состоянию на первое число месяца, предшествующего месяцу начала подачи заявок на участие в отборе, и на дату подачи заявки не менее одного работника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843148" y="2822755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3" y="3828143"/>
            <a:ext cx="9024914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Согласия работников, трудовые договоры с которыми представлены, на обработку персональных данных Администрацией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города в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соответствии с примерной формой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843148" y="3828143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1" y="402692"/>
            <a:ext cx="10515600" cy="6214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4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Направления расходов</a:t>
            </a:r>
            <a:endParaRPr lang="ru-RU" sz="4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761" y="1903182"/>
            <a:ext cx="10897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приобретение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оборудования, специализированной техники;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приобретение офисного оборудования (не более 20 % от суммы субсидии);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приобретение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инвентаря стоимостью свыше 5 тыс. руб. за единицу;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сертификация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 декларирование продукции;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выплата по передаче прав на франшизу (паушальный взнос) (не более 20% от суммы субсидии)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7170" y="5829196"/>
            <a:ext cx="62247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офинансирование </a:t>
            </a:r>
            <a:r>
              <a:rPr lang="ru-RU" sz="2600" dirty="0">
                <a:latin typeface="Bahnschrift Condensed" panose="020B0502040204020203" pitchFamily="34" charset="0"/>
              </a:rPr>
              <a:t>не менее </a:t>
            </a:r>
            <a:r>
              <a:rPr lang="ru-RU" sz="26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25 %</a:t>
            </a:r>
            <a:r>
              <a:rPr lang="ru-RU" sz="2600" dirty="0">
                <a:latin typeface="Bahnschrift Condensed" panose="020B0502040204020203" pitchFamily="34" charset="0"/>
              </a:rPr>
              <a:t>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 суммы субсидии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2421" y="4428813"/>
            <a:ext cx="10623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Bahnschrift SemiLight Condensed" panose="020B0502040204020203" pitchFamily="34" charset="0"/>
              </a:rPr>
              <a:t>Важно! </a:t>
            </a:r>
            <a:r>
              <a:rPr lang="ru-RU" sz="2400" dirty="0" smtClean="0">
                <a:latin typeface="Bahnschrift SemiLight Condensed" panose="020B0502040204020203" pitchFamily="34" charset="0"/>
              </a:rPr>
              <a:t>Расходы </a:t>
            </a:r>
            <a:r>
              <a:rPr lang="ru-RU" sz="2400" dirty="0">
                <a:latin typeface="Bahnschrift SemiLight Condensed" panose="020B0502040204020203" pitchFamily="34" charset="0"/>
              </a:rPr>
              <a:t>участников отбора, применяющих </a:t>
            </a:r>
            <a:r>
              <a:rPr lang="ru-RU" sz="2400" dirty="0" smtClean="0">
                <a:latin typeface="Bahnschrift SemiLight Condensed" panose="020B0502040204020203" pitchFamily="34" charset="0"/>
              </a:rPr>
              <a:t>ОСНО либо УСН </a:t>
            </a:r>
            <a:r>
              <a:rPr lang="ru-RU" sz="2400" dirty="0">
                <a:latin typeface="Bahnschrift SemiLight Condensed" panose="020B0502040204020203" pitchFamily="34" charset="0"/>
              </a:rPr>
              <a:t>и уплачивающих </a:t>
            </a:r>
            <a:r>
              <a:rPr lang="ru-RU" sz="2400" dirty="0" smtClean="0">
                <a:latin typeface="Bahnschrift SemiLight Condensed" panose="020B0502040204020203" pitchFamily="34" charset="0"/>
              </a:rPr>
              <a:t>НДС по </a:t>
            </a:r>
            <a:r>
              <a:rPr lang="ru-RU" sz="2400" dirty="0">
                <a:latin typeface="Bahnschrift SemiLight Condensed" panose="020B0502040204020203" pitchFamily="34" charset="0"/>
              </a:rPr>
              <a:t>ставкам, </a:t>
            </a:r>
            <a:endParaRPr lang="ru-RU" sz="2400" dirty="0" smtClean="0">
              <a:latin typeface="Bahnschrift SemiLight Condensed" panose="020B0502040204020203" pitchFamily="34" charset="0"/>
            </a:endParaRPr>
          </a:p>
          <a:p>
            <a:r>
              <a:rPr lang="ru-RU" sz="2400" dirty="0" smtClean="0">
                <a:latin typeface="Bahnschrift SemiLight Condensed" panose="020B0502040204020203" pitchFamily="34" charset="0"/>
              </a:rPr>
              <a:t>             предусмотренным пунктами </a:t>
            </a:r>
            <a:r>
              <a:rPr lang="ru-RU" sz="2400" dirty="0">
                <a:latin typeface="Bahnschrift SemiLight Condensed" panose="020B0502040204020203" pitchFamily="34" charset="0"/>
              </a:rPr>
              <a:t>2, 3 статьи 164 </a:t>
            </a:r>
            <a:r>
              <a:rPr lang="ru-RU" sz="2400" dirty="0" smtClean="0">
                <a:latin typeface="Bahnschrift SemiLight Condensed" panose="020B0502040204020203" pitchFamily="34" charset="0"/>
              </a:rPr>
              <a:t>НК РФ, </a:t>
            </a:r>
            <a:r>
              <a:rPr lang="ru-RU" sz="2400" dirty="0">
                <a:latin typeface="Bahnschrift SemiLight Condensed" panose="020B0502040204020203" pitchFamily="34" charset="0"/>
              </a:rPr>
              <a:t>источником финансового обеспечения </a:t>
            </a:r>
          </a:p>
          <a:p>
            <a:r>
              <a:rPr lang="ru-RU" sz="2400" dirty="0" smtClean="0">
                <a:latin typeface="Bahnschrift SemiLight Condensed" panose="020B0502040204020203" pitchFamily="34" charset="0"/>
              </a:rPr>
              <a:t>             которых </a:t>
            </a:r>
            <a:r>
              <a:rPr lang="ru-RU" sz="2400" dirty="0">
                <a:latin typeface="Bahnschrift SemiLight Condensed" panose="020B0502040204020203" pitchFamily="34" charset="0"/>
              </a:rPr>
              <a:t>является субсидия, принимаются без учета сумм </a:t>
            </a:r>
            <a:r>
              <a:rPr lang="ru-RU" sz="2400" dirty="0" smtClean="0">
                <a:latin typeface="Bahnschrift SemiLight Condensed" panose="020B0502040204020203" pitchFamily="34" charset="0"/>
              </a:rPr>
              <a:t>НДС.</a:t>
            </a:r>
            <a:endParaRPr lang="ru-RU" sz="24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1" y="402692"/>
            <a:ext cx="10515600" cy="6214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4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Критерии оценки</a:t>
            </a:r>
            <a:endParaRPr lang="ru-RU" sz="4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343" y="2020413"/>
            <a:ext cx="1089788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Численность работников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(без учета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ИП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) 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соответствии с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заключенными трудовыми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договорами на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дату подачи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заявки (20%)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География поставок или производства (20%)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Уникальность, новизна,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инновационность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 (20%)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Актуальность и значимость проекта для социально-экономического развития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города (20%)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Среднемесячная начисленная заработная плата работников на дату подачи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заявки (10%)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Личное представление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 (10%)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B9331C3-7712-4142-83EC-649AE9E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65" y="468560"/>
            <a:ext cx="10515600" cy="8019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Рассмотрение заявок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8EF3A8-6687-4124-A04A-2525919C4727}"/>
              </a:ext>
            </a:extLst>
          </p:cNvPr>
          <p:cNvSpPr/>
          <p:nvPr/>
        </p:nvSpPr>
        <p:spPr>
          <a:xfrm>
            <a:off x="1260933" y="1538790"/>
            <a:ext cx="2096251" cy="2010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1960129" y="120362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1949370" y="1169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78E784-7E8B-4712-8BBF-FE373F3EBF86}"/>
              </a:ext>
            </a:extLst>
          </p:cNvPr>
          <p:cNvSpPr/>
          <p:nvPr/>
        </p:nvSpPr>
        <p:spPr>
          <a:xfrm>
            <a:off x="3857663" y="1534334"/>
            <a:ext cx="2201491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95CA05C-D87E-4F22-B2AD-FD55BBEDED6D}"/>
              </a:ext>
            </a:extLst>
          </p:cNvPr>
          <p:cNvSpPr/>
          <p:nvPr/>
        </p:nvSpPr>
        <p:spPr>
          <a:xfrm>
            <a:off x="4645978" y="116925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AFD84-8FDA-4D19-BDD3-E9AC3CEA0C15}"/>
              </a:ext>
            </a:extLst>
          </p:cNvPr>
          <p:cNvSpPr txBox="1"/>
          <p:nvPr/>
        </p:nvSpPr>
        <p:spPr>
          <a:xfrm>
            <a:off x="4645978" y="116263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2</a:t>
            </a:r>
            <a:endParaRPr lang="ru-RU" sz="4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6516860" y="1516581"/>
            <a:ext cx="2180355" cy="2014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7289102" y="1226683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7299912" y="119377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3</a:t>
            </a:r>
            <a:endParaRPr lang="ru-RU" sz="4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310502" y="2134021"/>
            <a:ext cx="2089455" cy="81560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200" b="1" dirty="0">
                <a:latin typeface="Bahnschrift Condensed" panose="020B0502040204020203" pitchFamily="34" charset="0"/>
              </a:rPr>
              <a:t>Не менее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</a:t>
            </a:r>
            <a:r>
              <a:rPr lang="ru-RU" sz="2200" b="1" dirty="0" smtClean="0">
                <a:latin typeface="Bahnschrift Condensed" panose="020B0502040204020203" pitchFamily="34" charset="0"/>
              </a:rPr>
              <a:t> дней</a:t>
            </a:r>
            <a:endParaRPr lang="ru-RU" sz="22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Прием заявок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3996425" y="1932364"/>
            <a:ext cx="2052400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5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</a:t>
            </a:r>
            <a:r>
              <a:rPr lang="ru-RU" sz="2000" b="1" dirty="0">
                <a:latin typeface="Bahnschrift Condensed" panose="020B0502040204020203" pitchFamily="34" charset="0"/>
              </a:rPr>
              <a:t>рабочих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Протокол рассмотрения заявок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6650535" y="1971481"/>
            <a:ext cx="2089455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рабочих 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Заседание комиссии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78E784-7E8B-4712-8BBF-FE373F3EBF86}"/>
              </a:ext>
            </a:extLst>
          </p:cNvPr>
          <p:cNvSpPr/>
          <p:nvPr/>
        </p:nvSpPr>
        <p:spPr>
          <a:xfrm>
            <a:off x="9099766" y="1538790"/>
            <a:ext cx="2254034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9844559" y="1238984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9833799" y="121438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68EF3A8-6687-4124-A04A-2525919C4727}"/>
              </a:ext>
            </a:extLst>
          </p:cNvPr>
          <p:cNvSpPr/>
          <p:nvPr/>
        </p:nvSpPr>
        <p:spPr>
          <a:xfrm>
            <a:off x="5452290" y="4100148"/>
            <a:ext cx="2096251" cy="2010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1395663" y="4049399"/>
            <a:ext cx="3284035" cy="2061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8606382" y="4133367"/>
            <a:ext cx="2180355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2811741" y="370768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4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9329846" y="387818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6158660" y="3777646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2811239" y="369545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6150148" y="376086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9304668" y="385696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9153001" y="1978309"/>
            <a:ext cx="2313094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 </a:t>
            </a:r>
            <a:r>
              <a:rPr lang="ru-RU" sz="2000" b="1" dirty="0">
                <a:latin typeface="Bahnschrift Condensed" panose="020B0502040204020203" pitchFamily="34" charset="0"/>
              </a:rPr>
              <a:t>рабочих дней 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Протокол подведения итогов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775691" y="4533732"/>
            <a:ext cx="2508032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15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рабочих 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ПАГ о предоставлении субсидии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5605807" y="4441375"/>
            <a:ext cx="2089455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4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</a:t>
            </a:r>
            <a:r>
              <a:rPr lang="ru-RU" sz="2000" b="1" dirty="0">
                <a:latin typeface="Bahnschrift Condensed" panose="020B0502040204020203" pitchFamily="34" charset="0"/>
              </a:rPr>
              <a:t>рабочих дней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Подписание соглашений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8753103" y="4692439"/>
            <a:ext cx="2089455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sz="2000" b="1" dirty="0">
                <a:latin typeface="Bahnschrift Condensed" panose="020B0502040204020203" pitchFamily="34" charset="0"/>
              </a:rPr>
              <a:t> рабочих дней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Перечисление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2637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1082</Words>
  <Application>Microsoft Office PowerPoint</Application>
  <PresentationFormat>Широкоэкранный</PresentationFormat>
  <Paragraphs>137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Bahnschrift Condensed</vt:lpstr>
      <vt:lpstr>Bahnschrift SemiLight Condensed</vt:lpstr>
      <vt:lpstr>Calibri</vt:lpstr>
      <vt:lpstr>Calibri Light</vt:lpstr>
      <vt:lpstr>Inter</vt:lpstr>
      <vt:lpstr>Open Sans Light</vt:lpstr>
      <vt:lpstr>Wingdings</vt:lpstr>
      <vt:lpstr>Тема Office</vt:lpstr>
      <vt:lpstr>ПРЕДОСТАВЛЕНИЕ СУБСИДИЙ ПРЕДПРИНИМАТЕЛЯМ В ПРОИЗВОДСТВЕННОЙ СФЕРЕ В 2026 ГОДУ</vt:lpstr>
      <vt:lpstr>Презентация PowerPoint</vt:lpstr>
      <vt:lpstr>Категории и критерии участников отбора</vt:lpstr>
      <vt:lpstr>Требования к участникам отбора</vt:lpstr>
      <vt:lpstr>Формирование и подача заявок</vt:lpstr>
      <vt:lpstr>Перечень документов</vt:lpstr>
      <vt:lpstr> Направления расходов</vt:lpstr>
      <vt:lpstr> Критерии оценки</vt:lpstr>
      <vt:lpstr>Рассмотрение заявок</vt:lpstr>
      <vt:lpstr>Основания для отклонения заявок</vt:lpstr>
      <vt:lpstr>Отчетность и результаты предоставления поддержки</vt:lpstr>
      <vt:lpstr>Оценка регулирующего воздействия – механизм влияния предпринимателей  на принятие муниципальных нормативных правовых актов, направленный на: </vt:lpstr>
      <vt:lpstr>Информационные ресурсы</vt:lpstr>
      <vt:lpstr>Портал проектов нормативных правовых актов http://regulation.admhmao.ru  </vt:lpstr>
      <vt:lpstr>Портал проектов нормативных правовых актов http://regulation.admhmao.ru </vt:lpstr>
      <vt:lpstr>Структура отзывов участников публичных консультаций за 2025 год</vt:lpstr>
      <vt:lpstr>Рейтинг качества проведения ОРВ, экспертизы за 2025 год</vt:lpstr>
      <vt:lpstr>Отдел аналитики и поддержки предпринимательства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 деловой, шаблон презентации с сайта presentation-creation.ru</dc:title>
  <dc:creator>User Obstinate</dc:creator>
  <cp:lastModifiedBy>Ворошилова Юлия Павловна</cp:lastModifiedBy>
  <cp:revision>129</cp:revision>
  <cp:lastPrinted>2026-06-25T09:27:44Z</cp:lastPrinted>
  <dcterms:created xsi:type="dcterms:W3CDTF">2024-11-04T08:17:15Z</dcterms:created>
  <dcterms:modified xsi:type="dcterms:W3CDTF">2026-06-25T09:39:04Z</dcterms:modified>
</cp:coreProperties>
</file>