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64" r:id="rId4"/>
    <p:sldId id="262" r:id="rId5"/>
    <p:sldId id="263" r:id="rId6"/>
    <p:sldId id="259" r:id="rId7"/>
    <p:sldId id="261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0101"/>
    <a:srgbClr val="E3CBCB"/>
    <a:srgbClr val="FF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451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6D56-3834-4420-B164-82A7D9BFEA3F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4EC81-0722-48F8-9C86-E157ED09F1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6D56-3834-4420-B164-82A7D9BFEA3F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4EC81-0722-48F8-9C86-E157ED09F1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6D56-3834-4420-B164-82A7D9BFEA3F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4EC81-0722-48F8-9C86-E157ED09F1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6D56-3834-4420-B164-82A7D9BFEA3F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4EC81-0722-48F8-9C86-E157ED09F1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6D56-3834-4420-B164-82A7D9BFEA3F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4EC81-0722-48F8-9C86-E157ED09F14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6D56-3834-4420-B164-82A7D9BFEA3F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4EC81-0722-48F8-9C86-E157ED09F1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6D56-3834-4420-B164-82A7D9BFEA3F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4EC81-0722-48F8-9C86-E157ED09F14D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6D56-3834-4420-B164-82A7D9BFEA3F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4EC81-0722-48F8-9C86-E157ED09F1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6D56-3834-4420-B164-82A7D9BFEA3F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4EC81-0722-48F8-9C86-E157ED09F1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6D56-3834-4420-B164-82A7D9BFEA3F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4EC81-0722-48F8-9C86-E157ED09F14D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36D56-3834-4420-B164-82A7D9BFEA3F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4EC81-0722-48F8-9C86-E157ED09F1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C7B36D56-3834-4420-B164-82A7D9BFEA3F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9364EC81-0722-48F8-9C86-E157ED09F14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98" y="1871983"/>
            <a:ext cx="504212" cy="604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49763" y="1808612"/>
            <a:ext cx="2598101" cy="70364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30 ФЗ </a:t>
            </a:r>
          </a:p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05.04.2013 №44-ФЗ</a:t>
            </a:r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63299" y="1763763"/>
            <a:ext cx="2348861" cy="78058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ru-RU" sz="2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</a:t>
            </a:r>
          </a:p>
          <a:p>
            <a:pPr algn="ctr"/>
            <a:r>
              <a:rPr lang="ru-RU" sz="2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15% СГОЗ</a:t>
            </a:r>
            <a:endParaRPr lang="ru-RU" sz="23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8587" y="364730"/>
            <a:ext cx="7475821" cy="100584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lvl="0" algn="ctr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предоставляемые </a:t>
            </a:r>
          </a:p>
          <a:p>
            <a:pPr lvl="0" algn="ctr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СМП, СОНКО</a:t>
            </a:r>
          </a:p>
        </p:txBody>
      </p:sp>
      <p:pic>
        <p:nvPicPr>
          <p:cNvPr id="1028" name="Picture 4" descr="Картинки по запросу герб ХМАО-Югры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9898" y="2771875"/>
            <a:ext cx="504212" cy="584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755576" y="2576983"/>
            <a:ext cx="2592288" cy="99603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Депгосзаказа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ХМАО-Югры </a:t>
            </a:r>
            <a:endParaRPr lang="ru-RU" sz="2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07.03.2017 №17</a:t>
            </a:r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46435" y="2788973"/>
            <a:ext cx="2365725" cy="5720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lIns="36000" tIns="108000" rIns="36000" bIns="108000" rtlCol="0">
            <a:spAutoFit/>
          </a:bodyPr>
          <a:lstStyle/>
          <a:p>
            <a:pPr algn="ctr"/>
            <a:r>
              <a:rPr lang="ru-RU" sz="2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21,5% СГОЗ</a:t>
            </a:r>
            <a:endParaRPr lang="ru-RU" sz="23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7491" y="1341929"/>
            <a:ext cx="3414204" cy="430887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r>
              <a:rPr lang="ru-RU" sz="22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</a:t>
            </a:r>
            <a:r>
              <a:rPr lang="ru-RU" sz="2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заказчиков:</a:t>
            </a:r>
            <a:endParaRPr lang="ru-RU" sz="2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68077" y="3573016"/>
            <a:ext cx="7279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Конкурентные способы закупок  у  СМП, СОНКО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6926" y="4046882"/>
            <a:ext cx="4499090" cy="190239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82000">
                <a:srgbClr val="FFE7E7"/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lIns="36000" tIns="180000" rIns="36000" bIns="180000" rtlCol="0" anchor="ctr" anchorCtr="0">
            <a:spAutoFit/>
          </a:bodyPr>
          <a:lstStyle/>
          <a:p>
            <a:pPr marL="216000" indent="-216000">
              <a:buFontTx/>
              <a:buChar char="-"/>
            </a:pPr>
            <a:r>
              <a:rPr lang="ru-RU" sz="2000" b="1" kern="9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конкурс, </a:t>
            </a:r>
          </a:p>
          <a:p>
            <a:pPr marL="216000" indent="-216000">
              <a:buFontTx/>
              <a:buChar char="-"/>
            </a:pPr>
            <a:r>
              <a:rPr lang="ru-RU" sz="2000" b="1" kern="9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с ограниченным участием, </a:t>
            </a:r>
          </a:p>
          <a:p>
            <a:pPr marL="216000" indent="-216000">
              <a:buFontTx/>
              <a:buChar char="-"/>
            </a:pPr>
            <a:r>
              <a:rPr lang="ru-RU" sz="2000" b="1" kern="9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двухэтапный конкурс, </a:t>
            </a:r>
          </a:p>
          <a:p>
            <a:pPr marL="216000" indent="-216000">
              <a:buFontTx/>
              <a:buChar char="-"/>
            </a:pPr>
            <a:r>
              <a:rPr lang="ru-RU" sz="2000" b="1" kern="9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аукцион, </a:t>
            </a:r>
          </a:p>
          <a:p>
            <a:pPr marL="216000" indent="-216000">
              <a:spcAft>
                <a:spcPts val="1200"/>
              </a:spcAft>
              <a:buFontTx/>
              <a:buChar char="-"/>
            </a:pPr>
            <a:r>
              <a:rPr lang="ru-RU" sz="2000" b="1" kern="9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запрос предложений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32040" y="4036772"/>
            <a:ext cx="1495323" cy="131495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lIns="36000" tIns="72000" rIns="36000" bIns="72000" rtlCol="0">
            <a:spAutoFit/>
          </a:bodyPr>
          <a:lstStyle/>
          <a:p>
            <a:pPr algn="ctr"/>
            <a:r>
              <a:rPr lang="ru-RU" sz="19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Н(М)ЦК </a:t>
            </a:r>
          </a:p>
          <a:p>
            <a:pPr algn="ctr"/>
            <a:r>
              <a:rPr lang="ru-RU" sz="19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должна превышать</a:t>
            </a:r>
          </a:p>
          <a:p>
            <a:pPr algn="ctr"/>
            <a:r>
              <a:rPr lang="ru-RU" sz="19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ru-RU" sz="19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9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9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00192" y="1694303"/>
            <a:ext cx="2520280" cy="173469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Срок расчёта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по контракту -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15 </a:t>
            </a:r>
            <a:r>
              <a:rPr lang="ru-RU" dirty="0">
                <a:solidFill>
                  <a:srgbClr val="002060"/>
                </a:solidFill>
              </a:rPr>
              <a:t>рабочих дней </a:t>
            </a:r>
            <a:endParaRPr lang="ru-RU" dirty="0" smtClean="0">
              <a:solidFill>
                <a:srgbClr val="002060"/>
              </a:solidFill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с </a:t>
            </a:r>
            <a:r>
              <a:rPr lang="ru-RU" dirty="0">
                <a:solidFill>
                  <a:srgbClr val="002060"/>
                </a:solidFill>
              </a:rPr>
              <a:t>даты подписания </a:t>
            </a:r>
            <a:r>
              <a:rPr lang="ru-RU" dirty="0" smtClean="0">
                <a:solidFill>
                  <a:srgbClr val="002060"/>
                </a:solidFill>
              </a:rPr>
              <a:t>документа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о </a:t>
            </a:r>
            <a:r>
              <a:rPr lang="ru-RU" dirty="0">
                <a:solidFill>
                  <a:srgbClr val="002060"/>
                </a:solidFill>
              </a:rPr>
              <a:t>приёмке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12160" y="5787158"/>
            <a:ext cx="1646852" cy="426646"/>
          </a:xfrm>
          <a:prstGeom prst="rect">
            <a:avLst/>
          </a:prstGeom>
        </p:spPr>
        <p:txBody>
          <a:bodyPr wrap="none" lIns="36000" tIns="36000" rIns="36000" bIns="36000" anchor="ctr" anchorCtr="1">
            <a:spAutoFit/>
          </a:bodyPr>
          <a:lstStyle/>
          <a:p>
            <a:pPr algn="ctr"/>
            <a:r>
              <a:rPr lang="ru-RU" sz="2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588223" y="4253492"/>
            <a:ext cx="2434105" cy="9037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Размер </a:t>
            </a:r>
            <a:r>
              <a:rPr lang="ru-RU" dirty="0">
                <a:solidFill>
                  <a:srgbClr val="002060"/>
                </a:solidFill>
              </a:rPr>
              <a:t>обеспечения заявки </a:t>
            </a:r>
            <a:r>
              <a:rPr lang="ru-RU" dirty="0" smtClean="0">
                <a:solidFill>
                  <a:srgbClr val="002060"/>
                </a:solidFill>
              </a:rPr>
              <a:t>не </a:t>
            </a:r>
            <a:r>
              <a:rPr lang="ru-RU" dirty="0">
                <a:solidFill>
                  <a:srgbClr val="002060"/>
                </a:solidFill>
              </a:rPr>
              <a:t>более </a:t>
            </a:r>
          </a:p>
          <a:p>
            <a:pPr algn="ctr"/>
            <a:r>
              <a:rPr lang="ru-RU" dirty="0">
                <a:solidFill>
                  <a:srgbClr val="002060"/>
                </a:solidFill>
              </a:rPr>
              <a:t>2% Н(М)ЦК </a:t>
            </a:r>
            <a:endParaRPr lang="ru-RU" dirty="0" smtClean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37729" y="5527570"/>
            <a:ext cx="4105157" cy="34970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ru-RU" b="1" dirty="0" smtClean="0"/>
              <a:t>Принадлежность </a:t>
            </a:r>
            <a:r>
              <a:rPr lang="ru-RU" b="1" dirty="0"/>
              <a:t>к СМП или </a:t>
            </a:r>
            <a:r>
              <a:rPr lang="ru-RU" b="1" dirty="0" smtClean="0"/>
              <a:t>СОНКО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515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4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300"/>
                            </p:stCondLst>
                            <p:childTnLst>
                              <p:par>
                                <p:cTn id="34" presetID="1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82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820"/>
                            </p:stCondLst>
                            <p:childTnLst>
                              <p:par>
                                <p:cTn id="4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tmFilter="0,0; .5, 1; 1, 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620"/>
                            </p:stCondLst>
                            <p:childTnLst>
                              <p:par>
                                <p:cTn id="56" presetID="1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394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5" presetClass="emph" presetSubtype="0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5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64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6640"/>
                            </p:stCondLst>
                            <p:childTnLst>
                              <p:par>
                                <p:cTn id="7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2000" tmFilter="0,0; .5, 1; 1, 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1640"/>
                            </p:stCondLst>
                            <p:childTnLst>
                              <p:par>
                                <p:cTn id="8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3640"/>
                            </p:stCondLst>
                            <p:childTnLst>
                              <p:par>
                                <p:cTn id="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640"/>
                            </p:stCondLst>
                            <p:childTnLst>
                              <p:par>
                                <p:cTn id="91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60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6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7640"/>
                            </p:stCondLst>
                            <p:childTnLst>
                              <p:par>
                                <p:cTn id="10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9640"/>
                            </p:stCondLst>
                            <p:childTnLst>
                              <p:par>
                                <p:cTn id="106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7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1" animBg="1"/>
      <p:bldP spid="11" grpId="2" animBg="1"/>
      <p:bldP spid="13" grpId="0"/>
      <p:bldP spid="19" grpId="0" animBg="1"/>
      <p:bldP spid="20" grpId="0" animBg="1"/>
      <p:bldP spid="20" grpId="1" animBg="1"/>
      <p:bldP spid="4" grpId="0"/>
      <p:bldP spid="23" grpId="0"/>
      <p:bldP spid="24" grpId="0" animBg="1"/>
      <p:bldP spid="26" grpId="0" animBg="1"/>
      <p:bldP spid="29" grpId="0" animBg="1"/>
      <p:bldP spid="29" grpId="1" animBg="1"/>
      <p:bldP spid="8" grpId="0"/>
      <p:bldP spid="8" grpId="1"/>
      <p:bldP spid="28" grpId="0" animBg="1"/>
      <p:bldP spid="3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489" y="404664"/>
            <a:ext cx="7475821" cy="56514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lvl="0" algn="ctr"/>
            <a:r>
              <a:rPr lang="ru-RU" sz="3200" b="1" dirty="0"/>
              <a:t>Основные причины отклонения заявок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8305" y="1124744"/>
            <a:ext cx="8544188" cy="59592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82000">
                <a:srgbClr val="FFE7E7"/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lIns="36000" tIns="36000" rIns="36000" bIns="36000" rtlCol="0" anchor="ctr" anchorCtr="0">
            <a:spAutoFit/>
          </a:bodyPr>
          <a:lstStyle/>
          <a:p>
            <a:pPr lvl="0" algn="just"/>
            <a:r>
              <a:rPr lang="ru-RU" sz="1700" b="1" dirty="0" smtClean="0"/>
              <a:t>1. Несоответствие </a:t>
            </a:r>
            <a:r>
              <a:rPr lang="ru-RU" sz="1700" b="1" dirty="0"/>
              <a:t>между заявленными поставщиком показателями и показателями, требуемыми техническим </a:t>
            </a:r>
            <a:r>
              <a:rPr lang="ru-RU" sz="1700" b="1" dirty="0" smtClean="0"/>
              <a:t>заданием</a:t>
            </a:r>
            <a:r>
              <a:rPr lang="ru-RU" sz="1700" b="1" dirty="0"/>
              <a:t>.</a:t>
            </a:r>
            <a:endParaRPr lang="ru-RU" sz="1700" b="1" dirty="0" smtClean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347751"/>
              </p:ext>
            </p:extLst>
          </p:nvPr>
        </p:nvGraphicFramePr>
        <p:xfrm>
          <a:off x="307612" y="1772816"/>
          <a:ext cx="8524882" cy="43758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5263"/>
                <a:gridCol w="2309365"/>
                <a:gridCol w="2100254"/>
              </a:tblGrid>
              <a:tr h="50312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effectLst/>
                        </a:rPr>
                        <a:t>Требования ТЗ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77" marR="52577" marT="730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effectLst/>
                        </a:rPr>
                        <a:t>Неправильное указание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77" marR="52577" marT="7302" marB="0">
                    <a:solidFill>
                      <a:srgbClr val="AD010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effectLst/>
                        </a:rPr>
                        <a:t>Правильное указание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77" marR="52577" marT="7302" marB="0"/>
                </a:tc>
              </a:tr>
              <a:tr h="136908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Эвакуационные таблички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Табло световое «Выход» 220В предназначен для обозначения места выхода. Световой короб с внутренней подсветкой.  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Размеры: не более 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300х150мм</a:t>
                      </a:r>
                      <a:endParaRPr lang="ru-RU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577" marR="52577" marT="7302" marB="0">
                    <a:solidFill>
                      <a:srgbClr val="E3CBC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Размеры: </a:t>
                      </a: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b="1" u="sng" strike="sngStrik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более 300х150мм</a:t>
                      </a:r>
                    </a:p>
                  </a:txBody>
                  <a:tcPr marL="52577" marR="52577" marT="7302" marB="0">
                    <a:solidFill>
                      <a:srgbClr val="AD01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effectLst/>
                        </a:rPr>
                        <a:t>Размеры: 300 х </a:t>
                      </a:r>
                      <a:r>
                        <a:rPr lang="ru-RU" sz="1500" kern="1200" dirty="0" smtClean="0">
                          <a:effectLst/>
                        </a:rPr>
                        <a:t>150мм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77" marR="52577" marT="7302" marB="0"/>
                </a:tc>
              </a:tr>
              <a:tr h="62662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«Размер одной плитки»: </a:t>
                      </a:r>
                      <a:endParaRPr lang="ru-RU" sz="15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более </a:t>
                      </a: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 мм * 300 мм </a:t>
                      </a:r>
                    </a:p>
                  </a:txBody>
                  <a:tcPr marL="52577" marR="52577" marT="7302" marB="0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b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Размер одной плитки: </a:t>
                      </a:r>
                      <a:endParaRPr lang="ru-RU" sz="1500" b="1" u="sng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b="1" u="sng" strike="sngStrik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 </a:t>
                      </a:r>
                      <a:r>
                        <a:rPr lang="ru-RU" sz="1500" b="1" u="sng" strike="sngStrike" kern="12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мм*150мм</a:t>
                      </a:r>
                    </a:p>
                  </a:txBody>
                  <a:tcPr marL="52577" marR="52577" marT="7302" marB="0">
                    <a:solidFill>
                      <a:srgbClr val="AD01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effectLst/>
                        </a:rPr>
                        <a:t>Размер одной плитки: 300 мм*400 мм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77" marR="52577" marT="7302" marB="0">
                    <a:solidFill>
                      <a:srgbClr val="FFE7E7"/>
                    </a:solidFill>
                  </a:tcPr>
                </a:tc>
              </a:tr>
              <a:tr h="187705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«Материал кровельный </a:t>
                      </a:r>
                      <a:r>
                        <a:rPr lang="ru-RU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Филизол</a:t>
                      </a:r>
                      <a:r>
                        <a:rPr lang="ru-R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или эквивалент»: «Масса 1 м2 , кг в диапазоне 4,2-4,8».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инструкции по 1 частям: «В случае, если показатель сопровождается термином «диапазон» участник также указывает неизменное диапазонное </a:t>
                      </a:r>
                      <a:r>
                        <a:rPr lang="ru-RU" sz="15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значение»</a:t>
                      </a:r>
                      <a:endParaRPr lang="ru-RU" sz="1500" b="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577" marR="52577" marT="7302" marB="0">
                    <a:solidFill>
                      <a:srgbClr val="E3CBC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b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«Материал кровельный </a:t>
                      </a:r>
                      <a:r>
                        <a:rPr lang="ru-RU" sz="1500" b="1" u="sng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Филизол</a:t>
                      </a:r>
                      <a:r>
                        <a:rPr lang="ru-RU" sz="1500" b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В»: </a:t>
                      </a:r>
                      <a:endParaRPr lang="ru-RU" sz="1500" b="1" u="sng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b="1" u="sng" strike="sngStrik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Масса 1 м2, кг 4,5</a:t>
                      </a:r>
                      <a:endParaRPr lang="ru-RU" sz="1500" b="1" u="sng" strike="sngStrike" kern="120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577" marR="52577" marT="7302" marB="0">
                    <a:solidFill>
                      <a:srgbClr val="AD01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effectLst/>
                        </a:rPr>
                        <a:t>«Материал кровельный </a:t>
                      </a:r>
                      <a:r>
                        <a:rPr lang="ru-RU" sz="1500" kern="1200" dirty="0" err="1">
                          <a:effectLst/>
                        </a:rPr>
                        <a:t>Филизол</a:t>
                      </a:r>
                      <a:r>
                        <a:rPr lang="ru-RU" sz="1500" kern="1200" dirty="0">
                          <a:effectLst/>
                        </a:rPr>
                        <a:t> </a:t>
                      </a:r>
                      <a:r>
                        <a:rPr lang="ru-RU" sz="1500" kern="1200" dirty="0" smtClean="0">
                          <a:effectLst/>
                        </a:rPr>
                        <a:t>В</a:t>
                      </a:r>
                      <a:r>
                        <a:rPr lang="ru-RU" sz="1500" kern="1200" dirty="0" smtClean="0">
                          <a:effectLst/>
                        </a:rPr>
                        <a:t>»:</a:t>
                      </a:r>
                      <a:r>
                        <a:rPr lang="ru-RU" sz="1500" kern="1200" dirty="0" smtClean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 smtClean="0">
                          <a:effectLst/>
                        </a:rPr>
                        <a:t>Масса </a:t>
                      </a:r>
                      <a:r>
                        <a:rPr lang="ru-RU" sz="1500" kern="1200" dirty="0">
                          <a:effectLst/>
                        </a:rPr>
                        <a:t>1 м2 , </a:t>
                      </a:r>
                      <a:endParaRPr lang="ru-RU" sz="15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 smtClean="0">
                          <a:effectLst/>
                        </a:rPr>
                        <a:t>кг в </a:t>
                      </a:r>
                      <a:r>
                        <a:rPr lang="ru-RU" sz="1500" kern="1200" dirty="0">
                          <a:effectLst/>
                        </a:rPr>
                        <a:t>диапазоне </a:t>
                      </a:r>
                      <a:r>
                        <a:rPr lang="ru-RU" sz="1500" kern="1200" dirty="0" smtClean="0">
                          <a:effectLst/>
                        </a:rPr>
                        <a:t>4,2-4,8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77" marR="52577" marT="7302" marB="0">
                    <a:solidFill>
                      <a:srgbClr val="E3CBC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77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5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489" y="404664"/>
            <a:ext cx="7475821" cy="56514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lvl="0" algn="ctr"/>
            <a:r>
              <a:rPr lang="ru-RU" sz="3200" b="1" dirty="0"/>
              <a:t>Основные причины отклонения заявок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1268760"/>
            <a:ext cx="8544188" cy="59592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82000">
                <a:srgbClr val="FFE7E7"/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lIns="36000" tIns="36000" rIns="36000" bIns="36000" rtlCol="0" anchor="ctr" anchorCtr="0">
            <a:spAutoFit/>
          </a:bodyPr>
          <a:lstStyle/>
          <a:p>
            <a:pPr algn="just"/>
            <a:r>
              <a:rPr lang="ru-RU" sz="1700" b="1" dirty="0" smtClean="0"/>
              <a:t>2. Отсутствие </a:t>
            </a:r>
            <a:r>
              <a:rPr lang="ru-RU" sz="1700" b="1" dirty="0"/>
              <a:t>в заявке на участие в закупке наименование страны происхождения </a:t>
            </a:r>
            <a:r>
              <a:rPr lang="ru-RU" sz="1700" b="1" dirty="0" smtClean="0"/>
              <a:t>товара.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718589"/>
              </p:ext>
            </p:extLst>
          </p:nvPr>
        </p:nvGraphicFramePr>
        <p:xfrm>
          <a:off x="251520" y="2149423"/>
          <a:ext cx="8544188" cy="29357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71676"/>
                <a:gridCol w="4272512"/>
              </a:tblGrid>
              <a:tr h="6492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Неправильное указание </a:t>
                      </a: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наименования </a:t>
                      </a:r>
                      <a:r>
                        <a:rPr lang="ru-RU" sz="1600" dirty="0">
                          <a:effectLst/>
                        </a:rPr>
                        <a:t>страны происхождения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Правильное указание </a:t>
                      </a: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наименования страны </a:t>
                      </a:r>
                      <a:r>
                        <a:rPr lang="ru-RU" sz="1600" dirty="0">
                          <a:effectLst/>
                        </a:rPr>
                        <a:t>происхождения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39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trike="sngStrike" dirty="0">
                          <a:effectLst/>
                        </a:rPr>
                        <a:t>РФ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Россия,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Российская Федерация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39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trike="sngStrike">
                          <a:effectLst/>
                        </a:rPr>
                        <a:t>ФРГ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Германия,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Федеративная Республика Германии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39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trike="sngStrike">
                          <a:effectLst/>
                        </a:rPr>
                        <a:t>КНР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Китай,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Китайская Народная Республика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4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trike="sngStrike">
                          <a:effectLst/>
                        </a:rPr>
                        <a:t>США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Соединённые Штаты Америки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13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489" y="404664"/>
            <a:ext cx="7475821" cy="56514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lvl="0" algn="ctr"/>
            <a:r>
              <a:rPr lang="ru-RU" sz="3200" b="1" dirty="0"/>
              <a:t>Основные причины отклонения заявок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8292" y="1124744"/>
            <a:ext cx="8544188" cy="33431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82000">
                <a:srgbClr val="FFE7E7"/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lIns="36000" tIns="36000" rIns="36000" bIns="36000" rtlCol="0" anchor="ctr" anchorCtr="0">
            <a:spAutoFit/>
          </a:bodyPr>
          <a:lstStyle/>
          <a:p>
            <a:r>
              <a:rPr lang="ru-RU" sz="1700" b="1" dirty="0" smtClean="0"/>
              <a:t>3. Отсутствие </a:t>
            </a:r>
            <a:r>
              <a:rPr lang="ru-RU" sz="1700" b="1" dirty="0"/>
              <a:t>декларации о принадлежности участника закупки к СМП или СОНКО</a:t>
            </a:r>
            <a:r>
              <a:rPr lang="ru-RU" sz="1700" b="1" dirty="0" smtClean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0687" y="2708920"/>
            <a:ext cx="8544188" cy="59592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82000">
                <a:srgbClr val="FFE7E7"/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lIns="36000" tIns="36000" rIns="36000" bIns="36000" rtlCol="0" anchor="ctr" anchorCtr="0">
            <a:spAutoFit/>
          </a:bodyPr>
          <a:lstStyle/>
          <a:p>
            <a:pPr algn="just"/>
            <a:r>
              <a:rPr lang="ru-RU" sz="1700" b="1" dirty="0" smtClean="0"/>
              <a:t>4. Отсутствие </a:t>
            </a:r>
            <a:r>
              <a:rPr lang="ru-RU" sz="1700" b="1" dirty="0"/>
              <a:t>в заявке на участие в торгах декларации о соответствии участника закупки единым требованиям, установленным частью 1 статьи 31 Закона №44-ФЗ.</a:t>
            </a: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35" y="1530365"/>
            <a:ext cx="85725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56992"/>
            <a:ext cx="8571600" cy="329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476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 animBg="1"/>
      <p:bldP spid="8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489" y="404664"/>
            <a:ext cx="7475821" cy="56514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lvl="0" algn="ctr"/>
            <a:r>
              <a:rPr lang="ru-RU" sz="3200" b="1" dirty="0"/>
              <a:t>Основные причины отклонения заявок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2398" y="1340768"/>
            <a:ext cx="8544188" cy="59592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82000">
                <a:srgbClr val="FFE7E7"/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lIns="36000" tIns="36000" rIns="36000" bIns="36000" rtlCol="0" anchor="ctr" anchorCtr="0">
            <a:spAutoFit/>
          </a:bodyPr>
          <a:lstStyle/>
          <a:p>
            <a:pPr algn="just"/>
            <a:r>
              <a:rPr lang="ru-RU" sz="1700" b="1" dirty="0" smtClean="0"/>
              <a:t>5. Не </a:t>
            </a:r>
            <a:r>
              <a:rPr lang="ru-RU" sz="1700" b="1" dirty="0"/>
              <a:t>соответствие места нахождения, указанного в заявке участника данным его учредительного документа</a:t>
            </a:r>
            <a:r>
              <a:rPr lang="ru-RU" sz="1700" b="1" dirty="0" smtClean="0"/>
              <a:t>.</a:t>
            </a:r>
            <a:endParaRPr lang="ru-RU" sz="17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75451" y="3488406"/>
            <a:ext cx="8544188" cy="138075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82000">
                <a:srgbClr val="FFE7E7"/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lIns="36000" tIns="36000" rIns="36000" bIns="36000" rtlCol="0" anchor="ctr" anchorCtr="0">
            <a:spAutoFit/>
          </a:bodyPr>
          <a:lstStyle/>
          <a:p>
            <a:pPr algn="just"/>
            <a:r>
              <a:rPr lang="ru-RU" sz="1700" b="1" dirty="0" smtClean="0"/>
              <a:t>6</a:t>
            </a:r>
            <a:r>
              <a:rPr lang="ru-RU" sz="1700" b="1" dirty="0"/>
              <a:t>. </a:t>
            </a:r>
            <a:r>
              <a:rPr lang="ru-RU" sz="1700" b="1" dirty="0" smtClean="0"/>
              <a:t>Отсутствие </a:t>
            </a:r>
            <a:r>
              <a:rPr lang="ru-RU" sz="1700" b="1" dirty="0"/>
              <a:t>в заявках на участие в закупке документов, подтверждающих соответствие участника закупки требованиям, установленным в соответствии с законодательством </a:t>
            </a:r>
            <a:r>
              <a:rPr lang="ru-RU" sz="1700" b="1" dirty="0" smtClean="0"/>
              <a:t>РФ </a:t>
            </a:r>
            <a:r>
              <a:rPr lang="ru-RU" sz="1700" b="1" dirty="0"/>
              <a:t>к лицам, осуществляющим поставку товара, выполнение работы, оказание услуги, являющихся объектом закупки, а также документов, подтверждающих соответствие участника закупки дополнительным требованиям.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9689" y="4974153"/>
            <a:ext cx="8544188" cy="111914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82000">
                <a:srgbClr val="FFE7E7"/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lIns="36000" tIns="36000" rIns="36000" bIns="36000" rtlCol="0" anchor="ctr" anchorCtr="0">
            <a:spAutoFit/>
          </a:bodyPr>
          <a:lstStyle/>
          <a:p>
            <a:pPr algn="just"/>
            <a:r>
              <a:rPr lang="ru-RU" sz="1700" b="1" dirty="0" smtClean="0"/>
              <a:t>7. Наличие в реестре недобросовестных поставщиков (подрядчиков, исполнителей) информации об участнике закупки, об учредителях, о членах коллегиального исполнительного органа, лице, исполняющем функции единоличного исполнительного органа участника   закупки - юридического лица.</a:t>
            </a:r>
            <a:endParaRPr lang="ru-RU" sz="1700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666073"/>
              </p:ext>
            </p:extLst>
          </p:nvPr>
        </p:nvGraphicFramePr>
        <p:xfrm>
          <a:off x="375451" y="2126725"/>
          <a:ext cx="8528426" cy="12134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64213"/>
                <a:gridCol w="4264213"/>
              </a:tblGrid>
              <a:tr h="3600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Неправильное </a:t>
                      </a:r>
                      <a:r>
                        <a:rPr lang="ru-RU" sz="1600" dirty="0">
                          <a:effectLst/>
                        </a:rPr>
                        <a:t>указание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Правильное </a:t>
                      </a:r>
                      <a:r>
                        <a:rPr lang="ru-RU" sz="1600" dirty="0">
                          <a:effectLst/>
                        </a:rPr>
                        <a:t>указание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strike="sngStrike" baseline="0" dirty="0" smtClean="0">
                          <a:effectLst/>
                        </a:rPr>
                        <a:t>г. Сургут (адрес филиала)</a:t>
                      </a:r>
                      <a:endParaRPr lang="ru-RU" sz="1600" strike="sngStrike" baseline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Москва 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4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адрес государственной регистрации,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указано в Уставе </a:t>
                      </a:r>
                      <a:r>
                        <a:rPr lang="ru-RU" sz="16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600" b="1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484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build="p" animBg="1"/>
      <p:bldP spid="10" grpId="0" uiExpand="1" build="p" animBg="1"/>
      <p:bldP spid="11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75483" y="404664"/>
            <a:ext cx="7475821" cy="10575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lvl="0" algn="ctr"/>
            <a:r>
              <a:rPr lang="ru-RU" sz="3200" b="1" dirty="0"/>
              <a:t>Ошибки, допускаемые </a:t>
            </a:r>
            <a:endParaRPr lang="ru-RU" sz="3200" b="1" dirty="0" smtClean="0"/>
          </a:p>
          <a:p>
            <a:pPr lvl="0" algn="ctr"/>
            <a:r>
              <a:rPr lang="ru-RU" sz="3200" b="1" dirty="0" smtClean="0"/>
              <a:t>при </a:t>
            </a:r>
            <a:r>
              <a:rPr lang="ru-RU" sz="3200" b="1" dirty="0"/>
              <a:t>формировании конкурсной заявки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8084" y="1488266"/>
            <a:ext cx="8424936" cy="499712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82000">
                <a:srgbClr val="FFE7E7"/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lIns="36000" tIns="36000" rIns="36000" bIns="36000" rtlCol="0" anchor="ctr" anchorCtr="0">
            <a:spAutoFit/>
          </a:bodyPr>
          <a:lstStyle/>
          <a:p>
            <a:pPr marL="288000" lvl="0" indent="-216000" algn="just">
              <a:spcAft>
                <a:spcPts val="600"/>
              </a:spcAft>
              <a:buAutoNum type="arabicPeriod"/>
            </a:pPr>
            <a:r>
              <a:rPr lang="ru-RU" sz="2000" dirty="0"/>
              <a:t>В</a:t>
            </a:r>
            <a:r>
              <a:rPr lang="ru-RU" sz="2000" dirty="0" smtClean="0"/>
              <a:t>се </a:t>
            </a:r>
            <a:r>
              <a:rPr lang="ru-RU" sz="2000" dirty="0"/>
              <a:t>листы поданной </a:t>
            </a:r>
            <a:r>
              <a:rPr lang="ru-RU" sz="2000" dirty="0" smtClean="0"/>
              <a:t>в </a:t>
            </a:r>
            <a:r>
              <a:rPr lang="ru-RU" sz="2000" dirty="0"/>
              <a:t>письменной форме заявки на участие в открытом конкурсе, все листы тома такой заявки должны быть прошиты </a:t>
            </a:r>
            <a:r>
              <a:rPr lang="ru-RU" sz="2000" dirty="0" smtClean="0"/>
              <a:t>и пронумерованы, должна содержать </a:t>
            </a:r>
            <a:r>
              <a:rPr lang="ru-RU" sz="2000" dirty="0"/>
              <a:t>опись входящих в их состав документов, быть скреплены </a:t>
            </a:r>
            <a:r>
              <a:rPr lang="ru-RU" sz="2000" dirty="0" smtClean="0"/>
              <a:t>печатью при </a:t>
            </a:r>
            <a:r>
              <a:rPr lang="ru-RU" sz="2000" dirty="0"/>
              <a:t>наличии печати (для юридического лица) и подписаны участником </a:t>
            </a:r>
            <a:r>
              <a:rPr lang="ru-RU" sz="2000" dirty="0" smtClean="0"/>
              <a:t>или </a:t>
            </a:r>
            <a:r>
              <a:rPr lang="ru-RU" sz="2000" dirty="0"/>
              <a:t>лицом, уполномоченным </a:t>
            </a:r>
            <a:r>
              <a:rPr lang="ru-RU" sz="2000" dirty="0" smtClean="0"/>
              <a:t>участником;</a:t>
            </a:r>
          </a:p>
          <a:p>
            <a:pPr marL="288000" indent="-216000" algn="just">
              <a:spcAft>
                <a:spcPts val="600"/>
              </a:spcAft>
              <a:buFontTx/>
              <a:buAutoNum type="arabicPeriod"/>
            </a:pPr>
            <a:r>
              <a:rPr lang="ru-RU" sz="2000" dirty="0"/>
              <a:t>Оформление заявки не по форме, установленной заказчиком, </a:t>
            </a:r>
            <a:br>
              <a:rPr lang="ru-RU" sz="2000" dirty="0"/>
            </a:br>
            <a:r>
              <a:rPr lang="ru-RU" sz="2000" dirty="0"/>
              <a:t>не заполнение всех разделов и полей формы;</a:t>
            </a:r>
          </a:p>
          <a:p>
            <a:pPr marL="288000" lvl="0" indent="-216000" algn="just">
              <a:spcAft>
                <a:spcPts val="600"/>
              </a:spcAft>
              <a:buAutoNum type="arabicPeriod"/>
            </a:pPr>
            <a:r>
              <a:rPr lang="ru-RU" sz="2000" dirty="0" smtClean="0"/>
              <a:t>Отсутствие </a:t>
            </a:r>
            <a:r>
              <a:rPr lang="ru-RU" sz="2000" dirty="0"/>
              <a:t>документов, подтверждающих полномочия лица, </a:t>
            </a:r>
            <a:br>
              <a:rPr lang="ru-RU" sz="2000" dirty="0"/>
            </a:br>
            <a:r>
              <a:rPr lang="ru-RU" sz="2000" dirty="0"/>
              <a:t>на осуществление действий от имени участника </a:t>
            </a:r>
            <a:r>
              <a:rPr lang="ru-RU" sz="2000" dirty="0" smtClean="0"/>
              <a:t>закупки;</a:t>
            </a:r>
          </a:p>
          <a:p>
            <a:pPr marL="288000" lvl="0" indent="-216000" algn="just">
              <a:spcAft>
                <a:spcPts val="600"/>
              </a:spcAft>
              <a:buAutoNum type="arabicPeriod"/>
            </a:pPr>
            <a:r>
              <a:rPr lang="ru-RU" sz="2000" dirty="0"/>
              <a:t>Не предоставление выписки из ЕГРЮЛ (для юридического лица), выписки из ЕГРИП (для индивидуального предпринимателя), либо предоставление нотариально не заверенной </a:t>
            </a:r>
            <a:r>
              <a:rPr lang="ru-RU" sz="2000" dirty="0" smtClean="0"/>
              <a:t>выписки;</a:t>
            </a:r>
          </a:p>
          <a:p>
            <a:pPr marL="288000" lvl="0" indent="-216000" algn="just">
              <a:buAutoNum type="arabicPeriod"/>
            </a:pPr>
            <a:r>
              <a:rPr lang="ru-RU" sz="2000" dirty="0" smtClean="0"/>
              <a:t>Расхождение </a:t>
            </a:r>
            <a:r>
              <a:rPr lang="ru-RU" sz="2000" dirty="0"/>
              <a:t>между численным </a:t>
            </a:r>
            <a:r>
              <a:rPr lang="ru-RU" sz="2000" dirty="0" smtClean="0"/>
              <a:t>и </a:t>
            </a:r>
            <a:r>
              <a:rPr lang="ru-RU" sz="2000" dirty="0"/>
              <a:t>буквенным выражением предлагаемой цены </a:t>
            </a:r>
            <a:r>
              <a:rPr lang="ru-RU" sz="2000" dirty="0" smtClean="0"/>
              <a:t>контракта.</a:t>
            </a:r>
            <a:r>
              <a:rPr lang="ru-RU" sz="2000" b="1" dirty="0" smtClean="0"/>
              <a:t> </a:t>
            </a:r>
            <a:endParaRPr lang="ru-RU" sz="2000" b="1" kern="9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8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15616" y="3054037"/>
            <a:ext cx="6818157" cy="53436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82000">
                <a:srgbClr val="FFE7E7"/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lIns="36000" tIns="36000" rIns="36000" bIns="36000" rtlCol="0" anchor="ctr" anchorCtr="0">
            <a:spAutoFit/>
          </a:bodyPr>
          <a:lstStyle/>
          <a:p>
            <a:pPr marL="72000" lvl="0" algn="ctr">
              <a:spcAft>
                <a:spcPts val="600"/>
              </a:spcAft>
            </a:pPr>
            <a:r>
              <a:rPr lang="ru-RU" sz="3000" b="1" kern="9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000" b="1" kern="9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20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Кутюр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3617</TotalTime>
  <Words>536</Words>
  <Application>Microsoft Office PowerPoint</Application>
  <PresentationFormat>Экран (4:3)</PresentationFormat>
  <Paragraphs>89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NewsPrint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Белямова Ирина Васильевна</dc:creator>
  <cp:lastModifiedBy>Белямова Ирина Васильевна</cp:lastModifiedBy>
  <cp:revision>69</cp:revision>
  <cp:lastPrinted>2017-11-17T11:14:20Z</cp:lastPrinted>
  <dcterms:created xsi:type="dcterms:W3CDTF">2017-11-14T09:58:08Z</dcterms:created>
  <dcterms:modified xsi:type="dcterms:W3CDTF">2017-11-20T07:23:44Z</dcterms:modified>
</cp:coreProperties>
</file>