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1"/>
  </p:notesMasterIdLst>
  <p:handoutMasterIdLst>
    <p:handoutMasterId r:id="rId12"/>
  </p:handoutMasterIdLst>
  <p:sldIdLst>
    <p:sldId id="290" r:id="rId2"/>
    <p:sldId id="289" r:id="rId3"/>
    <p:sldId id="283" r:id="rId4"/>
    <p:sldId id="284" r:id="rId5"/>
    <p:sldId id="285" r:id="rId6"/>
    <p:sldId id="286" r:id="rId7"/>
    <p:sldId id="288" r:id="rId8"/>
    <p:sldId id="278" r:id="rId9"/>
    <p:sldId id="26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ABC8E7"/>
    <a:srgbClr val="F8A8A2"/>
    <a:srgbClr val="89B1DE"/>
    <a:srgbClr val="F37065"/>
    <a:srgbClr val="0072B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39" autoAdjust="0"/>
  </p:normalViewPr>
  <p:slideViewPr>
    <p:cSldViewPr>
      <p:cViewPr varScale="1">
        <p:scale>
          <a:sx n="55" d="100"/>
          <a:sy n="55" d="100"/>
        </p:scale>
        <p:origin x="78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379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5E8DF9-96AD-40EC-A4F7-330BA3FBA682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2E62C-C6BF-45BF-91ED-7AF723EFCF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6433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E75FA7-844E-429E-8096-05F75DD867F9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718AF1-EC64-417C-8C72-3FD2D4B38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420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18AF1-EC64-417C-8C72-3FD2D4B387B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895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кстов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Название слайда, шрифт </a:t>
            </a:r>
            <a:r>
              <a:rPr lang="ru-RU" dirty="0" err="1" smtClean="0"/>
              <a:t>Arial</a:t>
            </a:r>
            <a:r>
              <a:rPr lang="ru-RU" dirty="0" smtClean="0"/>
              <a:t>, 2</a:t>
            </a:r>
            <a:r>
              <a:rPr lang="en-US" dirty="0" smtClean="0"/>
              <a:t>4</a:t>
            </a:r>
            <a:r>
              <a:rPr lang="ru-RU" dirty="0" smtClean="0"/>
              <a:t> </a:t>
            </a:r>
            <a:r>
              <a:rPr lang="ru-RU" dirty="0" err="1" smtClean="0"/>
              <a:t>пт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457200" y="1412776"/>
            <a:ext cx="7715200" cy="4680519"/>
          </a:xfrm>
        </p:spPr>
        <p:txBody>
          <a:bodyPr/>
          <a:lstStyle>
            <a:lvl1pPr>
              <a:defRPr/>
            </a:lvl1pPr>
          </a:lstStyle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Текст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446074D7-7B97-4C60-B38F-D77E1B39E885}" type="datetime1">
              <a:rPr lang="ru-RU" smtClean="0"/>
              <a:t>05.09.2017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/>
          <a:lstStyle>
            <a:lvl1pPr>
              <a:defRPr sz="14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02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й смарт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Возможные стили презентации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457200" y="1412776"/>
            <a:ext cx="3394720" cy="4536504"/>
          </a:xfrm>
        </p:spPr>
        <p:txBody>
          <a:bodyPr/>
          <a:lstStyle>
            <a:lvl1pPr marL="0" indent="0">
              <a:buFont typeface="Arial" pitchFamily="34" charset="0"/>
              <a:buNone/>
              <a:defRPr sz="1400" baseline="0"/>
            </a:lvl1pPr>
            <a:lvl2pPr marL="742950" indent="-285750">
              <a:buFont typeface="Arial" pitchFamily="34" charset="0"/>
              <a:buChar char="►"/>
              <a:defRPr sz="1400" baseline="0"/>
            </a:lvl2pPr>
            <a:lvl3pPr>
              <a:defRPr baseline="0"/>
            </a:lvl3pPr>
            <a:lvl4pPr>
              <a:defRPr baseline="0"/>
            </a:lvl4pPr>
            <a:lvl5pPr>
              <a:defRPr/>
            </a:lvl5pPr>
            <a:lvl6pPr marL="2286000" indent="0">
              <a:buNone/>
              <a:defRPr/>
            </a:lvl6pPr>
          </a:lstStyle>
          <a:p>
            <a:pPr lvl="0"/>
            <a:r>
              <a:rPr lang="ru-RU" dirty="0" smtClean="0"/>
              <a:t>Текст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EFB904C4-4AB9-4D84-8905-B291CF4EBD02}" type="datetime1">
              <a:rPr lang="ru-RU" smtClean="0"/>
              <a:t>05.09.2017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496275" y="6369124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/>
          <a:lstStyle>
            <a:lvl1pPr>
              <a:defRPr sz="14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052736"/>
            <a:ext cx="4779603" cy="5157192"/>
          </a:xfrm>
          <a:prstGeom prst="rect">
            <a:avLst/>
          </a:prstGeom>
        </p:spPr>
      </p:pic>
      <p:sp>
        <p:nvSpPr>
          <p:cNvPr id="9" name="Полилиния 8"/>
          <p:cNvSpPr/>
          <p:nvPr userDrawn="1"/>
        </p:nvSpPr>
        <p:spPr>
          <a:xfrm>
            <a:off x="4479010" y="1890793"/>
            <a:ext cx="3773837" cy="3525865"/>
          </a:xfrm>
          <a:custGeom>
            <a:avLst/>
            <a:gdLst>
              <a:gd name="connsiteX0" fmla="*/ 15498 w 3773837"/>
              <a:gd name="connsiteY0" fmla="*/ 0 h 3525865"/>
              <a:gd name="connsiteX1" fmla="*/ 3332136 w 3773837"/>
              <a:gd name="connsiteY1" fmla="*/ 0 h 3525865"/>
              <a:gd name="connsiteX2" fmla="*/ 3773837 w 3773837"/>
              <a:gd name="connsiteY2" fmla="*/ 1751309 h 3525865"/>
              <a:gd name="connsiteX3" fmla="*/ 3363132 w 3773837"/>
              <a:gd name="connsiteY3" fmla="*/ 3525865 h 3525865"/>
              <a:gd name="connsiteX4" fmla="*/ 0 w 3773837"/>
              <a:gd name="connsiteY4" fmla="*/ 3525865 h 3525865"/>
              <a:gd name="connsiteX5" fmla="*/ 418454 w 3773837"/>
              <a:gd name="connsiteY5" fmla="*/ 1720312 h 3525865"/>
              <a:gd name="connsiteX6" fmla="*/ 15498 w 3773837"/>
              <a:gd name="connsiteY6" fmla="*/ 0 h 3525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73837" h="3525865">
                <a:moveTo>
                  <a:pt x="15498" y="0"/>
                </a:moveTo>
                <a:lnTo>
                  <a:pt x="3332136" y="0"/>
                </a:lnTo>
                <a:lnTo>
                  <a:pt x="3773837" y="1751309"/>
                </a:lnTo>
                <a:lnTo>
                  <a:pt x="3363132" y="3525865"/>
                </a:lnTo>
                <a:lnTo>
                  <a:pt x="0" y="3525865"/>
                </a:lnTo>
                <a:lnTo>
                  <a:pt x="418454" y="1720312"/>
                </a:lnTo>
                <a:lnTo>
                  <a:pt x="15498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l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Текст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147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й смарт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Возможные стили презентации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17209395-9309-40E7-BD11-3D5233B4DE8A}" type="datetime1">
              <a:rPr lang="ru-RU" smtClean="0"/>
              <a:t>05.09.2017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496275" y="6369124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/>
          <a:lstStyle>
            <a:lvl1pPr>
              <a:defRPr sz="14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052736"/>
            <a:ext cx="4779603" cy="5157192"/>
          </a:xfrm>
          <a:prstGeom prst="rect">
            <a:avLst/>
          </a:prstGeom>
        </p:spPr>
      </p:pic>
      <p:sp>
        <p:nvSpPr>
          <p:cNvPr id="14" name="Объект 13"/>
          <p:cNvSpPr>
            <a:spLocks noGrp="1"/>
          </p:cNvSpPr>
          <p:nvPr>
            <p:ph sz="quarter" idx="14" hasCustomPrompt="1"/>
          </p:nvPr>
        </p:nvSpPr>
        <p:spPr>
          <a:xfrm>
            <a:off x="4787900" y="1844675"/>
            <a:ext cx="3097213" cy="36004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16" name="Таблица 15"/>
          <p:cNvSpPr>
            <a:spLocks noGrp="1"/>
          </p:cNvSpPr>
          <p:nvPr>
            <p:ph type="tbl" sz="quarter" idx="15"/>
          </p:nvPr>
        </p:nvSpPr>
        <p:spPr>
          <a:xfrm>
            <a:off x="496888" y="1412875"/>
            <a:ext cx="3427412" cy="446405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2511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 фотографие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Возможные стили презентации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4283968" y="1556792"/>
            <a:ext cx="3888432" cy="4536503"/>
          </a:xfrm>
        </p:spPr>
        <p:txBody>
          <a:bodyPr/>
          <a:lstStyle>
            <a:lvl1pPr marL="0" indent="0">
              <a:buFont typeface="Arial" pitchFamily="34" charset="0"/>
              <a:buNone/>
              <a:defRPr sz="1400" baseline="0"/>
            </a:lvl1pPr>
            <a:lvl2pPr marL="742950" indent="-285750">
              <a:buFont typeface="Arial" pitchFamily="34" charset="0"/>
              <a:buChar char="►"/>
              <a:defRPr sz="1400" baseline="0"/>
            </a:lvl2pPr>
            <a:lvl3pPr>
              <a:defRPr baseline="0"/>
            </a:lvl3pPr>
            <a:lvl4pPr>
              <a:defRPr baseline="0"/>
            </a:lvl4pPr>
            <a:lvl5pPr>
              <a:defRPr/>
            </a:lvl5pPr>
            <a:lvl6pPr marL="2286000" indent="0">
              <a:buNone/>
              <a:defRPr/>
            </a:lvl6pPr>
          </a:lstStyle>
          <a:p>
            <a:pPr lvl="0"/>
            <a:r>
              <a:rPr lang="ru-RU" dirty="0" smtClean="0"/>
              <a:t>Текст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C01A9621-8A2F-4758-BDC8-0E9D01EDB1AD}" type="datetime1">
              <a:rPr lang="ru-RU" smtClean="0"/>
              <a:t>05.09.2017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496275" y="6369124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4"/>
          </p:nvPr>
        </p:nvSpPr>
        <p:spPr>
          <a:xfrm>
            <a:off x="496888" y="1557338"/>
            <a:ext cx="3600450" cy="360045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629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Возможные стили презентации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C01A9621-8A2F-4758-BDC8-0E9D01EDB1AD}" type="datetime1">
              <a:rPr lang="ru-RU" smtClean="0"/>
              <a:t>05.09.2017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496275" y="6369124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0770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март-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Возможные стили презентации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C01A9621-8A2F-4758-BDC8-0E9D01EDB1AD}" type="datetime1">
              <a:rPr lang="ru-RU" smtClean="0"/>
              <a:t>05.09.2017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496275" y="6369124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Рисунок SmartArt 4"/>
          <p:cNvSpPr>
            <a:spLocks noGrp="1"/>
          </p:cNvSpPr>
          <p:nvPr>
            <p:ph type="dgm" sz="quarter" idx="14"/>
          </p:nvPr>
        </p:nvSpPr>
        <p:spPr>
          <a:xfrm>
            <a:off x="467544" y="1412875"/>
            <a:ext cx="7704906" cy="4752975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9051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Возможные стили презентации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C01A9621-8A2F-4758-BDC8-0E9D01EDB1AD}" type="datetime1">
              <a:rPr lang="ru-RU" smtClean="0"/>
              <a:t>05.09.2017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496275" y="6369124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Диаграмма 5"/>
          <p:cNvSpPr>
            <a:spLocks noGrp="1"/>
          </p:cNvSpPr>
          <p:nvPr>
            <p:ph type="chart" sz="quarter" idx="14"/>
          </p:nvPr>
        </p:nvSpPr>
        <p:spPr>
          <a:xfrm>
            <a:off x="467544" y="1412875"/>
            <a:ext cx="7704906" cy="467995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523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Возможные стили презентации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C01A9621-8A2F-4758-BDC8-0E9D01EDB1AD}" type="datetime1">
              <a:rPr lang="ru-RU" smtClean="0"/>
              <a:t>05.09.2017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496275" y="6369124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Таблица 4"/>
          <p:cNvSpPr>
            <a:spLocks noGrp="1"/>
          </p:cNvSpPr>
          <p:nvPr>
            <p:ph type="tbl" sz="quarter" idx="14"/>
          </p:nvPr>
        </p:nvSpPr>
        <p:spPr>
          <a:xfrm>
            <a:off x="467544" y="1412875"/>
            <a:ext cx="7704906" cy="446405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635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5436096" y="1484784"/>
            <a:ext cx="3528392" cy="1470025"/>
          </a:xfrm>
        </p:spPr>
        <p:txBody>
          <a:bodyPr lIns="0" tIns="0" rIns="0" bIns="0" anchor="t">
            <a:noAutofit/>
          </a:bodyPr>
          <a:lstStyle>
            <a:lvl1pPr algn="l">
              <a:defRPr sz="2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презентации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шрифт </a:t>
            </a:r>
            <a:r>
              <a:rPr lang="ru-RU" dirty="0" err="1" smtClean="0"/>
              <a:t>Arial</a:t>
            </a:r>
            <a:r>
              <a:rPr lang="ru-RU" dirty="0" smtClean="0"/>
              <a:t> 2</a:t>
            </a:r>
            <a:r>
              <a:rPr lang="en-US" dirty="0" smtClean="0"/>
              <a:t>4</a:t>
            </a:r>
            <a:r>
              <a:rPr lang="ru-RU" dirty="0" smtClean="0"/>
              <a:t> пт.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436096" y="3098825"/>
            <a:ext cx="3528392" cy="103252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шрифт </a:t>
            </a:r>
            <a:r>
              <a:rPr lang="ru-RU" dirty="0" err="1" smtClean="0"/>
              <a:t>Arial</a:t>
            </a:r>
            <a:r>
              <a:rPr lang="ru-RU" dirty="0" smtClean="0"/>
              <a:t> 15 пт.</a:t>
            </a:r>
          </a:p>
        </p:txBody>
      </p:sp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124" y="5157192"/>
            <a:ext cx="3590921" cy="1005458"/>
          </a:xfrm>
          <a:prstGeom prst="rect">
            <a:avLst/>
          </a:prstGeom>
        </p:spPr>
      </p:pic>
      <p:sp>
        <p:nvSpPr>
          <p:cNvPr id="9" name="Объект 2"/>
          <p:cNvSpPr>
            <a:spLocks noGrp="1"/>
          </p:cNvSpPr>
          <p:nvPr>
            <p:ph idx="13" hasCustomPrompt="1"/>
          </p:nvPr>
        </p:nvSpPr>
        <p:spPr>
          <a:xfrm>
            <a:off x="5442171" y="548680"/>
            <a:ext cx="2304256" cy="28803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/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ДД.ММ.ГГГГ</a:t>
            </a:r>
          </a:p>
        </p:txBody>
      </p:sp>
    </p:spTree>
    <p:extLst>
      <p:ext uri="{BB962C8B-B14F-4D97-AF65-F5344CB8AC3E}">
        <p14:creationId xmlns:p14="http://schemas.microsoft.com/office/powerpoint/2010/main" val="13506746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пы булитов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Возможные стили презентации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457200" y="1412776"/>
            <a:ext cx="7715200" cy="4680519"/>
          </a:xfrm>
        </p:spPr>
        <p:txBody>
          <a:bodyPr/>
          <a:lstStyle>
            <a:lvl1pPr marL="0" indent="0">
              <a:buFont typeface="Arial" pitchFamily="34" charset="0"/>
              <a:buNone/>
              <a:defRPr sz="1400" baseline="0"/>
            </a:lvl1pPr>
            <a:lvl2pPr marL="742950" indent="-285750">
              <a:buFont typeface="Arial" pitchFamily="34" charset="0"/>
              <a:buChar char="►"/>
              <a:defRPr sz="1400" baseline="0"/>
            </a:lvl2pPr>
            <a:lvl3pPr>
              <a:defRPr baseline="0"/>
            </a:lvl3pPr>
            <a:lvl4pPr>
              <a:defRPr baseline="0"/>
            </a:lvl4pPr>
            <a:lvl5pPr>
              <a:defRPr/>
            </a:lvl5pPr>
            <a:lvl6pPr marL="2286000" indent="0">
              <a:buNone/>
              <a:defRPr/>
            </a:lvl6pPr>
          </a:lstStyle>
          <a:p>
            <a:pPr lvl="0"/>
            <a:r>
              <a:rPr lang="ru-RU" dirty="0" smtClean="0"/>
              <a:t>Типы </a:t>
            </a:r>
            <a:r>
              <a:rPr lang="ru-RU" dirty="0" err="1" smtClean="0"/>
              <a:t>булитов</a:t>
            </a:r>
            <a:endParaRPr lang="ru-RU" dirty="0" smtClean="0"/>
          </a:p>
          <a:p>
            <a:pPr lvl="1"/>
            <a:r>
              <a:rPr lang="ru-RU" dirty="0" smtClean="0"/>
              <a:t>Первый уровень</a:t>
            </a:r>
          </a:p>
          <a:p>
            <a:pPr lvl="2"/>
            <a:r>
              <a:rPr lang="ru-RU" dirty="0" smtClean="0"/>
              <a:t>Второй уровень</a:t>
            </a:r>
          </a:p>
          <a:p>
            <a:pPr lvl="3"/>
            <a:r>
              <a:rPr lang="ru-RU" dirty="0" smtClean="0"/>
              <a:t>Третий уровень</a:t>
            </a:r>
          </a:p>
          <a:p>
            <a:pPr lvl="4"/>
            <a:r>
              <a:rPr lang="ru-RU" dirty="0" smtClean="0"/>
              <a:t>Четвертый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C01A9621-8A2F-4758-BDC8-0E9D01EDB1AD}" type="datetime1">
              <a:rPr lang="ru-RU" smtClean="0"/>
              <a:t>05.09.2017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/>
          <a:lstStyle>
            <a:lvl1pPr>
              <a:defRPr sz="14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892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ключите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771800" y="1340768"/>
            <a:ext cx="4464496" cy="4752527"/>
          </a:xfrm>
        </p:spPr>
        <p:txBody>
          <a:bodyPr lIns="0" tIns="0" rIns="0" bIns="0" anchor="t">
            <a:noAutofit/>
          </a:bodyPr>
          <a:lstStyle>
            <a:lvl1pPr algn="l">
              <a:defRPr sz="2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Заключительный текст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3262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203848" y="2895079"/>
            <a:ext cx="4032448" cy="1470025"/>
          </a:xfrm>
        </p:spPr>
        <p:txBody>
          <a:bodyPr lIns="0" tIns="0" rIns="0" bIns="0" anchor="t">
            <a:noAutofit/>
          </a:bodyPr>
          <a:lstStyle>
            <a:lvl1pPr algn="l">
              <a:defRPr sz="2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презентации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шрифт </a:t>
            </a:r>
            <a:r>
              <a:rPr lang="ru-RU" dirty="0" err="1" smtClean="0"/>
              <a:t>Arial</a:t>
            </a:r>
            <a:r>
              <a:rPr lang="ru-RU" dirty="0" smtClean="0"/>
              <a:t> 2</a:t>
            </a:r>
            <a:r>
              <a:rPr lang="en-US" dirty="0" smtClean="0"/>
              <a:t>4</a:t>
            </a:r>
            <a:r>
              <a:rPr lang="ru-RU" dirty="0" smtClean="0"/>
              <a:t> пт.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3203848" y="4509120"/>
            <a:ext cx="4032448" cy="103252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шрифт </a:t>
            </a:r>
            <a:r>
              <a:rPr lang="ru-RU" dirty="0" err="1" smtClean="0"/>
              <a:t>Arial</a:t>
            </a:r>
            <a:r>
              <a:rPr lang="ru-RU" dirty="0" smtClean="0"/>
              <a:t> 15 пт.</a:t>
            </a:r>
          </a:p>
        </p:txBody>
      </p:sp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76672"/>
            <a:ext cx="3590921" cy="1005458"/>
          </a:xfrm>
          <a:prstGeom prst="rect">
            <a:avLst/>
          </a:prstGeom>
        </p:spPr>
      </p:pic>
      <p:sp>
        <p:nvSpPr>
          <p:cNvPr id="22" name="Объект 2"/>
          <p:cNvSpPr>
            <a:spLocks noGrp="1"/>
          </p:cNvSpPr>
          <p:nvPr>
            <p:ph idx="13" hasCustomPrompt="1"/>
          </p:nvPr>
        </p:nvSpPr>
        <p:spPr>
          <a:xfrm>
            <a:off x="3203848" y="6237312"/>
            <a:ext cx="4032448" cy="28803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/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ДД.ММ.ГГГГ</a:t>
            </a:r>
          </a:p>
        </p:txBody>
      </p:sp>
    </p:spTree>
    <p:extLst>
      <p:ext uri="{BB962C8B-B14F-4D97-AF65-F5344CB8AC3E}">
        <p14:creationId xmlns:p14="http://schemas.microsoft.com/office/powerpoint/2010/main" val="912623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лилиния 7"/>
          <p:cNvSpPr/>
          <p:nvPr userDrawn="1"/>
        </p:nvSpPr>
        <p:spPr>
          <a:xfrm>
            <a:off x="3890075" y="1"/>
            <a:ext cx="5253925" cy="6857999"/>
          </a:xfrm>
          <a:custGeom>
            <a:avLst/>
            <a:gdLst>
              <a:gd name="connsiteX0" fmla="*/ 286718 w 5253925"/>
              <a:gd name="connsiteY0" fmla="*/ 0 h 6873498"/>
              <a:gd name="connsiteX1" fmla="*/ 5253925 w 5253925"/>
              <a:gd name="connsiteY1" fmla="*/ 0 h 6873498"/>
              <a:gd name="connsiteX2" fmla="*/ 5253925 w 5253925"/>
              <a:gd name="connsiteY2" fmla="*/ 6873498 h 6873498"/>
              <a:gd name="connsiteX3" fmla="*/ 0 w 5253925"/>
              <a:gd name="connsiteY3" fmla="*/ 6873498 h 6873498"/>
              <a:gd name="connsiteX4" fmla="*/ 1108128 w 5253925"/>
              <a:gd name="connsiteY4" fmla="*/ 2084522 h 6873498"/>
              <a:gd name="connsiteX5" fmla="*/ 286718 w 5253925"/>
              <a:gd name="connsiteY5" fmla="*/ 0 h 6873498"/>
              <a:gd name="connsiteX0" fmla="*/ 294467 w 5253925"/>
              <a:gd name="connsiteY0" fmla="*/ 15499 h 6873498"/>
              <a:gd name="connsiteX1" fmla="*/ 5253925 w 5253925"/>
              <a:gd name="connsiteY1" fmla="*/ 0 h 6873498"/>
              <a:gd name="connsiteX2" fmla="*/ 5253925 w 5253925"/>
              <a:gd name="connsiteY2" fmla="*/ 6873498 h 6873498"/>
              <a:gd name="connsiteX3" fmla="*/ 0 w 5253925"/>
              <a:gd name="connsiteY3" fmla="*/ 6873498 h 6873498"/>
              <a:gd name="connsiteX4" fmla="*/ 1108128 w 5253925"/>
              <a:gd name="connsiteY4" fmla="*/ 2084522 h 6873498"/>
              <a:gd name="connsiteX5" fmla="*/ 294467 w 5253925"/>
              <a:gd name="connsiteY5" fmla="*/ 15499 h 6873498"/>
              <a:gd name="connsiteX0" fmla="*/ 294467 w 5253925"/>
              <a:gd name="connsiteY0" fmla="*/ 0 h 6857999"/>
              <a:gd name="connsiteX1" fmla="*/ 5114440 w 5253925"/>
              <a:gd name="connsiteY1" fmla="*/ 193728 h 6857999"/>
              <a:gd name="connsiteX2" fmla="*/ 5253925 w 5253925"/>
              <a:gd name="connsiteY2" fmla="*/ 6857999 h 6857999"/>
              <a:gd name="connsiteX3" fmla="*/ 0 w 5253925"/>
              <a:gd name="connsiteY3" fmla="*/ 6857999 h 6857999"/>
              <a:gd name="connsiteX4" fmla="*/ 1108128 w 5253925"/>
              <a:gd name="connsiteY4" fmla="*/ 2069023 h 6857999"/>
              <a:gd name="connsiteX5" fmla="*/ 294467 w 5253925"/>
              <a:gd name="connsiteY5" fmla="*/ 0 h 6857999"/>
              <a:gd name="connsiteX0" fmla="*/ 294467 w 5253925"/>
              <a:gd name="connsiteY0" fmla="*/ 0 h 6857999"/>
              <a:gd name="connsiteX1" fmla="*/ 5253925 w 5253925"/>
              <a:gd name="connsiteY1" fmla="*/ 0 h 6857999"/>
              <a:gd name="connsiteX2" fmla="*/ 5253925 w 5253925"/>
              <a:gd name="connsiteY2" fmla="*/ 6857999 h 6857999"/>
              <a:gd name="connsiteX3" fmla="*/ 0 w 5253925"/>
              <a:gd name="connsiteY3" fmla="*/ 6857999 h 6857999"/>
              <a:gd name="connsiteX4" fmla="*/ 1108128 w 5253925"/>
              <a:gd name="connsiteY4" fmla="*/ 2069023 h 6857999"/>
              <a:gd name="connsiteX5" fmla="*/ 294467 w 5253925"/>
              <a:gd name="connsiteY5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53925" h="6857999">
                <a:moveTo>
                  <a:pt x="294467" y="0"/>
                </a:moveTo>
                <a:lnTo>
                  <a:pt x="5253925" y="0"/>
                </a:lnTo>
                <a:lnTo>
                  <a:pt x="5253925" y="6857999"/>
                </a:lnTo>
                <a:lnTo>
                  <a:pt x="0" y="6857999"/>
                </a:lnTo>
                <a:lnTo>
                  <a:pt x="1108128" y="2069023"/>
                </a:lnTo>
                <a:lnTo>
                  <a:pt x="29446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5436096" y="1484784"/>
            <a:ext cx="3528392" cy="1470025"/>
          </a:xfrm>
        </p:spPr>
        <p:txBody>
          <a:bodyPr lIns="0" tIns="0" rIns="0" bIns="0" anchor="t">
            <a:noAutofit/>
          </a:bodyPr>
          <a:lstStyle>
            <a:lvl1pPr algn="l">
              <a:defRPr sz="24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Заголовок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презентации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шрифт </a:t>
            </a:r>
            <a:r>
              <a:rPr lang="ru-RU" dirty="0" err="1" smtClean="0"/>
              <a:t>Arial</a:t>
            </a:r>
            <a:r>
              <a:rPr lang="ru-RU" dirty="0" smtClean="0"/>
              <a:t> 2</a:t>
            </a:r>
            <a:r>
              <a:rPr lang="en-US" dirty="0" smtClean="0"/>
              <a:t>4</a:t>
            </a:r>
            <a:r>
              <a:rPr lang="ru-RU" dirty="0" smtClean="0"/>
              <a:t> пт.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436096" y="3098825"/>
            <a:ext cx="3528392" cy="103252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шрифт </a:t>
            </a:r>
            <a:r>
              <a:rPr lang="ru-RU" dirty="0" err="1" smtClean="0"/>
              <a:t>Arial</a:t>
            </a:r>
            <a:r>
              <a:rPr lang="ru-RU" dirty="0" smtClean="0"/>
              <a:t> 15 пт.</a:t>
            </a:r>
          </a:p>
        </p:txBody>
      </p:sp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124" y="5157192"/>
            <a:ext cx="3590921" cy="1005458"/>
          </a:xfrm>
          <a:prstGeom prst="rect">
            <a:avLst/>
          </a:prstGeom>
        </p:spPr>
      </p:pic>
      <p:sp>
        <p:nvSpPr>
          <p:cNvPr id="14" name="Объект 2"/>
          <p:cNvSpPr>
            <a:spLocks noGrp="1"/>
          </p:cNvSpPr>
          <p:nvPr>
            <p:ph idx="13" hasCustomPrompt="1"/>
          </p:nvPr>
        </p:nvSpPr>
        <p:spPr>
          <a:xfrm>
            <a:off x="5442171" y="548680"/>
            <a:ext cx="2304256" cy="28803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/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ДД.ММ.ГГГГ</a:t>
            </a:r>
          </a:p>
        </p:txBody>
      </p:sp>
    </p:spTree>
    <p:extLst>
      <p:ext uri="{BB962C8B-B14F-4D97-AF65-F5344CB8AC3E}">
        <p14:creationId xmlns:p14="http://schemas.microsoft.com/office/powerpoint/2010/main" val="41637179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Слайд-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5"/>
          <p:cNvSpPr/>
          <p:nvPr userDrawn="1"/>
        </p:nvSpPr>
        <p:spPr>
          <a:xfrm>
            <a:off x="-10260" y="550518"/>
            <a:ext cx="7678604" cy="5752892"/>
          </a:xfrm>
          <a:custGeom>
            <a:avLst/>
            <a:gdLst>
              <a:gd name="connsiteX0" fmla="*/ 286718 w 5253925"/>
              <a:gd name="connsiteY0" fmla="*/ 0 h 6873498"/>
              <a:gd name="connsiteX1" fmla="*/ 5253925 w 5253925"/>
              <a:gd name="connsiteY1" fmla="*/ 0 h 6873498"/>
              <a:gd name="connsiteX2" fmla="*/ 5253925 w 5253925"/>
              <a:gd name="connsiteY2" fmla="*/ 6873498 h 6873498"/>
              <a:gd name="connsiteX3" fmla="*/ 0 w 5253925"/>
              <a:gd name="connsiteY3" fmla="*/ 6873498 h 6873498"/>
              <a:gd name="connsiteX4" fmla="*/ 1108128 w 5253925"/>
              <a:gd name="connsiteY4" fmla="*/ 2084522 h 6873498"/>
              <a:gd name="connsiteX5" fmla="*/ 286718 w 5253925"/>
              <a:gd name="connsiteY5" fmla="*/ 0 h 6873498"/>
              <a:gd name="connsiteX0" fmla="*/ 294467 w 5253925"/>
              <a:gd name="connsiteY0" fmla="*/ 15499 h 6873498"/>
              <a:gd name="connsiteX1" fmla="*/ 5253925 w 5253925"/>
              <a:gd name="connsiteY1" fmla="*/ 0 h 6873498"/>
              <a:gd name="connsiteX2" fmla="*/ 5253925 w 5253925"/>
              <a:gd name="connsiteY2" fmla="*/ 6873498 h 6873498"/>
              <a:gd name="connsiteX3" fmla="*/ 0 w 5253925"/>
              <a:gd name="connsiteY3" fmla="*/ 6873498 h 6873498"/>
              <a:gd name="connsiteX4" fmla="*/ 1108128 w 5253925"/>
              <a:gd name="connsiteY4" fmla="*/ 2084522 h 6873498"/>
              <a:gd name="connsiteX5" fmla="*/ 294467 w 5253925"/>
              <a:gd name="connsiteY5" fmla="*/ 15499 h 6873498"/>
              <a:gd name="connsiteX0" fmla="*/ 294467 w 5253925"/>
              <a:gd name="connsiteY0" fmla="*/ 0 h 6857999"/>
              <a:gd name="connsiteX1" fmla="*/ 5114440 w 5253925"/>
              <a:gd name="connsiteY1" fmla="*/ 193728 h 6857999"/>
              <a:gd name="connsiteX2" fmla="*/ 5253925 w 5253925"/>
              <a:gd name="connsiteY2" fmla="*/ 6857999 h 6857999"/>
              <a:gd name="connsiteX3" fmla="*/ 0 w 5253925"/>
              <a:gd name="connsiteY3" fmla="*/ 6857999 h 6857999"/>
              <a:gd name="connsiteX4" fmla="*/ 1108128 w 5253925"/>
              <a:gd name="connsiteY4" fmla="*/ 2069023 h 6857999"/>
              <a:gd name="connsiteX5" fmla="*/ 294467 w 5253925"/>
              <a:gd name="connsiteY5" fmla="*/ 0 h 6857999"/>
              <a:gd name="connsiteX0" fmla="*/ 294467 w 5253925"/>
              <a:gd name="connsiteY0" fmla="*/ 0 h 6857999"/>
              <a:gd name="connsiteX1" fmla="*/ 5253925 w 5253925"/>
              <a:gd name="connsiteY1" fmla="*/ 0 h 6857999"/>
              <a:gd name="connsiteX2" fmla="*/ 5253925 w 5253925"/>
              <a:gd name="connsiteY2" fmla="*/ 6857999 h 6857999"/>
              <a:gd name="connsiteX3" fmla="*/ 0 w 5253925"/>
              <a:gd name="connsiteY3" fmla="*/ 6857999 h 6857999"/>
              <a:gd name="connsiteX4" fmla="*/ 1108128 w 5253925"/>
              <a:gd name="connsiteY4" fmla="*/ 2069023 h 6857999"/>
              <a:gd name="connsiteX5" fmla="*/ 294467 w 5253925"/>
              <a:gd name="connsiteY5" fmla="*/ 0 h 6857999"/>
              <a:gd name="connsiteX0" fmla="*/ 4207789 w 9167247"/>
              <a:gd name="connsiteY0" fmla="*/ 0 h 6857999"/>
              <a:gd name="connsiteX1" fmla="*/ 0 w 9167247"/>
              <a:gd name="connsiteY1" fmla="*/ 0 h 6857999"/>
              <a:gd name="connsiteX2" fmla="*/ 9167247 w 9167247"/>
              <a:gd name="connsiteY2" fmla="*/ 6857999 h 6857999"/>
              <a:gd name="connsiteX3" fmla="*/ 3913322 w 9167247"/>
              <a:gd name="connsiteY3" fmla="*/ 6857999 h 6857999"/>
              <a:gd name="connsiteX4" fmla="*/ 5021450 w 9167247"/>
              <a:gd name="connsiteY4" fmla="*/ 2069023 h 6857999"/>
              <a:gd name="connsiteX5" fmla="*/ 4207789 w 9167247"/>
              <a:gd name="connsiteY5" fmla="*/ 0 h 6857999"/>
              <a:gd name="connsiteX0" fmla="*/ 4207789 w 5021450"/>
              <a:gd name="connsiteY0" fmla="*/ 0 h 6873497"/>
              <a:gd name="connsiteX1" fmla="*/ 0 w 5021450"/>
              <a:gd name="connsiteY1" fmla="*/ 0 h 6873497"/>
              <a:gd name="connsiteX2" fmla="*/ 15498 w 5021450"/>
              <a:gd name="connsiteY2" fmla="*/ 6873497 h 6873497"/>
              <a:gd name="connsiteX3" fmla="*/ 3913322 w 5021450"/>
              <a:gd name="connsiteY3" fmla="*/ 6857999 h 6873497"/>
              <a:gd name="connsiteX4" fmla="*/ 5021450 w 5021450"/>
              <a:gd name="connsiteY4" fmla="*/ 2069023 h 6873497"/>
              <a:gd name="connsiteX5" fmla="*/ 4207789 w 5021450"/>
              <a:gd name="connsiteY5" fmla="*/ 0 h 6873497"/>
              <a:gd name="connsiteX0" fmla="*/ 7722556 w 8536217"/>
              <a:gd name="connsiteY0" fmla="*/ 0 h 6873497"/>
              <a:gd name="connsiteX1" fmla="*/ 0 w 8536217"/>
              <a:gd name="connsiteY1" fmla="*/ 9246 h 6873497"/>
              <a:gd name="connsiteX2" fmla="*/ 3530265 w 8536217"/>
              <a:gd name="connsiteY2" fmla="*/ 6873497 h 6873497"/>
              <a:gd name="connsiteX3" fmla="*/ 7428089 w 8536217"/>
              <a:gd name="connsiteY3" fmla="*/ 6857999 h 6873497"/>
              <a:gd name="connsiteX4" fmla="*/ 8536217 w 8536217"/>
              <a:gd name="connsiteY4" fmla="*/ 2069023 h 6873497"/>
              <a:gd name="connsiteX5" fmla="*/ 7722556 w 8536217"/>
              <a:gd name="connsiteY5" fmla="*/ 0 h 6873497"/>
              <a:gd name="connsiteX0" fmla="*/ 7722556 w 8536217"/>
              <a:gd name="connsiteY0" fmla="*/ 0 h 6864251"/>
              <a:gd name="connsiteX1" fmla="*/ 0 w 8536217"/>
              <a:gd name="connsiteY1" fmla="*/ 9246 h 6864251"/>
              <a:gd name="connsiteX2" fmla="*/ 6416 w 8536217"/>
              <a:gd name="connsiteY2" fmla="*/ 6864251 h 6864251"/>
              <a:gd name="connsiteX3" fmla="*/ 7428089 w 8536217"/>
              <a:gd name="connsiteY3" fmla="*/ 6857999 h 6864251"/>
              <a:gd name="connsiteX4" fmla="*/ 8536217 w 8536217"/>
              <a:gd name="connsiteY4" fmla="*/ 2069023 h 6864251"/>
              <a:gd name="connsiteX5" fmla="*/ 7722556 w 8536217"/>
              <a:gd name="connsiteY5" fmla="*/ 0 h 6864251"/>
              <a:gd name="connsiteX0" fmla="*/ 7722556 w 8536217"/>
              <a:gd name="connsiteY0" fmla="*/ 0 h 6857999"/>
              <a:gd name="connsiteX1" fmla="*/ 0 w 8536217"/>
              <a:gd name="connsiteY1" fmla="*/ 9246 h 6857999"/>
              <a:gd name="connsiteX2" fmla="*/ 15497 w 8536217"/>
              <a:gd name="connsiteY2" fmla="*/ 6836513 h 6857999"/>
              <a:gd name="connsiteX3" fmla="*/ 7428089 w 8536217"/>
              <a:gd name="connsiteY3" fmla="*/ 6857999 h 6857999"/>
              <a:gd name="connsiteX4" fmla="*/ 8536217 w 8536217"/>
              <a:gd name="connsiteY4" fmla="*/ 2069023 h 6857999"/>
              <a:gd name="connsiteX5" fmla="*/ 7722556 w 8536217"/>
              <a:gd name="connsiteY5" fmla="*/ 0 h 6857999"/>
              <a:gd name="connsiteX0" fmla="*/ 7722556 w 8536217"/>
              <a:gd name="connsiteY0" fmla="*/ 0 h 6857999"/>
              <a:gd name="connsiteX1" fmla="*/ 0 w 8536217"/>
              <a:gd name="connsiteY1" fmla="*/ 9246 h 6857999"/>
              <a:gd name="connsiteX2" fmla="*/ 15497 w 8536217"/>
              <a:gd name="connsiteY2" fmla="*/ 6845759 h 6857999"/>
              <a:gd name="connsiteX3" fmla="*/ 7428089 w 8536217"/>
              <a:gd name="connsiteY3" fmla="*/ 6857999 h 6857999"/>
              <a:gd name="connsiteX4" fmla="*/ 8536217 w 8536217"/>
              <a:gd name="connsiteY4" fmla="*/ 2069023 h 6857999"/>
              <a:gd name="connsiteX5" fmla="*/ 7722556 w 8536217"/>
              <a:gd name="connsiteY5" fmla="*/ 0 h 6857999"/>
              <a:gd name="connsiteX0" fmla="*/ 7722556 w 8536217"/>
              <a:gd name="connsiteY0" fmla="*/ 0 h 6857999"/>
              <a:gd name="connsiteX1" fmla="*/ 0 w 8536217"/>
              <a:gd name="connsiteY1" fmla="*/ 9246 h 6857999"/>
              <a:gd name="connsiteX2" fmla="*/ 15497 w 8536217"/>
              <a:gd name="connsiteY2" fmla="*/ 6845759 h 6857999"/>
              <a:gd name="connsiteX3" fmla="*/ 7428089 w 8536217"/>
              <a:gd name="connsiteY3" fmla="*/ 6857999 h 6857999"/>
              <a:gd name="connsiteX4" fmla="*/ 8536217 w 8536217"/>
              <a:gd name="connsiteY4" fmla="*/ 2069023 h 6857999"/>
              <a:gd name="connsiteX5" fmla="*/ 7722556 w 8536217"/>
              <a:gd name="connsiteY5" fmla="*/ 0 h 6857999"/>
              <a:gd name="connsiteX0" fmla="*/ 7722556 w 8536217"/>
              <a:gd name="connsiteY0" fmla="*/ 0 h 6873498"/>
              <a:gd name="connsiteX1" fmla="*/ 0 w 8536217"/>
              <a:gd name="connsiteY1" fmla="*/ 9246 h 6873498"/>
              <a:gd name="connsiteX2" fmla="*/ 15497 w 8536217"/>
              <a:gd name="connsiteY2" fmla="*/ 6873498 h 6873498"/>
              <a:gd name="connsiteX3" fmla="*/ 7428089 w 8536217"/>
              <a:gd name="connsiteY3" fmla="*/ 6857999 h 6873498"/>
              <a:gd name="connsiteX4" fmla="*/ 8536217 w 8536217"/>
              <a:gd name="connsiteY4" fmla="*/ 2069023 h 6873498"/>
              <a:gd name="connsiteX5" fmla="*/ 7722556 w 8536217"/>
              <a:gd name="connsiteY5" fmla="*/ 0 h 6873498"/>
              <a:gd name="connsiteX0" fmla="*/ 8185741 w 8999402"/>
              <a:gd name="connsiteY0" fmla="*/ 0 h 6873498"/>
              <a:gd name="connsiteX1" fmla="*/ 0 w 8999402"/>
              <a:gd name="connsiteY1" fmla="*/ 0 h 6873498"/>
              <a:gd name="connsiteX2" fmla="*/ 478682 w 8999402"/>
              <a:gd name="connsiteY2" fmla="*/ 6873498 h 6873498"/>
              <a:gd name="connsiteX3" fmla="*/ 7891274 w 8999402"/>
              <a:gd name="connsiteY3" fmla="*/ 6857999 h 6873498"/>
              <a:gd name="connsiteX4" fmla="*/ 8999402 w 8999402"/>
              <a:gd name="connsiteY4" fmla="*/ 2069023 h 6873498"/>
              <a:gd name="connsiteX5" fmla="*/ 8185741 w 8999402"/>
              <a:gd name="connsiteY5" fmla="*/ 0 h 6873498"/>
              <a:gd name="connsiteX0" fmla="*/ 8185741 w 8999402"/>
              <a:gd name="connsiteY0" fmla="*/ 0 h 6873498"/>
              <a:gd name="connsiteX1" fmla="*/ 0 w 8999402"/>
              <a:gd name="connsiteY1" fmla="*/ 0 h 6873498"/>
              <a:gd name="connsiteX2" fmla="*/ 6413 w 8999402"/>
              <a:gd name="connsiteY2" fmla="*/ 6873498 h 6873498"/>
              <a:gd name="connsiteX3" fmla="*/ 7891274 w 8999402"/>
              <a:gd name="connsiteY3" fmla="*/ 6857999 h 6873498"/>
              <a:gd name="connsiteX4" fmla="*/ 8999402 w 8999402"/>
              <a:gd name="connsiteY4" fmla="*/ 2069023 h 6873498"/>
              <a:gd name="connsiteX5" fmla="*/ 8185741 w 8999402"/>
              <a:gd name="connsiteY5" fmla="*/ 0 h 6873498"/>
              <a:gd name="connsiteX0" fmla="*/ 8185741 w 8999402"/>
              <a:gd name="connsiteY0" fmla="*/ 0 h 6864252"/>
              <a:gd name="connsiteX1" fmla="*/ 0 w 8999402"/>
              <a:gd name="connsiteY1" fmla="*/ 0 h 6864252"/>
              <a:gd name="connsiteX2" fmla="*/ 6413 w 8999402"/>
              <a:gd name="connsiteY2" fmla="*/ 6864252 h 6864252"/>
              <a:gd name="connsiteX3" fmla="*/ 7891274 w 8999402"/>
              <a:gd name="connsiteY3" fmla="*/ 6857999 h 6864252"/>
              <a:gd name="connsiteX4" fmla="*/ 8999402 w 8999402"/>
              <a:gd name="connsiteY4" fmla="*/ 2069023 h 6864252"/>
              <a:gd name="connsiteX5" fmla="*/ 8185741 w 8999402"/>
              <a:gd name="connsiteY5" fmla="*/ 0 h 686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99402" h="6864252">
                <a:moveTo>
                  <a:pt x="8185741" y="0"/>
                </a:moveTo>
                <a:lnTo>
                  <a:pt x="0" y="0"/>
                </a:lnTo>
                <a:cubicBezTo>
                  <a:pt x="2139" y="2285002"/>
                  <a:pt x="4274" y="4579250"/>
                  <a:pt x="6413" y="6864252"/>
                </a:cubicBezTo>
                <a:lnTo>
                  <a:pt x="7891274" y="6857999"/>
                </a:lnTo>
                <a:lnTo>
                  <a:pt x="8999402" y="2069023"/>
                </a:lnTo>
                <a:lnTo>
                  <a:pt x="8185741" y="0"/>
                </a:lnTo>
                <a:close/>
              </a:path>
            </a:pathLst>
          </a:custGeom>
          <a:solidFill>
            <a:srgbClr val="000000">
              <a:alpha val="1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2843808" y="2204864"/>
            <a:ext cx="3528392" cy="230425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Слайд-разделитель </a:t>
            </a:r>
            <a:br>
              <a:rPr lang="ru-RU" dirty="0" smtClean="0"/>
            </a:br>
            <a:r>
              <a:rPr lang="ru-RU" dirty="0" smtClean="0"/>
              <a:t>Название раздела </a:t>
            </a:r>
            <a:br>
              <a:rPr lang="ru-RU" dirty="0" smtClean="0"/>
            </a:br>
            <a:r>
              <a:rPr lang="ru-RU" dirty="0" smtClean="0"/>
              <a:t>презентации</a:t>
            </a:r>
            <a:br>
              <a:rPr lang="ru-RU" dirty="0" smtClean="0"/>
            </a:br>
            <a:r>
              <a:rPr lang="ru-RU" dirty="0" smtClean="0"/>
              <a:t>шрифт </a:t>
            </a:r>
            <a:r>
              <a:rPr lang="ru-RU" dirty="0" err="1" smtClean="0"/>
              <a:t>Arial</a:t>
            </a:r>
            <a:r>
              <a:rPr lang="ru-RU" dirty="0" smtClean="0"/>
              <a:t>, 24 пт.</a:t>
            </a:r>
          </a:p>
        </p:txBody>
      </p:sp>
      <p:sp>
        <p:nvSpPr>
          <p:cNvPr id="9" name="Подзаголовок 2"/>
          <p:cNvSpPr txBox="1">
            <a:spLocks/>
          </p:cNvSpPr>
          <p:nvPr userDrawn="1"/>
        </p:nvSpPr>
        <p:spPr>
          <a:xfrm>
            <a:off x="2843808" y="5661248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B44EA-6A61-441B-9399-54A33483BC2E}" type="datetime1">
              <a:rPr lang="ru-RU" smtClean="0"/>
              <a:t>05.09.2017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4" hasCustomPrompt="1"/>
          </p:nvPr>
        </p:nvSpPr>
        <p:spPr>
          <a:xfrm>
            <a:off x="2843808" y="1484784"/>
            <a:ext cx="2303462" cy="431800"/>
          </a:xfrm>
        </p:spPr>
        <p:txBody>
          <a:bodyPr/>
          <a:lstStyle>
            <a:lvl1pPr>
              <a:defRPr sz="1400"/>
            </a:lvl1pPr>
          </a:lstStyle>
          <a:p>
            <a:r>
              <a:rPr lang="ru-RU" sz="1000" dirty="0" smtClean="0">
                <a:solidFill>
                  <a:schemeClr val="tx1"/>
                </a:solidFill>
              </a:rPr>
              <a:t>Заголовок презентации </a:t>
            </a:r>
          </a:p>
          <a:p>
            <a:r>
              <a:rPr lang="ru-RU" sz="1000" dirty="0" smtClean="0">
                <a:solidFill>
                  <a:schemeClr val="tx1"/>
                </a:solidFill>
              </a:rPr>
              <a:t>шрифт </a:t>
            </a:r>
            <a:r>
              <a:rPr lang="ru-RU" sz="1000" dirty="0" err="1" smtClean="0">
                <a:solidFill>
                  <a:schemeClr val="tx1"/>
                </a:solidFill>
              </a:rPr>
              <a:t>Arial</a:t>
            </a:r>
            <a:r>
              <a:rPr lang="ru-RU" sz="1000" dirty="0" smtClean="0">
                <a:solidFill>
                  <a:schemeClr val="tx1"/>
                </a:solidFill>
              </a:rPr>
              <a:t> 10 пт.</a:t>
            </a:r>
            <a:endParaRPr lang="ru-RU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909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Слайд-разделител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683568" y="2204864"/>
            <a:ext cx="3528392" cy="230425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Слайд-разделитель </a:t>
            </a:r>
            <a:br>
              <a:rPr lang="ru-RU" dirty="0" smtClean="0"/>
            </a:br>
            <a:r>
              <a:rPr lang="ru-RU" dirty="0" smtClean="0"/>
              <a:t>Название раздела </a:t>
            </a:r>
            <a:br>
              <a:rPr lang="ru-RU" dirty="0" smtClean="0"/>
            </a:br>
            <a:r>
              <a:rPr lang="ru-RU" dirty="0" smtClean="0"/>
              <a:t>презентации</a:t>
            </a:r>
            <a:br>
              <a:rPr lang="ru-RU" dirty="0" smtClean="0"/>
            </a:br>
            <a:r>
              <a:rPr lang="ru-RU" dirty="0" smtClean="0"/>
              <a:t>шрифт </a:t>
            </a:r>
            <a:r>
              <a:rPr lang="ru-RU" dirty="0" err="1" smtClean="0"/>
              <a:t>Arial</a:t>
            </a:r>
            <a:r>
              <a:rPr lang="ru-RU" dirty="0" smtClean="0"/>
              <a:t>, 24 пт.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66192" y="6309320"/>
            <a:ext cx="2133600" cy="365125"/>
          </a:xfrm>
        </p:spPr>
        <p:txBody>
          <a:bodyPr/>
          <a:lstStyle/>
          <a:p>
            <a:fld id="{52F389DC-9E19-4EE8-A8D3-3244F47808F8}" type="datetime1">
              <a:rPr lang="ru-RU" smtClean="0"/>
              <a:t>05.09.2017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07" y="5015830"/>
            <a:ext cx="3590921" cy="1005458"/>
          </a:xfrm>
          <a:prstGeom prst="rect">
            <a:avLst/>
          </a:prstGeom>
        </p:spPr>
      </p:pic>
      <p:sp>
        <p:nvSpPr>
          <p:cNvPr id="13" name="Текст 11"/>
          <p:cNvSpPr>
            <a:spLocks noGrp="1"/>
          </p:cNvSpPr>
          <p:nvPr>
            <p:ph type="body" sz="quarter" idx="14" hasCustomPrompt="1"/>
          </p:nvPr>
        </p:nvSpPr>
        <p:spPr>
          <a:xfrm>
            <a:off x="683568" y="1484784"/>
            <a:ext cx="2303462" cy="431800"/>
          </a:xfrm>
        </p:spPr>
        <p:txBody>
          <a:bodyPr/>
          <a:lstStyle>
            <a:lvl1pPr>
              <a:defRPr sz="1400"/>
            </a:lvl1pPr>
          </a:lstStyle>
          <a:p>
            <a:r>
              <a:rPr lang="ru-RU" sz="1000" dirty="0" smtClean="0">
                <a:solidFill>
                  <a:schemeClr val="tx1"/>
                </a:solidFill>
              </a:rPr>
              <a:t>Заголовок презентации </a:t>
            </a:r>
          </a:p>
          <a:p>
            <a:r>
              <a:rPr lang="ru-RU" sz="1000" dirty="0" smtClean="0">
                <a:solidFill>
                  <a:schemeClr val="tx1"/>
                </a:solidFill>
              </a:rPr>
              <a:t>шрифт </a:t>
            </a:r>
            <a:r>
              <a:rPr lang="ru-RU" sz="1000" dirty="0" err="1" smtClean="0">
                <a:solidFill>
                  <a:schemeClr val="tx1"/>
                </a:solidFill>
              </a:rPr>
              <a:t>Arial</a:t>
            </a:r>
            <a:r>
              <a:rPr lang="ru-RU" sz="1000" dirty="0" smtClean="0">
                <a:solidFill>
                  <a:schemeClr val="tx1"/>
                </a:solidFill>
              </a:rPr>
              <a:t> 10 пт.</a:t>
            </a:r>
            <a:endParaRPr lang="ru-RU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982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Слайд-разделител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3707904" y="2204864"/>
            <a:ext cx="3528392" cy="230425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Слайд-разделитель </a:t>
            </a:r>
            <a:br>
              <a:rPr lang="ru-RU" dirty="0" smtClean="0"/>
            </a:br>
            <a:r>
              <a:rPr lang="ru-RU" dirty="0" smtClean="0"/>
              <a:t>Название раздела </a:t>
            </a:r>
            <a:br>
              <a:rPr lang="ru-RU" dirty="0" smtClean="0"/>
            </a:br>
            <a:r>
              <a:rPr lang="ru-RU" dirty="0" smtClean="0"/>
              <a:t>презентации</a:t>
            </a:r>
            <a:br>
              <a:rPr lang="ru-RU" dirty="0" smtClean="0"/>
            </a:br>
            <a:r>
              <a:rPr lang="ru-RU" dirty="0" smtClean="0"/>
              <a:t>шрифт </a:t>
            </a:r>
            <a:r>
              <a:rPr lang="ru-RU" dirty="0" err="1" smtClean="0"/>
              <a:t>Arial</a:t>
            </a:r>
            <a:r>
              <a:rPr lang="ru-RU" dirty="0" smtClean="0"/>
              <a:t>, 24 пт.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725668" y="5296123"/>
            <a:ext cx="213360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2E28C9B7-77DB-42B5-AD07-0761FECA3530}" type="datetime1">
              <a:rPr lang="ru-RU" smtClean="0"/>
              <a:t>05.09.2017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одзаголовок 2"/>
          <p:cNvSpPr txBox="1">
            <a:spLocks/>
          </p:cNvSpPr>
          <p:nvPr userDrawn="1"/>
        </p:nvSpPr>
        <p:spPr>
          <a:xfrm>
            <a:off x="3707904" y="6309320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4" hasCustomPrompt="1"/>
          </p:nvPr>
        </p:nvSpPr>
        <p:spPr>
          <a:xfrm>
            <a:off x="3707904" y="1556792"/>
            <a:ext cx="2303462" cy="431800"/>
          </a:xfrm>
        </p:spPr>
        <p:txBody>
          <a:bodyPr/>
          <a:lstStyle>
            <a:lvl1pPr>
              <a:defRPr sz="1400"/>
            </a:lvl1pPr>
          </a:lstStyle>
          <a:p>
            <a:r>
              <a:rPr lang="ru-RU" sz="1000" dirty="0" smtClean="0">
                <a:solidFill>
                  <a:schemeClr val="tx1"/>
                </a:solidFill>
              </a:rPr>
              <a:t>Заголовок презентации </a:t>
            </a:r>
          </a:p>
          <a:p>
            <a:r>
              <a:rPr lang="ru-RU" sz="1000" dirty="0" smtClean="0">
                <a:solidFill>
                  <a:schemeClr val="tx1"/>
                </a:solidFill>
              </a:rPr>
              <a:t>шрифт </a:t>
            </a:r>
            <a:r>
              <a:rPr lang="ru-RU" sz="1000" dirty="0" err="1" smtClean="0">
                <a:solidFill>
                  <a:schemeClr val="tx1"/>
                </a:solidFill>
              </a:rPr>
              <a:t>Arial</a:t>
            </a:r>
            <a:r>
              <a:rPr lang="ru-RU" sz="1000" dirty="0" smtClean="0">
                <a:solidFill>
                  <a:schemeClr val="tx1"/>
                </a:solidFill>
              </a:rPr>
              <a:t> 10 пт.</a:t>
            </a:r>
            <a:endParaRPr lang="ru-RU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5711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й смар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548680"/>
            <a:ext cx="7715200" cy="868958"/>
          </a:xfrm>
        </p:spPr>
        <p:txBody>
          <a:bodyPr anchor="t">
            <a:noAutofit/>
          </a:bodyPr>
          <a:lstStyle>
            <a:lvl1pPr>
              <a:defRPr>
                <a:solidFill>
                  <a:srgbClr val="0072BC"/>
                </a:solidFill>
              </a:defRPr>
            </a:lvl1pPr>
          </a:lstStyle>
          <a:p>
            <a:r>
              <a:rPr lang="ru-RU" dirty="0" smtClean="0"/>
              <a:t>Возможные стили презентации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457200" y="1412776"/>
            <a:ext cx="7715200" cy="792088"/>
          </a:xfrm>
        </p:spPr>
        <p:txBody>
          <a:bodyPr/>
          <a:lstStyle>
            <a:lvl1pPr marL="0" indent="0">
              <a:buFont typeface="Arial" pitchFamily="34" charset="0"/>
              <a:buNone/>
              <a:defRPr sz="1400" baseline="0"/>
            </a:lvl1pPr>
            <a:lvl2pPr marL="742950" indent="-285750">
              <a:buFont typeface="Arial" pitchFamily="34" charset="0"/>
              <a:buChar char="►"/>
              <a:defRPr sz="1400" baseline="0"/>
            </a:lvl2pPr>
            <a:lvl3pPr>
              <a:defRPr baseline="0"/>
            </a:lvl3pPr>
            <a:lvl4pPr>
              <a:defRPr baseline="0"/>
            </a:lvl4pPr>
            <a:lvl5pPr>
              <a:defRPr/>
            </a:lvl5pPr>
            <a:lvl6pPr marL="2286000" indent="0">
              <a:buNone/>
              <a:defRPr/>
            </a:lvl6pPr>
          </a:lstStyle>
          <a:p>
            <a:pPr lvl="0"/>
            <a:r>
              <a:rPr lang="ru-RU" dirty="0" smtClean="0"/>
              <a:t>Текст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98640" y="6356350"/>
            <a:ext cx="2133600" cy="365125"/>
          </a:xfrm>
        </p:spPr>
        <p:txBody>
          <a:bodyPr/>
          <a:lstStyle/>
          <a:p>
            <a:fld id="{E7F6E1B9-6978-49A0-B769-AA0B478E9013}" type="datetime1">
              <a:rPr lang="ru-RU" smtClean="0"/>
              <a:t>05.09.2017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C3E1D0-B99E-411B-BCE4-D3E6DB7EA4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496275" y="6369124"/>
            <a:ext cx="3528392" cy="5162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Tx/>
              <a:buSzPct val="80000"/>
              <a:buFont typeface="Arial" pitchFamily="34" charset="0"/>
              <a:buNone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tx1"/>
                </a:solidFill>
              </a:rPr>
              <a:t>Акционерное общество «Российский Банк поддержки малого и среднего предпринимательства»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3" name="Объект 2"/>
          <p:cNvSpPr>
            <a:spLocks noGrp="1"/>
          </p:cNvSpPr>
          <p:nvPr>
            <p:ph idx="13" hasCustomPrompt="1"/>
          </p:nvPr>
        </p:nvSpPr>
        <p:spPr>
          <a:xfrm>
            <a:off x="457200" y="260648"/>
            <a:ext cx="7715200" cy="288032"/>
          </a:xfrm>
        </p:spPr>
        <p:txBody>
          <a:bodyPr/>
          <a:lstStyle>
            <a:lvl1pPr>
              <a:defRPr sz="1400"/>
            </a:lvl1pPr>
          </a:lstStyle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раздела,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Arial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10 пт.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700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6F5B6-0779-414D-AD4B-2629AC442E8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D1AC2-DB3A-44E5-BAA1-B1713F7756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849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49" r:id="rId4"/>
    <p:sldLayoutId id="2147483660" r:id="rId5"/>
    <p:sldLayoutId id="2147483662" r:id="rId6"/>
    <p:sldLayoutId id="2147483663" r:id="rId7"/>
    <p:sldLayoutId id="2147483664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6" r:id="rId16"/>
    <p:sldLayoutId id="2147483693" r:id="rId1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4D4D4D"/>
                </a:solidFill>
              </a:rPr>
              <a:t>Инструменты поддержки малого и среднего предпринимательства</a:t>
            </a:r>
            <a:endParaRPr lang="ru-RU" dirty="0">
              <a:solidFill>
                <a:srgbClr val="4D4D4D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dirty="0" smtClean="0"/>
              <a:t>0</a:t>
            </a:r>
            <a:r>
              <a:rPr lang="en-US" smtClean="0"/>
              <a:t>4</a:t>
            </a:r>
            <a:r>
              <a:rPr lang="ru-RU" smtClean="0"/>
              <a:t>.09.2017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852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3778"/>
            <a:ext cx="5914999" cy="868958"/>
          </a:xfrm>
        </p:spPr>
        <p:txBody>
          <a:bodyPr/>
          <a:lstStyle/>
          <a:p>
            <a:pPr algn="l"/>
            <a:r>
              <a:rPr lang="ru-RU" sz="3200" dirty="0" smtClean="0">
                <a:latin typeface="Arial" pitchFamily="34" charset="0"/>
                <a:cs typeface="Arial" pitchFamily="34" charset="0"/>
              </a:rPr>
              <a:t>О Банке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56316"/>
              </p:ext>
            </p:extLst>
          </p:nvPr>
        </p:nvGraphicFramePr>
        <p:xfrm>
          <a:off x="467544" y="1268762"/>
          <a:ext cx="7704856" cy="46516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04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5930">
                <a:tc>
                  <a:txBody>
                    <a:bodyPr/>
                    <a:lstStyle/>
                    <a:p>
                      <a:endParaRPr lang="ru-RU" sz="14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1426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1426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1426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C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1426">
                <a:tc>
                  <a:txBody>
                    <a:bodyPr/>
                    <a:lstStyle/>
                    <a:p>
                      <a:endParaRPr lang="ru-RU" sz="1400" baseline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4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              </a:t>
                      </a:r>
                      <a:endParaRPr lang="ru-RU" sz="18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8A8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2" b="30213"/>
          <a:stretch/>
        </p:blipFill>
        <p:spPr>
          <a:xfrm>
            <a:off x="539553" y="5217354"/>
            <a:ext cx="432047" cy="5039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7" r="10786"/>
          <a:stretch/>
        </p:blipFill>
        <p:spPr>
          <a:xfrm>
            <a:off x="540000" y="4293096"/>
            <a:ext cx="432000" cy="5039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" r="6139"/>
          <a:stretch/>
        </p:blipFill>
        <p:spPr>
          <a:xfrm>
            <a:off x="540000" y="3356992"/>
            <a:ext cx="542886" cy="4749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492896"/>
            <a:ext cx="471326" cy="5040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556792"/>
            <a:ext cx="553061" cy="50405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31640" y="5157192"/>
            <a:ext cx="1997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АО «МСП Банк» </a:t>
            </a: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учреждено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331640" y="4077072"/>
            <a:ext cx="31920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Реализует государственную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программу финансовой 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поддержки МСП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331640" y="3212976"/>
            <a:ext cx="27262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Реализует гарантийную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поддержку МСП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331640" y="2420888"/>
            <a:ext cx="27622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Участник национальной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гарантийной системы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331640" y="1484784"/>
            <a:ext cx="25902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Осуществляет прямое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кредитование МСП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4932040" y="5363924"/>
            <a:ext cx="10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1999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год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458549" y="4338977"/>
            <a:ext cx="14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с 2004 года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921771" y="3383119"/>
            <a:ext cx="14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с 2013 года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365827" y="2510314"/>
            <a:ext cx="14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с 2016 года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30790" y="1556792"/>
            <a:ext cx="14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с 2017 года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flipV="1">
            <a:off x="4731082" y="731318"/>
            <a:ext cx="2505214" cy="4840512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Блок-схема: узел 18"/>
          <p:cNvSpPr/>
          <p:nvPr/>
        </p:nvSpPr>
        <p:spPr>
          <a:xfrm>
            <a:off x="6156200" y="2636912"/>
            <a:ext cx="144000" cy="144000"/>
          </a:xfrm>
          <a:prstGeom prst="flowChartConnector">
            <a:avLst/>
          </a:prstGeom>
          <a:solidFill>
            <a:schemeClr val="bg1"/>
          </a:solidFill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6625393" y="1714791"/>
            <a:ext cx="144000" cy="144000"/>
          </a:xfrm>
          <a:prstGeom prst="flowChartConnector">
            <a:avLst/>
          </a:prstGeom>
          <a:solidFill>
            <a:schemeClr val="bg1"/>
          </a:solidFill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лок-схема: узел 35"/>
          <p:cNvSpPr/>
          <p:nvPr/>
        </p:nvSpPr>
        <p:spPr>
          <a:xfrm>
            <a:off x="5705277" y="3494825"/>
            <a:ext cx="144000" cy="144000"/>
          </a:xfrm>
          <a:prstGeom prst="flowChartConnector">
            <a:avLst/>
          </a:prstGeom>
          <a:solidFill>
            <a:schemeClr val="bg1"/>
          </a:solidFill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4659082" y="5499830"/>
            <a:ext cx="144000" cy="144000"/>
          </a:xfrm>
          <a:prstGeom prst="flowChartConnector">
            <a:avLst/>
          </a:prstGeom>
          <a:solidFill>
            <a:schemeClr val="bg1"/>
          </a:solidFill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5136853" y="4565509"/>
            <a:ext cx="144000" cy="144000"/>
          </a:xfrm>
          <a:prstGeom prst="flowChartConnector">
            <a:avLst/>
          </a:prstGeom>
          <a:solidFill>
            <a:schemeClr val="bg1"/>
          </a:solidFill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92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3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0511946"/>
              </p:ext>
            </p:extLst>
          </p:nvPr>
        </p:nvGraphicFramePr>
        <p:xfrm>
          <a:off x="395536" y="1412777"/>
          <a:ext cx="748883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88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«Экспресс-Оборотный»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5536" y="1052736"/>
            <a:ext cx="71134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Кредитные продукты по программе стимулирования кредитования субъектов МСП</a:t>
            </a:r>
            <a:endParaRPr lang="ru-RU" sz="1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2031372"/>
            <a:ext cx="34243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кредита –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пополнение оборотных средств.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564905"/>
            <a:ext cx="14920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2771800" y="2564904"/>
            <a:ext cx="13495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4932040" y="2564905"/>
            <a:ext cx="17966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2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898" y="2924945"/>
            <a:ext cx="603089" cy="5883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614" y="2924945"/>
            <a:ext cx="632508" cy="6030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41" y="2877313"/>
            <a:ext cx="639863" cy="62515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43608" y="2924945"/>
            <a:ext cx="9476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От 10 до 25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39396" y="2924945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Не более</a:t>
            </a:r>
          </a:p>
          <a:p>
            <a:r>
              <a:rPr lang="en-US" sz="1100" dirty="0" smtClean="0">
                <a:latin typeface="Arial" pitchFamily="34" charset="0"/>
                <a:cs typeface="Arial" pitchFamily="34" charset="0"/>
              </a:rPr>
              <a:t>36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месяцев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20114" y="2924945"/>
            <a:ext cx="13708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От 10,1% годовых</a:t>
            </a:r>
          </a:p>
          <a:p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Таблиц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8044192"/>
              </p:ext>
            </p:extLst>
          </p:nvPr>
        </p:nvGraphicFramePr>
        <p:xfrm>
          <a:off x="395536" y="4146466"/>
          <a:ext cx="748883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88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«Приоритет-Оборотный»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95535" y="4786518"/>
            <a:ext cx="34243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кредита –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пополнение оборотных средств.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5536" y="5328262"/>
            <a:ext cx="14920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2771800" y="5328261"/>
            <a:ext cx="13495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4932040" y="5328262"/>
            <a:ext cx="17966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200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898" y="5688302"/>
            <a:ext cx="603089" cy="58837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614" y="5688302"/>
            <a:ext cx="632508" cy="60308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41" y="5640670"/>
            <a:ext cx="639863" cy="62515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043608" y="5688302"/>
            <a:ext cx="10262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От 25 до </a:t>
            </a:r>
            <a:r>
              <a:rPr lang="en-US" sz="1100" dirty="0" smtClean="0">
                <a:latin typeface="Arial" pitchFamily="34" charset="0"/>
                <a:cs typeface="Arial" pitchFamily="34" charset="0"/>
              </a:rPr>
              <a:t>50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0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39396" y="5688302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Не более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36 месяцев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20114" y="5688302"/>
            <a:ext cx="13708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От 10,1% годовых</a:t>
            </a:r>
          </a:p>
          <a:p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Заголовок 1"/>
          <p:cNvSpPr>
            <a:spLocks noGrp="1"/>
          </p:cNvSpPr>
          <p:nvPr>
            <p:ph type="title"/>
          </p:nvPr>
        </p:nvSpPr>
        <p:spPr>
          <a:xfrm>
            <a:off x="385193" y="183778"/>
            <a:ext cx="6419055" cy="868958"/>
          </a:xfrm>
        </p:spPr>
        <p:txBody>
          <a:bodyPr/>
          <a:lstStyle/>
          <a:p>
            <a:pPr algn="l"/>
            <a:r>
              <a:rPr lang="ru-RU" sz="3200" dirty="0" smtClean="0">
                <a:latin typeface="Arial" pitchFamily="34" charset="0"/>
                <a:cs typeface="Arial" pitchFamily="34" charset="0"/>
              </a:rPr>
              <a:t>Продукты Банка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23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4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1171287"/>
              </p:ext>
            </p:extLst>
          </p:nvPr>
        </p:nvGraphicFramePr>
        <p:xfrm>
          <a:off x="395536" y="704750"/>
          <a:ext cx="748883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88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«Инвестиционный кредит»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5536" y="344709"/>
            <a:ext cx="71134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Кредитные продукты по программе стимулирования кредитования субъектов МСП</a:t>
            </a:r>
            <a:endParaRPr lang="ru-RU" sz="1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7" y="1323345"/>
            <a:ext cx="7992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кредита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финансирование инвестиций, направленных на создание, и/или приобретение(сооружение, изготовление, достройку, дооборудование, реконструкцию, модернизацию и техническое перевооружение основных средств, включая строительство, реконструкцию, модернизацию объектов капитального строительства, в том числе выполнение инженерных изысканий, подготовку проектной документации для их строительства, реконструкции, модернизации, запуск новых проектов. Средства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могут быть направлены на приобретение основных средств (не менее 70% от совокупной величины кредита) и на покрытие текущих расходов, в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том числе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финансирование оборотного капитала (не более 30% от величины кредита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).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391220"/>
            <a:ext cx="13933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2771800" y="2391219"/>
            <a:ext cx="12602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4932040" y="2391220"/>
            <a:ext cx="16706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1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898" y="2751260"/>
            <a:ext cx="603089" cy="5883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614" y="2751260"/>
            <a:ext cx="632508" cy="6030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61878"/>
            <a:ext cx="639863" cy="62515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43608" y="2751260"/>
            <a:ext cx="8803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5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до 25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39396" y="2751260"/>
            <a:ext cx="865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Не более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60 месяцев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20114" y="2751260"/>
            <a:ext cx="11929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9,1% годовых</a:t>
            </a: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Таблиц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255188"/>
              </p:ext>
            </p:extLst>
          </p:nvPr>
        </p:nvGraphicFramePr>
        <p:xfrm>
          <a:off x="395536" y="3645024"/>
          <a:ext cx="748883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88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«Инвестиционный проект»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95536" y="5445225"/>
            <a:ext cx="13933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100" dirty="0"/>
          </a:p>
        </p:txBody>
      </p:sp>
      <p:sp>
        <p:nvSpPr>
          <p:cNvPr id="20" name="TextBox 19"/>
          <p:cNvSpPr txBox="1"/>
          <p:nvPr/>
        </p:nvSpPr>
        <p:spPr>
          <a:xfrm>
            <a:off x="2771800" y="5445224"/>
            <a:ext cx="12602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100" dirty="0"/>
          </a:p>
        </p:txBody>
      </p:sp>
      <p:sp>
        <p:nvSpPr>
          <p:cNvPr id="21" name="TextBox 20"/>
          <p:cNvSpPr txBox="1"/>
          <p:nvPr/>
        </p:nvSpPr>
        <p:spPr>
          <a:xfrm>
            <a:off x="4932040" y="5445225"/>
            <a:ext cx="16706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100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898" y="5805265"/>
            <a:ext cx="603089" cy="58837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614" y="5805265"/>
            <a:ext cx="632508" cy="60308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41" y="5807880"/>
            <a:ext cx="639863" cy="62515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043608" y="5805265"/>
            <a:ext cx="947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25 до 500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39396" y="5805265"/>
            <a:ext cx="865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Не более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84 месяцев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20114" y="5805265"/>
            <a:ext cx="12634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 9,1% годовых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51149" y="4275673"/>
            <a:ext cx="78932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кредита –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финансирование инвестиций, направленных на создание, и/или приобретение(сооружение, изготовление, достройку, дооборудование, реконструкцию, модернизацию и техническое перевооружение основных средств, включая строительство, реконструкцию, модернизацию объектов капитального строительства, в том числе выполнение инженерных изысканий, подготовку проектной документации для их строительства, реконструкции, модернизации, запуск новых проектов. Средства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могут быть направлены на приобретение основных средств (не менее 70% от совокупной величины кредита) и на покрытие текущих расходов, в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том числе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финансирование оборотного капитала (не более 30% от величины кредита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).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32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5</a:t>
            </a:fld>
            <a:endParaRPr lang="ru-RU" dirty="0"/>
          </a:p>
        </p:txBody>
      </p:sp>
      <p:graphicFrame>
        <p:nvGraphicFramePr>
          <p:cNvPr id="17" name="Таблиц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0556222"/>
              </p:ext>
            </p:extLst>
          </p:nvPr>
        </p:nvGraphicFramePr>
        <p:xfrm>
          <a:off x="395536" y="3356992"/>
          <a:ext cx="748883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88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«Госконтракт-Оборотный»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95535" y="4005064"/>
            <a:ext cx="65806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кредита –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финансирование расходов, связанных с исполнением контрактов в рамках федеральных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законов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№44-ФЗ и №223-ФЗ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5536" y="4509121"/>
            <a:ext cx="14920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2771800" y="4509120"/>
            <a:ext cx="13495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4932040" y="4509121"/>
            <a:ext cx="17966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200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898" y="4869161"/>
            <a:ext cx="603089" cy="58837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614" y="4869161"/>
            <a:ext cx="632508" cy="60308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41" y="4821529"/>
            <a:ext cx="639863" cy="62515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043608" y="4869161"/>
            <a:ext cx="94929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От </a:t>
            </a:r>
            <a:r>
              <a:rPr lang="en-US" sz="1100" dirty="0" smtClean="0">
                <a:latin typeface="Arial" pitchFamily="34" charset="0"/>
                <a:cs typeface="Arial" pitchFamily="34" charset="0"/>
              </a:rPr>
              <a:t>5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до </a:t>
            </a:r>
            <a:r>
              <a:rPr lang="en-US" sz="1100" dirty="0" smtClean="0">
                <a:latin typeface="Arial" pitchFamily="34" charset="0"/>
                <a:cs typeface="Arial" pitchFamily="34" charset="0"/>
              </a:rPr>
              <a:t>50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0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39396" y="4869161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Не более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36 месяцев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20114" y="4869161"/>
            <a:ext cx="13708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От 10,1% годовых</a:t>
            </a:r>
          </a:p>
          <a:p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43" y="260649"/>
            <a:ext cx="4865625" cy="2975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9550" y="5366826"/>
            <a:ext cx="2016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но не более 70% суммы контракта, уменьшенной на сумму полученного аванса и на сумму произведенных оплат за выполнение контракта от заказчика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915814" y="5365665"/>
            <a:ext cx="20162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но не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более срока действия контракта, увеличенного на 90 дней.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39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516374" y="1988840"/>
            <a:ext cx="401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обучения по программам тренингов для субъектов МСП АО «Корпорация «МСП», в том числе «Мама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– предприниматель</a:t>
            </a:r>
            <a:endParaRPr lang="ru-RU" sz="1000" dirty="0"/>
          </a:p>
        </p:txBody>
      </p:sp>
      <p:sp>
        <p:nvSpPr>
          <p:cNvPr id="29" name="TextBox 28"/>
          <p:cNvSpPr txBox="1"/>
          <p:nvPr/>
        </p:nvSpPr>
        <p:spPr>
          <a:xfrm>
            <a:off x="5417428" y="2010906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консультационной поддержки через Бизнес-навигатор МСП</a:t>
            </a:r>
            <a:endParaRPr lang="ru-RU" sz="1000" dirty="0"/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321" y="2011700"/>
            <a:ext cx="270407" cy="481196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660" y="2013858"/>
            <a:ext cx="270407" cy="481196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6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6765842"/>
              </p:ext>
            </p:extLst>
          </p:nvPr>
        </p:nvGraphicFramePr>
        <p:xfrm>
          <a:off x="395536" y="476673"/>
          <a:ext cx="748883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88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«Экспресс на текущие цели»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5536" y="116632"/>
            <a:ext cx="25758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Уникальные продукты Банка</a:t>
            </a:r>
            <a:endParaRPr lang="ru-RU" sz="1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7" y="1124744"/>
            <a:ext cx="82089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кредита –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пополнение оборотных средств, финансирование текущей деятельности, включая приобретение товарно-материальных ценностей, сырья и материалов, горюче-смазочных материалов; осуществление арендных платежей; выплату заработной платы, уплату налогов и другие платежи, не связанные с капитальными вложениями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488705"/>
            <a:ext cx="13933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2771800" y="2488704"/>
            <a:ext cx="12602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4932040" y="2488705"/>
            <a:ext cx="16706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1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898" y="2848745"/>
            <a:ext cx="603089" cy="5883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614" y="2848745"/>
            <a:ext cx="632508" cy="6030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859363"/>
            <a:ext cx="639863" cy="62515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43608" y="2848745"/>
            <a:ext cx="8803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1 до 5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39396" y="2848745"/>
            <a:ext cx="9012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Не более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12  месяцев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20114" y="2848745"/>
            <a:ext cx="1263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10,1% годовых</a:t>
            </a: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Таблиц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0609051"/>
              </p:ext>
            </p:extLst>
          </p:nvPr>
        </p:nvGraphicFramePr>
        <p:xfrm>
          <a:off x="395536" y="3625974"/>
          <a:ext cx="748883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88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«Экспресс на инвестиции»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95536" y="5897576"/>
            <a:ext cx="13933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 КРЕДИТА</a:t>
            </a:r>
            <a:endParaRPr lang="ru-RU" sz="1100" dirty="0"/>
          </a:p>
        </p:txBody>
      </p:sp>
      <p:sp>
        <p:nvSpPr>
          <p:cNvPr id="20" name="TextBox 19"/>
          <p:cNvSpPr txBox="1"/>
          <p:nvPr/>
        </p:nvSpPr>
        <p:spPr>
          <a:xfrm>
            <a:off x="2771800" y="5897575"/>
            <a:ext cx="12602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КРЕДИТА</a:t>
            </a:r>
            <a:endParaRPr lang="ru-RU" sz="1100" dirty="0"/>
          </a:p>
        </p:txBody>
      </p:sp>
      <p:sp>
        <p:nvSpPr>
          <p:cNvPr id="21" name="TextBox 20"/>
          <p:cNvSpPr txBox="1"/>
          <p:nvPr/>
        </p:nvSpPr>
        <p:spPr>
          <a:xfrm>
            <a:off x="4932040" y="5897576"/>
            <a:ext cx="16706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СТАВКА ПО КРЕДИТУ</a:t>
            </a:r>
            <a:endParaRPr lang="ru-RU" sz="1100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898" y="6206816"/>
            <a:ext cx="603089" cy="58837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614" y="6206816"/>
            <a:ext cx="632508" cy="60308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41" y="6209431"/>
            <a:ext cx="639863" cy="62515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043608" y="6206816"/>
            <a:ext cx="8803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1 до 15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39396" y="6206816"/>
            <a:ext cx="9012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Не более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36  месяцев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20114" y="6206816"/>
            <a:ext cx="11929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9,6% годовых</a:t>
            </a: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5537" y="4280396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Цель кредита –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финансирование инвестиций:	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- приобретение и/или ремонт и/или модернизация основных средств (машин, оборудования, зданий, сооружений, помещений, земельных участков и т.д.);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- строительство и/или реконструкция зданий/сооружений/ помещений, находящихся в собственности или долгосрочной аренде</a:t>
            </a:r>
            <a:r>
              <a:rPr lang="ru-RU" sz="1000" dirty="0" smtClean="0"/>
              <a:t>.</a:t>
            </a:r>
            <a:endParaRPr lang="ru-RU" sz="1000" dirty="0"/>
          </a:p>
        </p:txBody>
      </p:sp>
      <p:sp>
        <p:nvSpPr>
          <p:cNvPr id="2" name="TextBox 1"/>
          <p:cNvSpPr txBox="1"/>
          <p:nvPr/>
        </p:nvSpPr>
        <p:spPr>
          <a:xfrm>
            <a:off x="430841" y="1628800"/>
            <a:ext cx="8389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Специальный сегмент в рамках продукта:</a:t>
            </a:r>
            <a:r>
              <a:rPr lang="ru-RU" sz="1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Организации женского предпринимательства, получившие нефинансовую поддержку со стороны АО «Корпорация «МСП» в виде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: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691" y="2011700"/>
            <a:ext cx="255405" cy="48119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88840"/>
            <a:ext cx="270407" cy="481196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4663762" y="2069557"/>
            <a:ext cx="4042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i="1" dirty="0" smtClean="0">
                <a:latin typeface="Arial" pitchFamily="34" charset="0"/>
                <a:cs typeface="Arial" pitchFamily="34" charset="0"/>
              </a:rPr>
              <a:t>или</a:t>
            </a:r>
            <a:endParaRPr lang="ru-RU" sz="10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08236" y="4973106"/>
            <a:ext cx="8389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Специальный сегмент в рамках продукта:</a:t>
            </a:r>
            <a:r>
              <a:rPr lang="ru-RU" sz="1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Организации женского предпринимательства, получившие нефинансовую поддержку со стороны АО «Корпорация «МСП» в виде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10024" y="5371058"/>
            <a:ext cx="401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обучения по программам тренингов для субъектов МСП АО «Корпорация «МСП», в том числе «Мама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– предприниматель</a:t>
            </a:r>
            <a:endParaRPr lang="ru-RU" sz="1000" dirty="0"/>
          </a:p>
        </p:txBody>
      </p:sp>
      <p:sp>
        <p:nvSpPr>
          <p:cNvPr id="43" name="TextBox 42"/>
          <p:cNvSpPr txBox="1"/>
          <p:nvPr/>
        </p:nvSpPr>
        <p:spPr>
          <a:xfrm>
            <a:off x="5411078" y="5393124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консультационной поддержки через Бизнес-навигатор МСП</a:t>
            </a:r>
            <a:endParaRPr lang="ru-RU" sz="1000" dirty="0"/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971" y="5393918"/>
            <a:ext cx="270407" cy="481196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310" y="5396076"/>
            <a:ext cx="270407" cy="481196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341" y="5393918"/>
            <a:ext cx="255405" cy="481196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8" y="5371058"/>
            <a:ext cx="270407" cy="481196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4657412" y="5451775"/>
            <a:ext cx="4042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i="1" dirty="0" smtClean="0">
                <a:latin typeface="Arial" pitchFamily="34" charset="0"/>
                <a:cs typeface="Arial" pitchFamily="34" charset="0"/>
              </a:rPr>
              <a:t>или</a:t>
            </a:r>
            <a:endParaRPr lang="ru-RU" sz="10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73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7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8361055"/>
              </p:ext>
            </p:extLst>
          </p:nvPr>
        </p:nvGraphicFramePr>
        <p:xfrm>
          <a:off x="395536" y="476673"/>
          <a:ext cx="748883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88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Гарантии в рамках НГС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5536" y="116632"/>
            <a:ext cx="22023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Гарантийная поддержка</a:t>
            </a:r>
            <a:endParaRPr lang="ru-RU" sz="1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7" y="1124744"/>
            <a:ext cx="79208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Arial" pitchFamily="34" charset="0"/>
                <a:cs typeface="Arial" pitchFamily="34" charset="0"/>
              </a:rPr>
              <a:t>МСП Банк выступает гарантом исполнения субъектами МСП своих кредитных обязательств, предоставляя за них прямые гарантии для получения представителями малого и среднего бизнеса банковских кредитов для приобретения основных средств, финансирования текущей деятельности, исполнения контрактов в рамках федеральных законов №44-ФЗ и №223-ФЗ.</a:t>
            </a: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857018"/>
            <a:ext cx="705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</a:t>
            </a:r>
            <a:endParaRPr lang="ru-RU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2771800" y="1857017"/>
            <a:ext cx="5725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</a:t>
            </a:r>
            <a:endParaRPr lang="ru-RU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4932040" y="1857018"/>
            <a:ext cx="18822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СТОИМОСТЬ ГАРАНТИИ</a:t>
            </a:r>
            <a:endParaRPr lang="ru-RU" sz="11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898" y="2217058"/>
            <a:ext cx="603089" cy="5883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614" y="2217058"/>
            <a:ext cx="632508" cy="6030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27676"/>
            <a:ext cx="639863" cy="62515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43608" y="2217058"/>
            <a:ext cx="947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25 до 100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39396" y="2217058"/>
            <a:ext cx="14975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До 15 лет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Срок зависит от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у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словий гарантийного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продукта 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20114" y="2217058"/>
            <a:ext cx="1069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0,75% годовых</a:t>
            </a:r>
          </a:p>
        </p:txBody>
      </p:sp>
      <p:graphicFrame>
        <p:nvGraphicFramePr>
          <p:cNvPr id="17" name="Таблиц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0933804"/>
              </p:ext>
            </p:extLst>
          </p:nvPr>
        </p:nvGraphicFramePr>
        <p:xfrm>
          <a:off x="395536" y="3625974"/>
          <a:ext cx="7488832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88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r>
                        <a:rPr lang="ru-RU" sz="28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Гарантии в рамках №44-ФЗ и №223-ФЗ</a:t>
                      </a:r>
                      <a:endParaRPr lang="ru-RU" sz="28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95536" y="5085185"/>
            <a:ext cx="705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СУММА</a:t>
            </a:r>
            <a:endParaRPr lang="ru-RU" sz="1100" dirty="0"/>
          </a:p>
        </p:txBody>
      </p:sp>
      <p:sp>
        <p:nvSpPr>
          <p:cNvPr id="20" name="TextBox 19"/>
          <p:cNvSpPr txBox="1"/>
          <p:nvPr/>
        </p:nvSpPr>
        <p:spPr>
          <a:xfrm>
            <a:off x="2771800" y="5085184"/>
            <a:ext cx="5725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</a:t>
            </a:r>
            <a:endParaRPr lang="ru-RU" sz="1100" dirty="0"/>
          </a:p>
        </p:txBody>
      </p:sp>
      <p:sp>
        <p:nvSpPr>
          <p:cNvPr id="21" name="TextBox 20"/>
          <p:cNvSpPr txBox="1"/>
          <p:nvPr/>
        </p:nvSpPr>
        <p:spPr>
          <a:xfrm>
            <a:off x="4932040" y="5085185"/>
            <a:ext cx="18822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СТОИМОСТЬ ГАРАНТИИ</a:t>
            </a:r>
            <a:endParaRPr lang="ru-RU" sz="1100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898" y="5394425"/>
            <a:ext cx="603089" cy="58837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614" y="5394425"/>
            <a:ext cx="632508" cy="60308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41" y="5397040"/>
            <a:ext cx="639863" cy="62515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043608" y="5394425"/>
            <a:ext cx="8803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До 500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млн рублей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39396" y="5394425"/>
            <a:ext cx="14206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В соответствии с 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требованиями </a:t>
            </a:r>
          </a:p>
          <a:p>
            <a:r>
              <a:rPr lang="ru-RU" sz="1000" dirty="0">
                <a:latin typeface="Arial" pitchFamily="34" charset="0"/>
                <a:cs typeface="Arial" pitchFamily="34" charset="0"/>
              </a:rPr>
              <a:t>к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онкурсной документации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20114" y="5394425"/>
            <a:ext cx="16289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 2,5 % до 3% годовых</a:t>
            </a:r>
          </a:p>
          <a:p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5537" y="4280396"/>
            <a:ext cx="82089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0072BC"/>
                </a:solidFill>
                <a:latin typeface="Arial" pitchFamily="34" charset="0"/>
                <a:cs typeface="Arial" pitchFamily="34" charset="0"/>
              </a:rPr>
              <a:t>Срок рассмотрения заявки: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гарантия до 25 млн рублей – до 5 рабочих дней;</a:t>
            </a:r>
            <a:endParaRPr lang="ru-RU" sz="1000" dirty="0"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гарантия от 25 млн рублей – до 10 рабочих дней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78941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E1D0-B99E-411B-BCE4-D3E6DB7EA499}" type="slidenum">
              <a:rPr lang="ru-RU" smtClean="0"/>
              <a:pPr/>
              <a:t>8</a:t>
            </a:fld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7"/>
          <a:stretch/>
        </p:blipFill>
        <p:spPr bwMode="auto">
          <a:xfrm>
            <a:off x="166977" y="227346"/>
            <a:ext cx="6997311" cy="6514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702" y="116633"/>
            <a:ext cx="253265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9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Благодарим</a:t>
            </a:r>
            <a:br>
              <a:rPr lang="ru-RU" dirty="0" smtClean="0"/>
            </a:br>
            <a:r>
              <a:rPr lang="ru-RU" dirty="0" smtClean="0"/>
              <a:t>за внимание!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>
                <a:solidFill>
                  <a:srgbClr val="0072BC"/>
                </a:solidFill>
              </a:rPr>
              <a:t>Акционерное общество «Российский Банк </a:t>
            </a:r>
            <a:br>
              <a:rPr lang="ru-RU" sz="1400" dirty="0" smtClean="0">
                <a:solidFill>
                  <a:srgbClr val="0072BC"/>
                </a:solidFill>
              </a:rPr>
            </a:br>
            <a:r>
              <a:rPr lang="ru-RU" sz="1400" dirty="0" smtClean="0">
                <a:solidFill>
                  <a:srgbClr val="0072BC"/>
                </a:solidFill>
              </a:rPr>
              <a:t>поддержки малого и среднего </a:t>
            </a:r>
            <a:br>
              <a:rPr lang="ru-RU" sz="1400" dirty="0" smtClean="0">
                <a:solidFill>
                  <a:srgbClr val="0072BC"/>
                </a:solidFill>
              </a:rPr>
            </a:br>
            <a:r>
              <a:rPr lang="ru-RU" sz="1400" dirty="0" smtClean="0">
                <a:solidFill>
                  <a:srgbClr val="0072BC"/>
                </a:solidFill>
              </a:rPr>
              <a:t>предпринимательства» (АО «МСП Банк»)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115035, Россия, г. Москва, </a:t>
            </a:r>
            <a:b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ул. Садовническая, дом 79 </a:t>
            </a:r>
            <a:b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+7 (495) 783-79-98, 783-79-66</a:t>
            </a:r>
            <a:b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+7 (495) 783-79-74 (факс)</a:t>
            </a:r>
            <a:b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info@mspbank.ru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800" u="sng" dirty="0" smtClean="0">
                <a:solidFill>
                  <a:srgbClr val="0072BC"/>
                </a:solidFill>
              </a:rPr>
              <a:t>www.mspbank.ru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365125"/>
          </a:xfrm>
        </p:spPr>
        <p:txBody>
          <a:bodyPr/>
          <a:lstStyle/>
          <a:p>
            <a:fld id="{F0C3E1D0-B99E-411B-BCE4-D3E6DB7EA499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30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2626</TotalTime>
  <Words>790</Words>
  <Application>Microsoft Office PowerPoint</Application>
  <PresentationFormat>Экран (4:3)</PresentationFormat>
  <Paragraphs>146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Wingdings</vt:lpstr>
      <vt:lpstr>Специальное оформление</vt:lpstr>
      <vt:lpstr>Инструменты поддержки малого и среднего предпринимательства</vt:lpstr>
      <vt:lpstr>О Банке</vt:lpstr>
      <vt:lpstr>Продукты Банка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Благодарим за внимание!  Акционерное общество «Российский Банк  поддержки малого и среднего  предпринимательства» (АО «МСП Банк»)  115035, Россия, г. Москва,  ул. Садовническая, дом 79   +7 (495) 783-79-98, 783-79-66 +7 (495) 783-79-74 (факс) info@mspbank.ru  www.mspbank.ru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Bigcomp</dc:creator>
  <cp:lastModifiedBy>Ермолов Никита Сергеевич</cp:lastModifiedBy>
  <cp:revision>68</cp:revision>
  <dcterms:created xsi:type="dcterms:W3CDTF">2017-08-03T13:00:25Z</dcterms:created>
  <dcterms:modified xsi:type="dcterms:W3CDTF">2017-09-05T16:49:59Z</dcterms:modified>
</cp:coreProperties>
</file>