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411" r:id="rId3"/>
    <p:sldId id="420" r:id="rId4"/>
    <p:sldId id="417" r:id="rId5"/>
    <p:sldId id="419" r:id="rId6"/>
    <p:sldId id="421" r:id="rId7"/>
    <p:sldId id="422" r:id="rId8"/>
    <p:sldId id="423" r:id="rId9"/>
    <p:sldId id="424" r:id="rId10"/>
    <p:sldId id="425" r:id="rId11"/>
    <p:sldId id="385" r:id="rId12"/>
  </p:sldIdLst>
  <p:sldSz cx="10693400" cy="7561263"/>
  <p:notesSz cx="6858000" cy="9144000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A9"/>
    <a:srgbClr val="0000FF"/>
    <a:srgbClr val="002570"/>
    <a:srgbClr val="002B82"/>
    <a:srgbClr val="002F8E"/>
    <a:srgbClr val="003BB0"/>
    <a:srgbClr val="8D8C90"/>
    <a:srgbClr val="504F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45" autoAdjust="0"/>
    <p:restoredTop sz="94236" autoAdjust="0"/>
  </p:normalViewPr>
  <p:slideViewPr>
    <p:cSldViewPr showGuides="1">
      <p:cViewPr>
        <p:scale>
          <a:sx n="89" d="100"/>
          <a:sy n="89" d="100"/>
        </p:scale>
        <p:origin x="-1020" y="-72"/>
      </p:cViewPr>
      <p:guideLst>
        <p:guide orient="horz" pos="2382"/>
        <p:guide orient="horz" pos="1116"/>
        <p:guide orient="horz" pos="348"/>
        <p:guide orient="horz" pos="4470"/>
        <p:guide pos="3368"/>
        <p:guide pos="828"/>
        <p:guide pos="1824"/>
        <p:guide pos="6011"/>
        <p:guide pos="6456"/>
        <p:guide pos="60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E5573C-7DB4-4EF7-8362-1D4601DD37FA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6CEA0E-15AE-4E62-89B9-C30FE978E3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9078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B2CB9A-35A0-44DF-9563-3B4294FF58F5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CAF5B9-CC1E-4A3E-B04F-728BB30B0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361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5734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042907" fontAlgn="base">
              <a:spcBef>
                <a:spcPct val="0"/>
              </a:spcBef>
              <a:spcAft>
                <a:spcPct val="0"/>
              </a:spcAft>
              <a:defRPr/>
            </a:pPr>
            <a:fld id="{3DF8C531-8125-47AC-8F39-DE44A719E2A1}" type="slidenum">
              <a:rPr lang="ru-RU" smtClean="0">
                <a:solidFill>
                  <a:srgbClr val="000000"/>
                </a:solidFill>
              </a:rPr>
              <a:pPr defTabSz="1042907"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5734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042907" fontAlgn="base">
              <a:spcBef>
                <a:spcPct val="0"/>
              </a:spcBef>
              <a:spcAft>
                <a:spcPct val="0"/>
              </a:spcAft>
              <a:defRPr/>
            </a:pPr>
            <a:fld id="{3DF8C531-8125-47AC-8F39-DE44A719E2A1}" type="slidenum">
              <a:rPr lang="ru-RU" smtClean="0">
                <a:solidFill>
                  <a:srgbClr val="000000"/>
                </a:solidFill>
              </a:rPr>
              <a:pPr defTabSz="1042907"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5734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042907" fontAlgn="base">
              <a:spcBef>
                <a:spcPct val="0"/>
              </a:spcBef>
              <a:spcAft>
                <a:spcPct val="0"/>
              </a:spcAft>
              <a:defRPr/>
            </a:pPr>
            <a:fld id="{3DF8C531-8125-47AC-8F39-DE44A719E2A1}" type="slidenum">
              <a:rPr lang="ru-RU" smtClean="0">
                <a:solidFill>
                  <a:srgbClr val="000000"/>
                </a:solidFill>
              </a:rPr>
              <a:pPr defTabSz="1042907"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5734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042907" fontAlgn="base">
              <a:spcBef>
                <a:spcPct val="0"/>
              </a:spcBef>
              <a:spcAft>
                <a:spcPct val="0"/>
              </a:spcAft>
              <a:defRPr/>
            </a:pPr>
            <a:fld id="{3DF8C531-8125-47AC-8F39-DE44A719E2A1}" type="slidenum">
              <a:rPr lang="ru-RU" smtClean="0">
                <a:solidFill>
                  <a:srgbClr val="000000"/>
                </a:solidFill>
              </a:rPr>
              <a:pPr defTabSz="1042907"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5734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042907" fontAlgn="base">
              <a:spcBef>
                <a:spcPct val="0"/>
              </a:spcBef>
              <a:spcAft>
                <a:spcPct val="0"/>
              </a:spcAft>
              <a:defRPr/>
            </a:pPr>
            <a:fld id="{3DF8C531-8125-47AC-8F39-DE44A719E2A1}" type="slidenum">
              <a:rPr lang="ru-RU" smtClean="0">
                <a:solidFill>
                  <a:srgbClr val="000000"/>
                </a:solidFill>
              </a:rPr>
              <a:pPr defTabSz="1042907"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-01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8" y="1574"/>
            <a:ext cx="10691812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802005" y="3708623"/>
            <a:ext cx="9089390" cy="1620771"/>
          </a:xfrm>
        </p:spPr>
        <p:txBody>
          <a:bodyPr>
            <a:normAutofit/>
          </a:bodyPr>
          <a:lstStyle>
            <a:lvl1pPr>
              <a:defRPr sz="57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604010" y="5364807"/>
            <a:ext cx="7485380" cy="1932323"/>
          </a:xfrm>
        </p:spPr>
        <p:txBody>
          <a:bodyPr>
            <a:normAutofit/>
          </a:bodyPr>
          <a:lstStyle>
            <a:lvl1pPr marL="0" indent="0" algn="ctr">
              <a:buNone/>
              <a:defRPr sz="3200" b="0">
                <a:solidFill>
                  <a:schemeClr val="bg1"/>
                </a:solidFill>
                <a:latin typeface="+mj-lt"/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22.12.2012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700"/>
            </a:lvl1pPr>
            <a:lvl2pPr marL="521528" indent="0">
              <a:buNone/>
              <a:defRPr sz="3200"/>
            </a:lvl2pPr>
            <a:lvl3pPr marL="1043056" indent="0">
              <a:buNone/>
              <a:defRPr sz="2700"/>
            </a:lvl3pPr>
            <a:lvl4pPr marL="1564584" indent="0">
              <a:buNone/>
              <a:defRPr sz="2300"/>
            </a:lvl4pPr>
            <a:lvl5pPr marL="2086112" indent="0">
              <a:buNone/>
              <a:defRPr sz="2300"/>
            </a:lvl5pPr>
            <a:lvl6pPr marL="2607640" indent="0">
              <a:buNone/>
              <a:defRPr sz="2300"/>
            </a:lvl6pPr>
            <a:lvl7pPr marL="3129168" indent="0">
              <a:buNone/>
              <a:defRPr sz="2300"/>
            </a:lvl7pPr>
            <a:lvl8pPr marL="3650696" indent="0">
              <a:buNone/>
              <a:defRPr sz="2300"/>
            </a:lvl8pPr>
            <a:lvl9pPr marL="4172224" indent="0">
              <a:buNone/>
              <a:defRPr sz="23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67112" y="334306"/>
            <a:ext cx="2812588" cy="71131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5639" y="334306"/>
            <a:ext cx="8263250" cy="71131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6780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7" y="2108"/>
            <a:ext cx="10691813" cy="755863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62025" y="1771650"/>
            <a:ext cx="8561139" cy="5324475"/>
          </a:xfrm>
        </p:spPr>
        <p:txBody>
          <a:bodyPr/>
          <a:lstStyle>
            <a:lvl1pPr marL="363538" indent="0">
              <a:buFontTx/>
              <a:buNone/>
              <a:defRPr b="1">
                <a:latin typeface="+mj-lt"/>
              </a:defRPr>
            </a:lvl1pPr>
            <a:lvl2pPr marL="360363" indent="3175">
              <a:defRPr>
                <a:latin typeface="+mj-lt"/>
              </a:defRPr>
            </a:lvl2pPr>
            <a:lvl3pPr marL="628650" indent="-260350">
              <a:tabLst/>
              <a:defRPr>
                <a:latin typeface="+mj-lt"/>
              </a:defRPr>
            </a:lvl3pPr>
            <a:lvl4pPr marL="0" indent="360363">
              <a:lnSpc>
                <a:spcPts val="1800"/>
              </a:lnSpc>
              <a:spcBef>
                <a:spcPts val="400"/>
              </a:spcBef>
              <a:defRPr>
                <a:latin typeface="+mj-lt"/>
              </a:defRPr>
            </a:lvl4pPr>
            <a:lvl5pPr>
              <a:lnSpc>
                <a:spcPts val="1800"/>
              </a:lnSpc>
              <a:spcBef>
                <a:spcPts val="400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6930876" y="5652839"/>
            <a:ext cx="1080120" cy="41549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962026" y="552451"/>
            <a:ext cx="8580438" cy="1219199"/>
          </a:xfrm>
        </p:spPr>
        <p:txBody>
          <a:bodyPr/>
          <a:lstStyle>
            <a:lvl1pPr marL="0" marR="0" indent="0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marL="0" marR="0" lvl="0" indent="0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520"/>
            <a:ext cx="10691813" cy="755863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62025" y="1771650"/>
            <a:ext cx="8561139" cy="5324475"/>
          </a:xfrm>
        </p:spPr>
        <p:txBody>
          <a:bodyPr/>
          <a:lstStyle>
            <a:lvl1pPr marL="363538" indent="0">
              <a:buFontTx/>
              <a:buNone/>
              <a:defRPr b="1">
                <a:latin typeface="+mj-lt"/>
              </a:defRPr>
            </a:lvl1pPr>
            <a:lvl2pPr marL="363538" indent="0">
              <a:defRPr>
                <a:latin typeface="+mj-lt"/>
              </a:defRPr>
            </a:lvl2pPr>
            <a:lvl3pPr marL="628650" indent="-260350">
              <a:defRPr>
                <a:latin typeface="+mj-lt"/>
              </a:defRPr>
            </a:lvl3pPr>
            <a:lvl4pPr marL="0" indent="360363">
              <a:defRPr>
                <a:latin typeface="+mj-lt"/>
              </a:defRPr>
            </a:lvl4pPr>
            <a:lvl5pPr marL="1435100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961196" y="552451"/>
            <a:ext cx="8581267" cy="1219199"/>
          </a:xfrm>
        </p:spPr>
        <p:txBody>
          <a:bodyPr/>
          <a:lstStyle>
            <a:lvl1pPr marL="0" marR="0" indent="0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marL="0" marR="0" lvl="0" indent="0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10691813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5" y="1116335"/>
            <a:ext cx="8561139" cy="2232248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025" y="3781425"/>
            <a:ext cx="8561139" cy="3314700"/>
          </a:xfrm>
        </p:spPr>
        <p:txBody>
          <a:bodyPr anchor="t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7" y="2108"/>
            <a:ext cx="10691813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6" y="552451"/>
            <a:ext cx="8580438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62026" y="1771650"/>
            <a:ext cx="4234282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9958" y="1771650"/>
            <a:ext cx="4262505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4" y="552450"/>
            <a:ext cx="9196705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025" y="1771650"/>
            <a:ext cx="4297420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962025" y="2397901"/>
            <a:ext cx="4297420" cy="4698224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346701" y="1771650"/>
            <a:ext cx="4195762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346701" y="2412479"/>
            <a:ext cx="4195762" cy="4683646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7" y="2108"/>
            <a:ext cx="10691813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5" y="552451"/>
            <a:ext cx="9196705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78975" y="6474804"/>
            <a:ext cx="663575" cy="720080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>
            <a:lvl1pPr algn="ctr">
              <a:defRPr sz="2700" i="0">
                <a:solidFill>
                  <a:schemeClr val="bg1"/>
                </a:solidFill>
                <a:latin typeface="+mj-lt"/>
              </a:defRPr>
            </a:lvl1pPr>
          </a:lstStyle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1" y="301050"/>
            <a:ext cx="3518055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2" y="301051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1" y="1582265"/>
            <a:ext cx="3518055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4212" y="540271"/>
            <a:ext cx="8588251" cy="1224136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4212" y="1764295"/>
            <a:ext cx="8588251" cy="5331830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670" y="7008171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579" y="7008171"/>
            <a:ext cx="338624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734550" y="6660951"/>
            <a:ext cx="724718" cy="696626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>
            <a:lvl1pPr algn="ctr">
              <a:lnSpc>
                <a:spcPts val="2400"/>
              </a:lnSpc>
              <a:defRPr sz="2700">
                <a:solidFill>
                  <a:schemeClr val="bg1"/>
                </a:solidFill>
              </a:defRPr>
            </a:lvl1pPr>
          </a:lstStyle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2" r:id="rId13"/>
  </p:sldLayoutIdLst>
  <p:hf hdr="0" ftr="0" dt="0"/>
  <p:txStyles>
    <p:titleStyle>
      <a:lvl1pPr algn="l" defTabSz="1043056" rtl="0" eaLnBrk="1" latinLnBrk="0" hangingPunct="1">
        <a:lnSpc>
          <a:spcPts val="5200"/>
        </a:lnSpc>
        <a:spcBef>
          <a:spcPct val="0"/>
        </a:spcBef>
        <a:buNone/>
        <a:defRPr sz="4200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363538" indent="0" algn="l" defTabSz="1043056" rtl="0" eaLnBrk="1" latinLnBrk="0" hangingPunct="1">
        <a:spcBef>
          <a:spcPct val="20000"/>
        </a:spcBef>
        <a:buFont typeface="+mj-lt"/>
        <a:buNone/>
        <a:defRPr sz="3600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363538" indent="0" algn="l" defTabSz="1043056" rtl="0" eaLnBrk="1" latinLnBrk="0" hangingPunct="1">
        <a:spcBef>
          <a:spcPct val="20000"/>
        </a:spcBef>
        <a:buFont typeface="Arial" pitchFamily="34" charset="0"/>
        <a:buNone/>
        <a:defRPr sz="2400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712788" indent="-260350" algn="l" defTabSz="1043056" rtl="0" eaLnBrk="1" latinLnBrk="0" hangingPunct="1">
        <a:spcBef>
          <a:spcPct val="20000"/>
        </a:spcBef>
        <a:buFont typeface="Arial" pitchFamily="34" charset="0"/>
        <a:buChar char="•"/>
        <a:defRPr sz="2400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360363" algn="just" defTabSz="1043056" rtl="0" eaLnBrk="1" latinLnBrk="0" hangingPunct="1">
        <a:lnSpc>
          <a:spcPts val="1800"/>
        </a:lnSpc>
        <a:spcBef>
          <a:spcPts val="400"/>
        </a:spcBef>
        <a:buFont typeface="Arial" pitchFamily="34" charset="0"/>
        <a:buNone/>
        <a:tabLst/>
        <a:defRPr sz="1600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1435100" indent="0" algn="l" defTabSz="1043056" rtl="0" eaLnBrk="1" latinLnBrk="0" hangingPunct="1">
        <a:lnSpc>
          <a:spcPts val="1800"/>
        </a:lnSpc>
        <a:spcBef>
          <a:spcPts val="400"/>
        </a:spcBef>
        <a:buFont typeface="Arial" pitchFamily="34" charset="0"/>
        <a:buNone/>
        <a:defRPr sz="1400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consultantplus://offline/ref=EB8A7570A03B800EF5FC34A890521ED35260CCCFA9F2B96E9213A64955915ACBD8F0A2210420AB2E137079AC2B706222FC2F42BF5BD8S5o7F" TargetMode="External"/><Relationship Id="rId3" Type="http://schemas.openxmlformats.org/officeDocument/2006/relationships/image" Target="../media/image6.png"/><Relationship Id="rId7" Type="http://schemas.openxmlformats.org/officeDocument/2006/relationships/hyperlink" Target="consultantplus://offline/ref=EB8A7570A03B800EF5FC34A890521ED35260CCCFA9F2B96E9213A64955915ACBD8F0A2240327A32C422A69A86224693DFA385CB445D85758S9oEF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hyperlink" Target="consultantplus://offline/ref=EB8A7570A03B800EF5FC34A890521ED3506CC2C7AAFEB96E9213A64955915ACBD8F0A2240326A921472A69A86224693DFA385CB445D85758S9oEF" TargetMode="External"/><Relationship Id="rId5" Type="http://schemas.openxmlformats.org/officeDocument/2006/relationships/hyperlink" Target="http://nalog.garant.ru/fns/nk/66bb1e0fc479d9e7b11e5d8029669820/#block_1004215" TargetMode="Externa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hyperlink" Target="https://www.nalog.ru/rn86/taxation/taxes/usn/10500631/" TargetMode="Externa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consultantplus://offline/ref=EB8A7570A03B800EF5FC34A890521ED3506CC2C7AAFEB96E9213A64955915ACBD8F0A2240326AB224F2A69A86224693DFA385CB445D85758S9oEF" TargetMode="External"/><Relationship Id="rId3" Type="http://schemas.openxmlformats.org/officeDocument/2006/relationships/image" Target="../media/image6.png"/><Relationship Id="rId7" Type="http://schemas.openxmlformats.org/officeDocument/2006/relationships/hyperlink" Target="consultantplus://offline/ref=EB8A7570A03B800EF5FC34A890521ED3506CC2C7AAFEB96E9213A64955915ACBD8F0A2240326AB22442A69A86224693DFA385CB445D85758S9oE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hyperlink" Target="consultantplus://offline/ref=EB8A7570A03B800EF5FC34A890521ED3506CC2C7AAFEB96E9213A64955915ACBD8F0A2240326AB234F2A69A86224693DFA385CB445D85758S9oEF" TargetMode="External"/><Relationship Id="rId5" Type="http://schemas.openxmlformats.org/officeDocument/2006/relationships/hyperlink" Target="consultantplus://offline/ref=EB8A7570A03B800EF5FC34A890521ED3506CC2C7AAFEB96E9213A64955915ACBD8F0A2240326AB23422A69A86224693DFA385CB445D85758S9oEF" TargetMode="External"/><Relationship Id="rId10" Type="http://schemas.openxmlformats.org/officeDocument/2006/relationships/hyperlink" Target="consultantplus://offline/ref=EB8A7570A03B800EF5FC34A890521ED35260CCCFA9F2B96E9213A64955915ACBD8F0A2220A26A22E137079AC2B706222FC2F42BF5BD8S5o7F" TargetMode="External"/><Relationship Id="rId4" Type="http://schemas.openxmlformats.org/officeDocument/2006/relationships/image" Target="../media/image7.jpeg"/><Relationship Id="rId9" Type="http://schemas.openxmlformats.org/officeDocument/2006/relationships/hyperlink" Target="consultantplus://offline/ref=EB8A7570A03B800EF5FC34A890521ED3506CC2C7AAFEB96E9213A64955915ACBD8F0A2240326AA26402A69A86224693DFA385CB445D85758S9oEF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consultantplus://offline/ref=EB8A7570A03B800EF5FC34A890521ED3506CC2C7AAFEB96E9213A64955915ACBD8F0A2240326AB2C4F2A69A86224693DFA385CB445D85758S9oEF" TargetMode="External"/><Relationship Id="rId3" Type="http://schemas.openxmlformats.org/officeDocument/2006/relationships/image" Target="../media/image6.png"/><Relationship Id="rId7" Type="http://schemas.openxmlformats.org/officeDocument/2006/relationships/hyperlink" Target="consultantplus://offline/ref=EB8A7570A03B800EF5FC34A890521ED3506CC2C7AAFEB96E9213A64955915ACBD8F0A2240326AB2C422A69A86224693DFA385CB445D85758S9oE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hyperlink" Target="consultantplus://offline/ref=EB8A7570A03B800EF5FC34A890521ED3506CC2C7AAFEB96E9213A64955915ACBD8F0A2240326A926422A69A86224693DFA385CB445D85758S9oEF" TargetMode="External"/><Relationship Id="rId11" Type="http://schemas.openxmlformats.org/officeDocument/2006/relationships/hyperlink" Target="consultantplus://offline/ref=EB8A7570A03B800EF5FC34A890521ED3506CC2C7AAFEB96E9213A64955915ACBD8F0A2240326AA25422A69A86224693DFA385CB445D85758S9oEF" TargetMode="External"/><Relationship Id="rId5" Type="http://schemas.openxmlformats.org/officeDocument/2006/relationships/hyperlink" Target="consultantplus://offline/ref=EB8A7570A03B800EF5FC34A890521ED3506CC2C7AAFEB96E9213A64955915ACBD8F0A2240326AA24452A69A86224693DFA385CB445D85758S9oEF" TargetMode="External"/><Relationship Id="rId10" Type="http://schemas.openxmlformats.org/officeDocument/2006/relationships/hyperlink" Target="consultantplus://offline/ref=EB8A7570A03B800EF5FC34A890521ED3506CC2C7AAFEB96E9213A64955915ACBD8F0A2240326AA25472A69A86224693DFA385CB445D85758S9oEF" TargetMode="External"/><Relationship Id="rId4" Type="http://schemas.openxmlformats.org/officeDocument/2006/relationships/image" Target="../media/image7.jpeg"/><Relationship Id="rId9" Type="http://schemas.openxmlformats.org/officeDocument/2006/relationships/hyperlink" Target="consultantplus://offline/ref=EB8A7570A03B800EF5FC34A890521ED3506CC2C7AAFEB96E9213A64955915ACBD8F0A2240326AA25442A69A86224693DFA385CB445D85758S9oE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hyperlink" Target="consultantplus://offline/ref=646AAA5C44CCE8C46BB1D0CD0565795341844863AF61DAB91906D11E33D03031DBB18D8BAC0882D07DBF7C1C1BE0ABC4A6E833552EA2E3C0T9c4O" TargetMode="Externa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4172" y="2988543"/>
            <a:ext cx="9369231" cy="2520280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Упрощенная система налогообложения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6820" y="5436815"/>
            <a:ext cx="3816424" cy="1716299"/>
          </a:xfrm>
        </p:spPr>
        <p:txBody>
          <a:bodyPr>
            <a:normAutofit/>
          </a:bodyPr>
          <a:lstStyle/>
          <a:p>
            <a:pPr algn="l">
              <a:spcBef>
                <a:spcPct val="0"/>
              </a:spcBef>
            </a:pP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ИФНС России по г. 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Сургуту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Ханты-Мансийского автономного округа-Югры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4413" y="5272088"/>
            <a:ext cx="568325" cy="214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Рисунок 6" descr="C:\Users\panova_ea\Desktop\ФНС\Новая папка\word\jpg\true-logo-FN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180231"/>
            <a:ext cx="12827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904413" y="6726056"/>
            <a:ext cx="914400" cy="914400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1444824" y="371615"/>
            <a:ext cx="8222356" cy="126999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  <a:lvl2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2pPr>
            <a:lvl3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3pPr>
            <a:lvl4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4pPr>
            <a:lvl5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5pPr>
            <a:lvl6pPr marL="4572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6pPr>
            <a:lvl7pPr marL="9144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7pPr>
            <a:lvl8pPr marL="13716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8pPr>
            <a:lvl9pPr marL="18288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100000"/>
              </a:lnSpc>
            </a:pPr>
            <a:endParaRPr lang="ru-RU" sz="3200" cap="all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04413" y="6948983"/>
            <a:ext cx="568325" cy="464642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 fontScale="55000" lnSpcReduction="20000"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02284" y="540271"/>
            <a:ext cx="8302129" cy="86409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algn="ctr" defTabSz="1043056" fontAlgn="auto">
              <a:spcAft>
                <a:spcPts val="0"/>
              </a:spcAft>
            </a:pP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Налоговая декларация по налогу, уплачиваемому в связи с применением упрощенной системы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налогообложения</a:t>
            </a:r>
            <a:endParaRPr lang="ru-RU" sz="2400" b="1" dirty="0" smtClean="0">
              <a:solidFill>
                <a:srgbClr val="0070C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5893" y="5030085"/>
            <a:ext cx="4568520" cy="2062914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defTabSz="1043056" fontAlgn="auto">
              <a:spcAft>
                <a:spcPts val="0"/>
              </a:spcAft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Платим налог авансом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Не позднее 25 календарных дней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 со дня окончания отчетного периода. Уплаченные авансовые платежи засчитываются в счет налога по итогам налогового (отчетного) периода (года) (</a:t>
            </a:r>
            <a:r>
              <a:rPr lang="ru-RU" sz="1800" dirty="0">
                <a:latin typeface="Times New Roman" pitchFamily="18" charset="0"/>
                <a:cs typeface="Times New Roman" pitchFamily="18" charset="0"/>
                <a:hlinkClick r:id="rId5"/>
              </a:rPr>
              <a:t>п.5 ст. 346.21 НК РФ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defTabSz="1043056" fontAlgn="auto">
              <a:spcAft>
                <a:spcPts val="0"/>
              </a:spcAft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Платим налог по итогам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года.</a:t>
            </a:r>
            <a:endParaRPr kumimoji="0" lang="ru-RU" sz="1800" i="1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78948" y="1450231"/>
            <a:ext cx="2782665" cy="458192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defTabSz="1043056" fontAlgn="auto">
              <a:spcAft>
                <a:spcPts val="0"/>
              </a:spcAft>
            </a:pP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9328" y="1332359"/>
            <a:ext cx="973841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Раздел 3 «Отчет о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целевом использовании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имущества (в том числе денежных средств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), работ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, услуг, полученных в рамках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благотворительной деятельности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, целевых поступлений,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целевого финансирования» Декларации.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72377" y="2268463"/>
            <a:ext cx="9454256" cy="136815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Раздел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3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заполняют налогоплательщики, получившие средства целевого финансирования, целевые поступления и другие средства, указанные в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7"/>
              </a:rPr>
              <a:t>пунктах 1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8"/>
              </a:rPr>
              <a:t>2 статьи 251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Кодекса (далее – целевые средства). В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Раздел 3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не включаются средства в виде субсидий автономным учреждениям.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6978" y="5030086"/>
            <a:ext cx="480570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для организаций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не позднее </a:t>
            </a:r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31 марта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года, следующего за истекшим налоговым периодом;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индивидуальных предпринимателей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не позднее </a:t>
            </a:r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 апреля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года, следующего за истекшим налоговым периодом.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70436" y="3492599"/>
            <a:ext cx="3240360" cy="914400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ВАЖНО!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3380" y="4367547"/>
            <a:ext cx="5400601" cy="698376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Срок представления декларации:</a:t>
            </a:r>
            <a:endParaRPr kumimoji="0" lang="ru-RU" sz="2400" b="1" i="1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70770" y="4450377"/>
            <a:ext cx="5260067" cy="532715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Срок уплаты налога:</a:t>
            </a:r>
            <a:endParaRPr kumimoji="0" lang="ru-RU" sz="2400" b="1" i="1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22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fld id="{E20E89E6-FE54-4E13-859C-1FA908D70D39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15" name="Содержимое 3"/>
          <p:cNvSpPr txBox="1">
            <a:spLocks/>
          </p:cNvSpPr>
          <p:nvPr/>
        </p:nvSpPr>
        <p:spPr>
          <a:xfrm>
            <a:off x="810196" y="540271"/>
            <a:ext cx="9073008" cy="5691758"/>
          </a:xfrm>
          <a:prstGeom prst="rect">
            <a:avLst/>
          </a:prstGeom>
        </p:spPr>
        <p:txBody>
          <a:bodyPr vert="horz" lIns="104306" tIns="52153" rIns="104306" bIns="52153" rtlCol="0" anchor="t">
            <a:normAutofit/>
          </a:bodyPr>
          <a:lstStyle>
            <a:lvl1pPr marL="0" indent="0" algn="l" defTabSz="1043056" rtl="0" eaLnBrk="1" latinLnBrk="0" hangingPunct="1">
              <a:spcBef>
                <a:spcPct val="20000"/>
              </a:spcBef>
              <a:buFont typeface="+mj-lt"/>
              <a:buNone/>
              <a:defRPr sz="23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21528" indent="0" algn="l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sz="21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043056" indent="0" algn="l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564584" indent="0" algn="just" defTabSz="1043056" rtl="0" eaLnBrk="1" latinLnBrk="0" hangingPunct="1">
              <a:lnSpc>
                <a:spcPts val="1800"/>
              </a:lnSpc>
              <a:spcBef>
                <a:spcPts val="400"/>
              </a:spcBef>
              <a:buFont typeface="Arial" pitchFamily="34" charset="0"/>
              <a:buNone/>
              <a:tabLst/>
              <a:defRPr sz="16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86112" indent="0" algn="l" defTabSz="1043056" rtl="0" eaLnBrk="1" latinLnBrk="0" hangingPunct="1">
              <a:lnSpc>
                <a:spcPts val="1800"/>
              </a:lnSpc>
              <a:spcBef>
                <a:spcPts val="400"/>
              </a:spcBef>
              <a:buFont typeface="Arial" pitchFamily="34" charset="0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607640" indent="0" algn="l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129168" indent="0" algn="l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650696" indent="0" algn="l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172224" indent="0" algn="l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3"/>
            <a:r>
              <a:rPr lang="ru-RU" sz="9600" dirty="0" smtClean="0"/>
              <a:t> </a:t>
            </a:r>
            <a:endParaRPr lang="ru-RU" sz="9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771042" y="3066103"/>
            <a:ext cx="7390291" cy="848344"/>
          </a:xfrm>
          <a:prstGeom prst="rect">
            <a:avLst/>
          </a:prstGeom>
        </p:spPr>
        <p:txBody>
          <a:bodyPr wrap="square" lIns="99569" tIns="49785" rIns="99569" bIns="49785">
            <a:spAutoFit/>
          </a:bodyPr>
          <a:lstStyle/>
          <a:p>
            <a:r>
              <a:rPr lang="ru-RU" sz="4800" b="1" dirty="0" smtClean="0">
                <a:solidFill>
                  <a:srgbClr val="005AA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Благодарю </a:t>
            </a:r>
            <a:r>
              <a:rPr lang="ru-RU" sz="4800" b="1" dirty="0">
                <a:solidFill>
                  <a:srgbClr val="005AA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за внимание!</a:t>
            </a:r>
          </a:p>
        </p:txBody>
      </p:sp>
      <p:pic>
        <p:nvPicPr>
          <p:cNvPr id="5" name="Объект 6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8" y="612279"/>
            <a:ext cx="1261981" cy="11339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7652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38189" y="1404367"/>
            <a:ext cx="9073008" cy="5904655"/>
          </a:xfrm>
        </p:spPr>
        <p:txBody>
          <a:bodyPr>
            <a:normAutofit/>
          </a:bodyPr>
          <a:lstStyle/>
          <a:p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000" b="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2</a:t>
            </a:fld>
            <a:endParaRPr lang="ru-RU" dirty="0"/>
          </a:p>
        </p:txBody>
      </p:sp>
      <p:pic>
        <p:nvPicPr>
          <p:cNvPr id="3074" name="Picture 2" descr="C:\Users\8602-06-520\Downloads\usn-e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8509" y="468263"/>
            <a:ext cx="324036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94172" y="1535063"/>
            <a:ext cx="9721080" cy="4968552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Упрощенная</a:t>
            </a:r>
            <a:r>
              <a:rPr kumimoji="0" lang="ru-RU" sz="3600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система налогообложения (УСН) – </a:t>
            </a:r>
            <a:r>
              <a:rPr kumimoji="0" lang="ru-RU" sz="2800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специальный налоговый режим, который подразумевает особый порядок оплаты налогов и ориентирован на представителей малого и среднего бизнеса.</a:t>
            </a:r>
          </a:p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Возможно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совмещать </a:t>
            </a:r>
          </a:p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kern="1200" cap="none" spc="0" normalizeH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9" name="Picture 2" descr="C:\Users\8602-06-520\Downloads\Screenshot_20201224-150005_Office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2" t="51266" r="64408" b="33755"/>
          <a:stretch/>
        </p:blipFill>
        <p:spPr bwMode="auto">
          <a:xfrm>
            <a:off x="2682405" y="4932759"/>
            <a:ext cx="5112568" cy="18002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4301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38189" y="1404367"/>
            <a:ext cx="9073008" cy="5904655"/>
          </a:xfrm>
        </p:spPr>
        <p:txBody>
          <a:bodyPr>
            <a:normAutofit lnSpcReduction="10000"/>
          </a:bodyPr>
          <a:lstStyle/>
          <a:p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на УСН </a:t>
            </a:r>
            <a:r>
              <a:rPr lang="ru-RU" sz="1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основании Уведомления о переходе на УСН (форма 26.2-1). Срок перехода до 31 декабря текущего года или 30 дней с момента отмены ЕНВД (п.2 ст. 346.13 НК РФ).</a:t>
            </a:r>
          </a:p>
          <a:p>
            <a:r>
              <a:rPr lang="ru-RU" sz="20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Ограничения УСН:</a:t>
            </a:r>
          </a:p>
          <a:p>
            <a:pPr marL="706438" indent="-342900">
              <a:buFontTx/>
              <a:buChar char="-"/>
            </a:pPr>
            <a:r>
              <a:rPr lang="ru-RU" sz="1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сумма  годового дохода – 150 млн. руб.;</a:t>
            </a:r>
          </a:p>
          <a:p>
            <a:pPr marL="706438" indent="-342900">
              <a:buFontTx/>
              <a:buChar char="-"/>
            </a:pPr>
            <a:r>
              <a:rPr lang="ru-RU" sz="1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остаточная стоимость основных средств – 150 млн. руб.;</a:t>
            </a:r>
          </a:p>
          <a:p>
            <a:pPr marL="706438" indent="-342900">
              <a:buFontTx/>
              <a:buChar char="-"/>
            </a:pPr>
            <a:r>
              <a:rPr lang="ru-RU" sz="1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доля участия других организаций в уставном капитале  -25 %;</a:t>
            </a:r>
          </a:p>
          <a:p>
            <a:pPr marL="706438" indent="-342900">
              <a:buFontTx/>
              <a:buChar char="-"/>
            </a:pPr>
            <a:r>
              <a:rPr lang="ru-RU" sz="1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у налогоплательщиков филиалов;</a:t>
            </a:r>
          </a:p>
          <a:p>
            <a:pPr marL="706438" indent="-342900">
              <a:buFontTx/>
              <a:buChar char="-"/>
            </a:pPr>
            <a:r>
              <a:rPr lang="ru-RU" sz="1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численность работников не более – 100 человек.</a:t>
            </a:r>
          </a:p>
          <a:p>
            <a:r>
              <a:rPr lang="ru-RU" sz="1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2021 года (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от 31.07.2020 № 266-ФЗ)</a:t>
            </a:r>
          </a:p>
          <a:p>
            <a:pPr marL="649288" indent="-285750">
              <a:buFontTx/>
              <a:buChar char="-"/>
            </a:pP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сумма  годового дохода –  200 млн. руб.;</a:t>
            </a:r>
          </a:p>
          <a:p>
            <a:pPr marL="649288" indent="-285750">
              <a:buFontTx/>
              <a:buChar char="-"/>
            </a:pP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ставка налога  в отношении суммы  больше 150 млн руб. – </a:t>
            </a:r>
          </a:p>
          <a:p>
            <a:pPr marL="649288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8 %  с доходов</a:t>
            </a:r>
          </a:p>
          <a:p>
            <a:pPr marL="649288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20 % с доходов, уменьшенных на величину расходов</a:t>
            </a:r>
          </a:p>
          <a:p>
            <a:pPr marL="649288" indent="-285750">
              <a:buFontTx/>
              <a:buChar char="-"/>
            </a:pP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численность работников 130 человек.</a:t>
            </a:r>
          </a:p>
          <a:p>
            <a:pPr marL="706438" indent="-342900">
              <a:buFontTx/>
              <a:buChar char="-"/>
            </a:pPr>
            <a:endParaRPr lang="ru-RU" sz="1400" b="0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УСН :</a:t>
            </a:r>
          </a:p>
          <a:p>
            <a:pPr lvl="0"/>
            <a:r>
              <a:rPr lang="ru-RU" sz="20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Льготные налоговые ставки с 2019 по 2021 годы</a:t>
            </a:r>
          </a:p>
          <a:p>
            <a:pPr lvl="0"/>
            <a:r>
              <a:rPr lang="ru-RU" sz="20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Широкий выбор видов деятельности</a:t>
            </a:r>
          </a:p>
          <a:p>
            <a:pPr lvl="0"/>
            <a:r>
              <a:rPr lang="ru-RU" sz="20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учета расходов на товары, которые не успели продать, применяя ЕНВД.</a:t>
            </a:r>
          </a:p>
          <a:p>
            <a:pPr marL="706438" indent="-342900">
              <a:buFontTx/>
              <a:buChar char="-"/>
            </a:pPr>
            <a:endParaRPr lang="ru-RU" sz="2000" b="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882204" y="5755603"/>
            <a:ext cx="216024" cy="720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885380" y="6084887"/>
            <a:ext cx="216024" cy="720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885380" y="6413750"/>
            <a:ext cx="216024" cy="720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C:\Users\8602-06-520\Downloads\usn-e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8509" y="468263"/>
            <a:ext cx="324036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58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38188" y="396255"/>
            <a:ext cx="96490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i="1" dirty="0">
                <a:solidFill>
                  <a:srgbClr val="005AA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Льготные налоговые ставки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38188" y="1476375"/>
            <a:ext cx="9073008" cy="5678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800" b="1" i="1" dirty="0" smtClean="0">
                <a:solidFill>
                  <a:srgbClr val="005AA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ru-RU" sz="1800" b="1" i="1" dirty="0">
                <a:solidFill>
                  <a:srgbClr val="005AA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ХМАО - Югры от 30.12.2008 № </a:t>
            </a:r>
            <a:r>
              <a:rPr lang="ru-RU" sz="1800" b="1" i="1" dirty="0" smtClean="0">
                <a:solidFill>
                  <a:srgbClr val="005AA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166-оз </a:t>
            </a:r>
          </a:p>
          <a:p>
            <a:r>
              <a:rPr lang="ru-RU" sz="1800" i="1" dirty="0" smtClean="0">
                <a:solidFill>
                  <a:srgbClr val="005AA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i="1" dirty="0">
                <a:solidFill>
                  <a:srgbClr val="005AA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2019 – 2021 годов для налогоплательщиков, применяющих </a:t>
            </a:r>
            <a:r>
              <a:rPr lang="ru-RU" sz="1800" i="1" dirty="0" smtClean="0">
                <a:solidFill>
                  <a:srgbClr val="005AA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УСН</a:t>
            </a:r>
          </a:p>
          <a:p>
            <a:pPr marL="342900" indent="-342900">
              <a:buFontTx/>
              <a:buChar char="-"/>
            </a:pPr>
            <a:r>
              <a:rPr lang="ru-RU" sz="1800" i="1" dirty="0" smtClean="0">
                <a:solidFill>
                  <a:srgbClr val="005AA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1800" i="1" dirty="0">
                <a:solidFill>
                  <a:srgbClr val="005AA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объектом налогообложения </a:t>
            </a:r>
            <a:r>
              <a:rPr lang="ru-RU" sz="1800" b="1" i="1" dirty="0">
                <a:solidFill>
                  <a:srgbClr val="005AA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«доходы, уменьшенные на величину расходов» - в размере </a:t>
            </a:r>
            <a:r>
              <a:rPr lang="ru-RU" sz="1800" b="1" i="1" dirty="0" smtClean="0">
                <a:solidFill>
                  <a:srgbClr val="005AA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5 %;</a:t>
            </a:r>
          </a:p>
          <a:p>
            <a:pPr marL="342900" indent="-342900">
              <a:buFontTx/>
              <a:buChar char="-"/>
            </a:pPr>
            <a:r>
              <a:rPr lang="ru-RU" sz="1800" i="1" dirty="0">
                <a:solidFill>
                  <a:srgbClr val="005AA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объектом налогообложения </a:t>
            </a:r>
            <a:r>
              <a:rPr lang="ru-RU" sz="1800" b="1" i="1" dirty="0">
                <a:solidFill>
                  <a:srgbClr val="005AA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«доходы», - в размере 5 процентов в отношении 21 вида деятельности</a:t>
            </a:r>
            <a:r>
              <a:rPr lang="ru-RU" sz="1800" i="1" dirty="0">
                <a:solidFill>
                  <a:srgbClr val="005AA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перечисленных в указанном законе. ( </a:t>
            </a:r>
            <a:r>
              <a:rPr lang="ru-RU" sz="1800" b="1" i="1" dirty="0">
                <a:solidFill>
                  <a:srgbClr val="005AA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видов деятельности технические испытания, исследования, анализ и сертификация (подкласс 71.2) и научные исследования и разработки (класс 72) с 01.01.2021</a:t>
            </a:r>
            <a:r>
              <a:rPr lang="ru-RU" sz="1800" b="1" i="1" dirty="0" smtClean="0">
                <a:solidFill>
                  <a:srgbClr val="005AA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indent="-342900">
              <a:buFontTx/>
              <a:buChar char="-"/>
            </a:pPr>
            <a:r>
              <a:rPr lang="ru-RU" sz="1800" i="1" dirty="0">
                <a:solidFill>
                  <a:srgbClr val="005AA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налогоплательщиков, применяющих УСН с объектом налогообложения </a:t>
            </a:r>
            <a:r>
              <a:rPr lang="ru-RU" sz="1800" b="1" i="1" dirty="0">
                <a:solidFill>
                  <a:srgbClr val="005AA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«доходы», - в размере 1 процента в отношении 7 вида деятельности</a:t>
            </a:r>
            <a:r>
              <a:rPr lang="ru-RU" sz="1800" i="1" dirty="0">
                <a:solidFill>
                  <a:srgbClr val="005AA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перечисленных в указанном законе </a:t>
            </a:r>
            <a:r>
              <a:rPr lang="ru-RU" sz="1800" i="1" dirty="0" smtClean="0">
                <a:solidFill>
                  <a:srgbClr val="005AA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i="1" dirty="0">
                <a:solidFill>
                  <a:srgbClr val="005AA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п.2.1 введен Законом ХМАО- Югры от 01.04.2020 № 35-оз</a:t>
            </a:r>
            <a:r>
              <a:rPr lang="ru-RU" sz="1800" i="1" dirty="0" smtClean="0">
                <a:solidFill>
                  <a:srgbClr val="005AA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800" b="1" i="1" dirty="0" smtClean="0">
                <a:solidFill>
                  <a:srgbClr val="005AA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Tx/>
              <a:buChar char="-"/>
            </a:pPr>
            <a:endParaRPr lang="ru-RU" sz="1800" b="1" i="1" dirty="0" smtClean="0">
              <a:solidFill>
                <a:srgbClr val="005AA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800" b="1" i="1" dirty="0" smtClean="0">
                <a:solidFill>
                  <a:srgbClr val="005AA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ru-RU" sz="1800" b="1" i="1" dirty="0">
                <a:solidFill>
                  <a:srgbClr val="005AA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ХМАО - Югры от 20.02.2015 № 14-оз «Об установлении на территории ХМАО – Югры налоговой ставки  в размере 0 % по УСН и ПСН» </a:t>
            </a:r>
            <a:r>
              <a:rPr lang="ru-RU" sz="1800" i="1" dirty="0">
                <a:solidFill>
                  <a:srgbClr val="005AA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налоговая ставка </a:t>
            </a:r>
            <a:r>
              <a:rPr lang="ru-RU" sz="1800" b="1" i="1" dirty="0" smtClean="0">
                <a:solidFill>
                  <a:srgbClr val="005AA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0% </a:t>
            </a:r>
            <a:r>
              <a:rPr lang="ru-RU" sz="1800" i="1" dirty="0">
                <a:solidFill>
                  <a:srgbClr val="005AA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установлена для индивидуальных предпринимателей, впервые зарегистрированных после вступления в силу настоящего Закона, осуществляющих виды предпринимательской деятельности, определенные статьями 2 и 3 настоящего Закона, и применяющих УСН и ПСН</a:t>
            </a:r>
            <a:r>
              <a:rPr lang="ru-RU" sz="1800" i="1" dirty="0" smtClean="0">
                <a:solidFill>
                  <a:srgbClr val="005AA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i="1" dirty="0">
                <a:solidFill>
                  <a:srgbClr val="005AA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i="1" dirty="0" smtClean="0">
              <a:solidFill>
                <a:srgbClr val="005AA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800" i="1" dirty="0" smtClean="0">
                <a:solidFill>
                  <a:srgbClr val="005AA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Продлен до </a:t>
            </a:r>
            <a:r>
              <a:rPr lang="ru-RU" sz="1800" i="1" dirty="0">
                <a:solidFill>
                  <a:srgbClr val="005AA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01.01.2024.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545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0738" indent="-457200">
              <a:buFontTx/>
              <a:buChar char="-"/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0738" indent="-457200">
              <a:buFontTx/>
              <a:buChar char="-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Неверное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заполнение Раздела 2.1 и Раздела 2.2 (Напоминаем,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сумма полученного дохода отражается нарастающим итогом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820738" indent="-457200">
              <a:buFontTx/>
              <a:buChar char="-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0738" indent="-457200">
              <a:buFontTx/>
              <a:buChar char="-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Отражение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страховых взносов в Разделе 2.1 по строкам 140-143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Неверное указание налоговой ставки.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Ошибки при заполнении налоговых деклараций по УСН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9833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4413" y="5272088"/>
            <a:ext cx="568325" cy="214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Рисунок 6" descr="C:\Users\panova_ea\Desktop\ФНС\Новая папка\word\jpg\true-logo-FN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180231"/>
            <a:ext cx="12827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904413" y="6726056"/>
            <a:ext cx="914400" cy="914400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1444824" y="371615"/>
            <a:ext cx="8222356" cy="126999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  <a:lvl2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2pPr>
            <a:lvl3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3pPr>
            <a:lvl4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4pPr>
            <a:lvl5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5pPr>
            <a:lvl6pPr marL="4572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6pPr>
            <a:lvl7pPr marL="9144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7pPr>
            <a:lvl8pPr marL="13716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8pPr>
            <a:lvl9pPr marL="18288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100000"/>
              </a:lnSpc>
            </a:pPr>
            <a:endParaRPr lang="ru-RU" sz="3200" cap="all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04413" y="6948983"/>
            <a:ext cx="568325" cy="464642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 fontScale="55000" lnSpcReduction="20000"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02284" y="540271"/>
            <a:ext cx="8302129" cy="86409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algn="ctr" defTabSz="1043056" fontAlgn="auto">
              <a:spcAft>
                <a:spcPts val="0"/>
              </a:spcAft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Налоговая декларация по налогу, уплачиваемому в связи с применением упрощенной системы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налогообложения</a:t>
            </a:r>
            <a:endParaRPr lang="ru-RU" sz="2800" b="1" dirty="0" smtClean="0">
              <a:solidFill>
                <a:srgbClr val="0070C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5425" y="5940871"/>
            <a:ext cx="9001000" cy="132129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 lnSpcReduction="10000"/>
          </a:bodyPr>
          <a:lstStyle/>
          <a:p>
            <a:pPr defTabSz="1043056" fontAlgn="auto">
              <a:spcAft>
                <a:spcPts val="0"/>
              </a:spcAft>
            </a:pPr>
            <a:r>
              <a:rPr lang="ru-RU" sz="2800" i="1" dirty="0">
                <a:solidFill>
                  <a:srgbClr val="005AA9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900" i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Приказ ФНС </a:t>
            </a:r>
            <a:r>
              <a:rPr lang="ru-RU" sz="1800" i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России от 25.12.2020 № ЕД-7-3/958@</a:t>
            </a:r>
            <a:r>
              <a:rPr lang="ru-RU" sz="18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«Об утверждении формы, порядка заполнения и формата представления налоговой декларации по налогу, уплачиваемому в связи с применением упрощенной системы налогообложения, в электронной форме и о признании утратившим силу приказа ФНС России от 26.02.2016 № ММВ-7-3/99@» </a:t>
            </a:r>
            <a:endParaRPr kumimoji="0" lang="ru-RU" sz="1900" i="1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78948" y="1450231"/>
            <a:ext cx="2782665" cy="458192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defTabSz="1043056" fontAlgn="auto">
              <a:spcAft>
                <a:spcPts val="0"/>
              </a:spcAft>
            </a:pP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866634" y="2124447"/>
            <a:ext cx="4006801" cy="100409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043056" fontAlgn="auto">
              <a:spcAft>
                <a:spcPts val="0"/>
              </a:spcAft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ИНН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КПП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организации или физического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лица, состоящего на учете в налоговом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органе.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897612" y="3276575"/>
            <a:ext cx="4006801" cy="55472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043056" fontAlgn="auto">
              <a:spcAft>
                <a:spcPts val="0"/>
              </a:spcAft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казывается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код налогового органа, в который представляется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Заявление.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897612" y="4140671"/>
            <a:ext cx="4006801" cy="68307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043056" fontAlgn="auto">
              <a:spcAft>
                <a:spcPts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– наименование;</a:t>
            </a:r>
          </a:p>
          <a:p>
            <a:pPr defTabSz="1043056" fontAlgn="auto">
              <a:spcAft>
                <a:spcPts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Индивидуальный предприниматель - Фамилия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имя и отчество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02284" y="1665214"/>
            <a:ext cx="377930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Титульный лист Декларации</a:t>
            </a:r>
          </a:p>
        </p:txBody>
      </p:sp>
      <p:pic>
        <p:nvPicPr>
          <p:cNvPr id="40" name="Рисунок 39"/>
          <p:cNvPicPr/>
          <p:nvPr/>
        </p:nvPicPr>
        <p:blipFill rotWithShape="1">
          <a:blip r:embed="rId6"/>
          <a:srcRect l="23789" t="15448" r="24644" b="45298"/>
          <a:stretch/>
        </p:blipFill>
        <p:spPr bwMode="auto">
          <a:xfrm>
            <a:off x="378148" y="2124447"/>
            <a:ext cx="4687777" cy="324035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1" name="Прямая соединительная линия 40"/>
          <p:cNvCxnSpPr/>
          <p:nvPr/>
        </p:nvCxnSpPr>
        <p:spPr>
          <a:xfrm>
            <a:off x="1746300" y="2484487"/>
            <a:ext cx="14401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1746300" y="2772519"/>
            <a:ext cx="14401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1178620" y="3744626"/>
            <a:ext cx="423664" cy="1376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1890316" y="4068663"/>
            <a:ext cx="423664" cy="1376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V="1">
            <a:off x="4482604" y="3727688"/>
            <a:ext cx="423664" cy="1376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766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4413" y="5272088"/>
            <a:ext cx="568325" cy="214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Рисунок 6" descr="C:\Users\panova_ea\Desktop\ФНС\Новая папка\word\jpg\true-logo-FN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180231"/>
            <a:ext cx="12827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904413" y="6726056"/>
            <a:ext cx="914400" cy="914400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1444824" y="371615"/>
            <a:ext cx="8222356" cy="126999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  <a:lvl2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2pPr>
            <a:lvl3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3pPr>
            <a:lvl4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4pPr>
            <a:lvl5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5pPr>
            <a:lvl6pPr marL="4572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6pPr>
            <a:lvl7pPr marL="9144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7pPr>
            <a:lvl8pPr marL="13716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8pPr>
            <a:lvl9pPr marL="18288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100000"/>
              </a:lnSpc>
            </a:pPr>
            <a:endParaRPr lang="ru-RU" sz="3200" cap="all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04413" y="6948983"/>
            <a:ext cx="568325" cy="464642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 fontScale="55000" lnSpcReduction="20000"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02284" y="540271"/>
            <a:ext cx="8302129" cy="86409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algn="ctr" defTabSz="1043056" fontAlgn="auto">
              <a:spcAft>
                <a:spcPts val="0"/>
              </a:spcAft>
            </a:pP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Налоговая декларация по налогу, уплачиваемому в связи с применением упрощенной системы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налогообложения</a:t>
            </a:r>
            <a:endParaRPr lang="ru-RU" sz="2400" b="1" dirty="0" smtClean="0">
              <a:solidFill>
                <a:srgbClr val="0070C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2377" y="5840570"/>
            <a:ext cx="9001000" cy="132129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defTabSz="1043056" fontAlgn="auto">
              <a:spcAft>
                <a:spcPts val="0"/>
              </a:spcAft>
            </a:pPr>
            <a:r>
              <a:rPr lang="ru-RU" sz="2800" i="1" dirty="0">
                <a:solidFill>
                  <a:srgbClr val="005AA9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ru-RU" sz="1900" i="1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78948" y="1450231"/>
            <a:ext cx="2782665" cy="458192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defTabSz="1043056" fontAlgn="auto">
              <a:spcAft>
                <a:spcPts val="0"/>
              </a:spcAft>
            </a:pP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0157" y="1585612"/>
            <a:ext cx="97384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	Раздел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1.1 «Сумма налога (авансового платежа по налогу), уплачиваемого в связи с применением упрощенной системы налогообложения (объект налогообложения – доходы), подлежащая уплате (уменьшению), по данным налогоплательщика»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Декларации.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1135" y="2844527"/>
            <a:ext cx="9454255" cy="118568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Код по </a:t>
            </a:r>
            <a:r>
              <a:rPr lang="ru-RU" sz="16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ОКТМО</a:t>
            </a:r>
            <a:r>
              <a:rPr lang="ru-RU" sz="16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строке 010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указывается в обязательном порядке, а по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строкам 030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7"/>
              </a:rPr>
              <a:t>060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8"/>
              </a:rPr>
              <a:t>090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только при смене в течение налогового (отчетного) периода места нахождения организации (места жительства индивидуального предпринимателя).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50157" y="4500711"/>
            <a:ext cx="9454256" cy="208648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Значение показателя по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строкам 020, 040, 070,100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определяется путем уменьшения суммы исчисленного авансового платежа по налогу за первый квартал (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9"/>
              </a:rPr>
              <a:t>строки 130</a:t>
            </a:r>
            <a:r>
              <a:rPr lang="ru-RU" sz="1600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-133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Раздела 2.1.1 Декларации) на сумму уплаченных (в пределах исчисленных сумм) в этом периоде страховых взносов, выплаченных работникам пособий по временной нетрудоспособности и платежей (взносов) по договорам добровольного личного страхования, предусмотренных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10"/>
              </a:rPr>
              <a:t>пунктом 3.1 статьи 346.21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НК РФ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строки 140-143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Раздела 2.1.1 Декларации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Данное значение указывается, если оно больше или равно нулю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Заявить налог к возмещению из бюджета невозможно.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68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4413" y="5272088"/>
            <a:ext cx="568325" cy="214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Рисунок 6" descr="C:\Users\panova_ea\Desktop\ФНС\Новая папка\word\jpg\true-logo-FN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180231"/>
            <a:ext cx="12827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904413" y="6726056"/>
            <a:ext cx="914400" cy="914400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1444824" y="371615"/>
            <a:ext cx="8222356" cy="126999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  <a:lvl2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2pPr>
            <a:lvl3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3pPr>
            <a:lvl4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4pPr>
            <a:lvl5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5pPr>
            <a:lvl6pPr marL="4572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6pPr>
            <a:lvl7pPr marL="9144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7pPr>
            <a:lvl8pPr marL="13716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8pPr>
            <a:lvl9pPr marL="18288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100000"/>
              </a:lnSpc>
            </a:pPr>
            <a:endParaRPr lang="ru-RU" sz="3200" cap="all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04413" y="6948983"/>
            <a:ext cx="568325" cy="464642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 fontScale="55000" lnSpcReduction="20000"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02284" y="540271"/>
            <a:ext cx="8302129" cy="86409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algn="ctr" defTabSz="1043056" fontAlgn="auto">
              <a:spcAft>
                <a:spcPts val="0"/>
              </a:spcAft>
            </a:pP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Налоговая декларация по налогу, уплачиваемому в связи с применением упрощенной системы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налогообложения</a:t>
            </a:r>
            <a:endParaRPr lang="ru-RU" sz="2400" b="1" dirty="0" smtClean="0">
              <a:solidFill>
                <a:srgbClr val="0070C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2377" y="5840570"/>
            <a:ext cx="9001000" cy="132129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defTabSz="1043056" fontAlgn="auto">
              <a:spcAft>
                <a:spcPts val="0"/>
              </a:spcAft>
            </a:pPr>
            <a:r>
              <a:rPr lang="ru-RU" sz="2800" i="1" dirty="0">
                <a:solidFill>
                  <a:srgbClr val="005AA9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ru-RU" sz="1900" i="1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78948" y="1450231"/>
            <a:ext cx="2782665" cy="458192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defTabSz="1043056" fontAlgn="auto">
              <a:spcAft>
                <a:spcPts val="0"/>
              </a:spcAft>
            </a:pP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0157" y="1585612"/>
            <a:ext cx="97384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Раздел 1.2 «Сумма налога (авансового платежа по налогу), уплачиваемого</a:t>
            </a:r>
          </a:p>
          <a:p>
            <a:pPr algn="ctr"/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в связи с применением упрощенной системы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налогообложения (объект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налогообложения – доходы, уменьшенные на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величину расходов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), и минимального налога, подлежащая уплате</a:t>
            </a:r>
          </a:p>
          <a:p>
            <a:pPr algn="ctr"/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(уменьшению), по данным налогоплательщика» Декларации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50157" y="2916535"/>
            <a:ext cx="9454256" cy="367066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строке 120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указывается сумма минимального налога, подлежащая уплате за налоговый период.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Значение показателя по строке 120 определяется как разность между суммой исчисленного минимального налога за налоговый период (строка 280 Раздела 2.2 Декларации) и суммой авансовых платежей по налогу, указанных по строкам 020, 040 и 070, за вычетом сумм авансовых платежей по налогу к уменьшению, указанных по строкам 050 и 080, и суммой значения показателя по строке 101. Данное значение указывается, если значение показателя по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строке 280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Раздела 2.2 Декларации больше суммы исчисленных авансовых платежей по налогу (строка 020 + строка 040 - строка 050 + строка 070 - строка 080) и суммы налога, уплаченного в связи с применением патентной системы налогообложения, подлежащего зачету (строка 101).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случае если сумма минимального налога, подлежащая уплате за налоговый период (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строка 280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Раздела 2.2 Декларации), меньше суммы авансовых платежей по налогу, указанных по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7"/>
              </a:rPr>
              <a:t>строкам 020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8"/>
              </a:rPr>
              <a:t>040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9"/>
              </a:rPr>
              <a:t>070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за вычетом сумм авансовых платежей по налогу к уменьшению, указанных по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10"/>
              </a:rPr>
              <a:t>строкам 050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11"/>
              </a:rPr>
              <a:t>080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и суммы налога, уплаченного в связи с применением патентной системы налогообложения, подлежащего зачету (строка 101), то по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строке 120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проставляется прочерк.</a:t>
            </a:r>
          </a:p>
        </p:txBody>
      </p:sp>
    </p:spTree>
    <p:extLst>
      <p:ext uri="{BB962C8B-B14F-4D97-AF65-F5344CB8AC3E}">
        <p14:creationId xmlns:p14="http://schemas.microsoft.com/office/powerpoint/2010/main" val="45321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4413" y="5272088"/>
            <a:ext cx="568325" cy="214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Рисунок 6" descr="C:\Users\panova_ea\Desktop\ФНС\Новая папка\word\jpg\true-logo-FN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180231"/>
            <a:ext cx="12827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904413" y="6726056"/>
            <a:ext cx="914400" cy="914400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1444824" y="371615"/>
            <a:ext cx="8222356" cy="126999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  <a:lvl2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2pPr>
            <a:lvl3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3pPr>
            <a:lvl4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4pPr>
            <a:lvl5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5pPr>
            <a:lvl6pPr marL="4572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6pPr>
            <a:lvl7pPr marL="9144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7pPr>
            <a:lvl8pPr marL="13716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8pPr>
            <a:lvl9pPr marL="18288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100000"/>
              </a:lnSpc>
            </a:pPr>
            <a:endParaRPr lang="ru-RU" sz="3200" cap="all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04413" y="6948983"/>
            <a:ext cx="568325" cy="464642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 fontScale="55000" lnSpcReduction="20000"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02284" y="540271"/>
            <a:ext cx="8302129" cy="1886720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algn="ctr" defTabSz="1043056" fontAlgn="auto">
              <a:spcAft>
                <a:spcPts val="0"/>
              </a:spcAft>
            </a:pP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Налоговая декларация по налогу, уплачиваемому в связи с применением упрощенной системы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налогообложения.</a:t>
            </a:r>
          </a:p>
          <a:p>
            <a:pPr algn="ctr" defTabSz="1043056" fontAlgn="auto">
              <a:spcAft>
                <a:spcPts val="0"/>
              </a:spcAft>
            </a:pPr>
            <a:endParaRPr lang="ru-RU" sz="2400" b="1" dirty="0" smtClean="0">
              <a:solidFill>
                <a:srgbClr val="0070C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 defTabSz="1043056" fontAlgn="auto"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Важно при заполнении следующих разделов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2377" y="5840570"/>
            <a:ext cx="9001000" cy="132129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defTabSz="1043056" fontAlgn="auto">
              <a:spcAft>
                <a:spcPts val="0"/>
              </a:spcAft>
            </a:pPr>
            <a:r>
              <a:rPr lang="ru-RU" sz="2800" i="1" dirty="0">
                <a:solidFill>
                  <a:srgbClr val="005AA9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ru-RU" sz="1900" i="1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78948" y="1450231"/>
            <a:ext cx="2782665" cy="458192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defTabSz="1043056" fontAlgn="auto">
              <a:spcAft>
                <a:spcPts val="0"/>
              </a:spcAft>
            </a:pP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6572" y="2426991"/>
            <a:ext cx="973841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Раздел 2.1.1.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Расчет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налога, уплачиваемого в связи с применением упрощенной системы налогообложения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Декларации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29443" y="3909753"/>
            <a:ext cx="9386014" cy="166773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Код признака применения налоговой ставки:</a:t>
            </a: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1» - налоговая ставка в размере 6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 (5 % или другое),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установленная пунктом 1 статьи 346.20 Кодекса, или налоговая ставка, установленная законом субъекта Российской Федерации, применяется в течение налогового периода;</a:t>
            </a:r>
          </a:p>
          <a:p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«2» - налоговая ставка в размере 8 %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(20%),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установленная пунктом 1.1 статьи 346.20 Кодекса, применяется начиная с квартала, по итогам которого доходы превысили 150 млн. рублей, но не превысили 200 млн. рублей и (или) в течение которого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средняя численность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работников превысила 100 человек, но не превысила 130 человек.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87309" y="3073322"/>
            <a:ext cx="89362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Раздел 2.2. Расчет налога, уплачиваемого в связи с применением упрощенной системы налогообложения, и минимального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налога.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37556" y="5577490"/>
            <a:ext cx="9386014" cy="82810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умма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полученных доходов (налоговая база для исчисления налога (авансового платежа по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налогу) отражается нарастающим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итогом за первый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квартал, полугодие,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девять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месяцев,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налоговый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период.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42774" y="6451439"/>
            <a:ext cx="9386014" cy="82810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умма 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исчисленного минимального налога за налоговый период.</a:t>
            </a:r>
          </a:p>
        </p:txBody>
      </p:sp>
    </p:spTree>
    <p:extLst>
      <p:ext uri="{BB962C8B-B14F-4D97-AF65-F5344CB8AC3E}">
        <p14:creationId xmlns:p14="http://schemas.microsoft.com/office/powerpoint/2010/main" val="362034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К ФЛ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ЛК ФЛ</Template>
  <TotalTime>1506</TotalTime>
  <Words>996</Words>
  <Application>Microsoft Office PowerPoint</Application>
  <PresentationFormat>Произвольный</PresentationFormat>
  <Paragraphs>92</Paragraphs>
  <Slides>11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ЛК ФЛ</vt:lpstr>
      <vt:lpstr>Упрощенная система налогообложения</vt:lpstr>
      <vt:lpstr>Презентация PowerPoint</vt:lpstr>
      <vt:lpstr>Презентация PowerPoint</vt:lpstr>
      <vt:lpstr>Презентация PowerPoint</vt:lpstr>
      <vt:lpstr>Ошибки при заполнении налоговых деклараций по УСН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Портал Госуслуг в помощь!</dc:title>
  <dc:creator>ИРИНА</dc:creator>
  <cp:lastModifiedBy>8602-06-520</cp:lastModifiedBy>
  <cp:revision>432</cp:revision>
  <cp:lastPrinted>2018-01-21T12:06:23Z</cp:lastPrinted>
  <dcterms:created xsi:type="dcterms:W3CDTF">2018-09-04T03:29:56Z</dcterms:created>
  <dcterms:modified xsi:type="dcterms:W3CDTF">2021-03-31T07:20:12Z</dcterms:modified>
</cp:coreProperties>
</file>