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4" r:id="rId8"/>
    <p:sldId id="265" r:id="rId9"/>
    <p:sldId id="268" r:id="rId10"/>
    <p:sldId id="266" r:id="rId11"/>
    <p:sldId id="267" r:id="rId12"/>
    <p:sldId id="262" r:id="rId13"/>
    <p:sldId id="269" r:id="rId14"/>
    <p:sldId id="270" r:id="rId15"/>
    <p:sldId id="272" r:id="rId16"/>
    <p:sldId id="273" r:id="rId17"/>
    <p:sldId id="274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suslugi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pf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786578" y="6215082"/>
            <a:ext cx="2128798" cy="472439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Ткачева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А.Б.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0270002201\Desktop\Презентация ЭУПФР\эупфр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46219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C9AAB03-D266-46E0-98C4-A5D532552D7F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7443780" cy="1571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1"/>
                </a:solidFill>
              </a:rPr>
              <a:t>Получив полный доступ к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solidFill>
                  <a:srgbClr val="0070C0"/>
                </a:solidFill>
              </a:rPr>
              <a:t>«Личному кабинету гражданина» </a:t>
            </a: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можно воспользоваться 55 сервисами ПФР: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20484" name="Picture 2" descr="C:\Users\2201\Desktop\презентация  ЛКЗЛ\5.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286124"/>
            <a:ext cx="3500463" cy="280397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C:\Users\2201.PFR.000\Desktop\фото сайт\июль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82" y="366690"/>
            <a:ext cx="1323292" cy="13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5500694" y="6143644"/>
            <a:ext cx="3043230" cy="571504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www.pfrf.ru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000240"/>
            <a:ext cx="5143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- </a:t>
            </a:r>
            <a:r>
              <a:rPr lang="ru-RU" sz="2400" dirty="0" smtClean="0"/>
              <a:t>пройдя регистрацию в Единой системе идентификации и аутентификации (ЕСИА);</a:t>
            </a:r>
          </a:p>
          <a:p>
            <a:endParaRPr lang="ru-RU" sz="2400" dirty="0" smtClean="0"/>
          </a:p>
          <a:p>
            <a:r>
              <a:rPr lang="ru-RU" sz="2400" dirty="0" smtClean="0"/>
              <a:t> - пройдя регистрацию на сайте </a:t>
            </a:r>
            <a:r>
              <a:rPr lang="en-US" sz="2400" dirty="0" smtClean="0">
                <a:hlinkClick r:id="rId4"/>
              </a:rPr>
              <a:t>www.gosuslugi.ru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 - пройдя регистрацию в клиентских службах ПФР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BA7634A-7988-40A8-904C-D37658CF4217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285984" y="500042"/>
            <a:ext cx="6157898" cy="228601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При регистрации в 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«Личный кабинет гражданина» 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на сайте </a:t>
            </a:r>
            <a:r>
              <a:rPr lang="en-US" sz="4400" dirty="0" smtClean="0">
                <a:solidFill>
                  <a:srgbClr val="0070C0"/>
                </a:solidFill>
                <a:hlinkClick r:id="rId2"/>
              </a:rPr>
              <a:t>www.pfr.ru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2700" dirty="0" smtClean="0">
                <a:solidFill>
                  <a:srgbClr val="0070C0"/>
                </a:solidFill>
              </a:rPr>
              <a:t/>
            </a:r>
            <a:br>
              <a:rPr lang="en-US" sz="2700" dirty="0" smtClean="0">
                <a:solidFill>
                  <a:srgbClr val="0070C0"/>
                </a:solidFill>
              </a:rPr>
            </a:br>
            <a:endParaRPr lang="ru-RU" sz="2700" u="sng" dirty="0" smtClean="0">
              <a:solidFill>
                <a:schemeClr val="tx1"/>
              </a:solidFill>
            </a:endParaRPr>
          </a:p>
        </p:txBody>
      </p:sp>
      <p:pic>
        <p:nvPicPr>
          <p:cNvPr id="21509" name="Picture 3" descr="C:\Users\2201.PFR.000\Desktop\ЛКГ\регистрация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496"/>
            <a:ext cx="3130550" cy="3214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C:\Users\2201.PFR.000\Desktop\фото сайт\июль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682" y="366690"/>
            <a:ext cx="1253153" cy="12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2928934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автоматически производится регистрация на сайте </a:t>
            </a:r>
            <a:r>
              <a:rPr lang="en-US" sz="3600" u="sng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www.gosuslugi.ru</a:t>
            </a:r>
            <a:endParaRPr lang="ru-RU" sz="3600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500694" y="6286496"/>
            <a:ext cx="3043230" cy="571504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www.pfrf.ru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714488"/>
            <a:ext cx="8286808" cy="100013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На портале </a:t>
            </a:r>
            <a:r>
              <a:rPr lang="ru-RU" dirty="0" err="1" smtClean="0">
                <a:solidFill>
                  <a:srgbClr val="002060"/>
                </a:solidFill>
              </a:rPr>
              <a:t>Госууслуг</a:t>
            </a:r>
            <a:r>
              <a:rPr lang="ru-RU" dirty="0" smtClean="0">
                <a:solidFill>
                  <a:srgbClr val="002060"/>
                </a:solidFill>
              </a:rPr>
              <a:t> можно воспользоваться 26 сервисами ПФР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582726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www. gosuslugi.ru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 = 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www.pfrf.ru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 descr="C:\Users\2201.PFR.000\Desktop\фото сайт\июль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6250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0270002201\Desktop\Презентация ЭУПФР\госуслуги скрин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714620"/>
            <a:ext cx="5134901" cy="331931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214942" y="6286520"/>
            <a:ext cx="3757610" cy="571480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www. gosuslugi.ru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55316-515A-4F36-8D65-2E6245AE90C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28794" y="428604"/>
            <a:ext cx="6715172" cy="92869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Мобильное приложение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ПФР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100" b="1" i="0" u="sng" strike="noStrike" kern="1200" cap="none" spc="0" normalizeH="0" baseline="0" noProof="0" dirty="0" smtClean="0">
              <a:ln>
                <a:noFill/>
              </a:ln>
              <a:solidFill>
                <a:srgbClr val="10253F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2" name="Picture 2" descr="C:\Users\0270002201\Desktop\Пресс-релизы\фото\1ef7199c9cd851bbb118a7318e5bdf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14488"/>
            <a:ext cx="6248412" cy="4429157"/>
          </a:xfrm>
          <a:prstGeom prst="rect">
            <a:avLst/>
          </a:prstGeom>
          <a:noFill/>
        </p:spPr>
      </p:pic>
      <p:pic>
        <p:nvPicPr>
          <p:cNvPr id="5" name="Picture 4" descr="C:\Users\2201.PFR.000\Desktop\фото сайт\июль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82" y="366690"/>
            <a:ext cx="1183014" cy="120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572132" y="6286496"/>
            <a:ext cx="3043230" cy="571504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www.pfrf.ru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Users\0270002201\Desktop\Презентация ЭУПФР\1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928934"/>
            <a:ext cx="2109397" cy="1547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55316-515A-4F36-8D65-2E6245AE90C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00298" y="285728"/>
            <a:ext cx="5586394" cy="114300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Мобильное приложение ПФР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100" b="1" i="0" u="sng" strike="noStrike" kern="1200" cap="none" spc="0" normalizeH="0" baseline="0" noProof="0" dirty="0" smtClean="0">
              <a:ln>
                <a:noFill/>
              </a:ln>
              <a:solidFill>
                <a:srgbClr val="10253F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6000792" cy="497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2201.PFR.000\Desktop\фото сайт\июль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643074" cy="167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572132" y="6286496"/>
            <a:ext cx="3043230" cy="571504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www.pfrf.ru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643050"/>
            <a:ext cx="4714908" cy="4286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Эта система позволяет получать гражданам и органам власти</a:t>
            </a:r>
            <a:br>
              <a:rPr lang="ru-RU" sz="2000" dirty="0" smtClean="0"/>
            </a:br>
            <a:r>
              <a:rPr lang="ru-RU" sz="2000" dirty="0" smtClean="0"/>
              <a:t>актуальную информацию о мерах социальной защиты (поддержки), оказываемых</a:t>
            </a:r>
            <a:br>
              <a:rPr lang="ru-RU" sz="2000" dirty="0" smtClean="0"/>
            </a:br>
            <a:r>
              <a:rPr lang="ru-RU" sz="2000" dirty="0" smtClean="0"/>
              <a:t>из бюджетов всех уровней, как в отношении отдельно взятого человека, так</a:t>
            </a:r>
            <a:br>
              <a:rPr lang="ru-RU" sz="2000" dirty="0" smtClean="0"/>
            </a:br>
            <a:r>
              <a:rPr lang="ru-RU" sz="2000" dirty="0" smtClean="0"/>
              <a:t>и в целом по стране, а также получать сведения, необходимые органам власти </a:t>
            </a:r>
            <a:r>
              <a:rPr lang="ru-RU" sz="1800" dirty="0" smtClean="0"/>
              <a:t>для предоставления гражданам мер социальной защиты (МСЗ)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428604"/>
            <a:ext cx="690088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ЕГИССО</a:t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 Единая государственная информационная система социального обеспечения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" name="Picture 4" descr="C:\Users\2201.PFR.000\Desktop\фото сайт\июль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82" y="366690"/>
            <a:ext cx="1183014" cy="120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0270002201\Desktop\Презентация ЭУПФР\ЕГИСС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186992"/>
            <a:ext cx="3573413" cy="247934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500694" y="6072206"/>
            <a:ext cx="3043230" cy="571504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www.egisso.ru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2071678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Больше информации о ЕГИССО на сайте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www.egisso.ru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571480"/>
            <a:ext cx="7043758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ФГИС ФРИ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 Федеральный реестр инвалидов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4" descr="C:\Users\2201.PFR.000\Desktop\фото сайт\июль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82" y="366690"/>
            <a:ext cx="1253153" cy="12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0270002201\Desktop\Презентация ЭУПФР\ФР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00438"/>
            <a:ext cx="4010149" cy="264320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715008" y="6215082"/>
            <a:ext cx="2828916" cy="428628"/>
          </a:xfrm>
          <a:prstGeom prst="rect">
            <a:avLst/>
          </a:prstGeom>
        </p:spPr>
        <p:txBody>
          <a:bodyPr vert="horz" rtlCol="0" anchor="ctr">
            <a:normAutofit fontScale="4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www.sfri.ru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928802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Это крупная информационная система, которая</a:t>
            </a:r>
            <a:br>
              <a:rPr lang="ru-RU" sz="2400" dirty="0" smtClean="0"/>
            </a:br>
            <a:r>
              <a:rPr lang="ru-RU" sz="2400" dirty="0" smtClean="0"/>
              <a:t>содержит в себе наиболее полные сведения о каждом гражданине, признанном</a:t>
            </a:r>
            <a:br>
              <a:rPr lang="ru-RU" sz="2400" dirty="0" smtClean="0"/>
            </a:br>
            <a:r>
              <a:rPr lang="ru-RU" sz="2400" dirty="0" smtClean="0"/>
              <a:t>в установленном порядке инвалидом, в том числе ребенком-инвалидом.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2428868"/>
            <a:ext cx="3929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Больше информации о ФГИС ФРИ на сайте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sfri.ru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2201.PFR.000\Desktop\фото сайт\июль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1183014" cy="120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0270002201\Desktop\Презентация ЭУПФР\Инфографика\55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69899"/>
            <a:ext cx="8375187" cy="4287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B51E9FC-0EA0-45A8-BC03-27969C561E48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0034" y="3286124"/>
            <a:ext cx="8229600" cy="2143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002060"/>
                </a:solidFill>
              </a:rPr>
              <a:t>Благодарим </a:t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>за  </a:t>
            </a:r>
            <a:br>
              <a:rPr lang="ru-RU" sz="6600" dirty="0" smtClean="0">
                <a:solidFill>
                  <a:srgbClr val="002060"/>
                </a:solidFill>
              </a:rPr>
            </a:br>
            <a:r>
              <a:rPr lang="ru-RU" sz="6600" dirty="0" smtClean="0">
                <a:solidFill>
                  <a:srgbClr val="002060"/>
                </a:solidFill>
              </a:rPr>
              <a:t>внимание!</a:t>
            </a:r>
          </a:p>
        </p:txBody>
      </p:sp>
      <p:pic>
        <p:nvPicPr>
          <p:cNvPr id="34820" name="Picture 4" descr="C:\Users\2201.PFR.000\Desktop\фото сайт\июль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285750"/>
            <a:ext cx="25717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785926"/>
            <a:ext cx="5357850" cy="392909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/>
              <a:t>	</a:t>
            </a:r>
            <a:r>
              <a:rPr lang="ru-RU" sz="2800" b="1" u="sng" dirty="0" smtClean="0">
                <a:solidFill>
                  <a:srgbClr val="002060"/>
                </a:solidFill>
                <a:latin typeface="Arial Black" pitchFamily="34" charset="0"/>
              </a:rPr>
              <a:t>Пенсионный фонд Российской Федерации </a:t>
            </a:r>
          </a:p>
          <a:p>
            <a:pPr>
              <a:buNone/>
            </a:pPr>
            <a:endParaRPr lang="ru-RU" sz="2800" b="1" u="sng" dirty="0" smtClean="0"/>
          </a:p>
          <a:p>
            <a:pPr>
              <a:buNone/>
            </a:pPr>
            <a:r>
              <a:rPr lang="ru-RU" sz="2800" dirty="0" smtClean="0"/>
              <a:t>- крупнейшая организация, оказывающая социально значимые государственные услуги; </a:t>
            </a:r>
          </a:p>
          <a:p>
            <a:pPr>
              <a:buNone/>
            </a:pPr>
            <a:r>
              <a:rPr lang="ru-RU" sz="2800" dirty="0" smtClean="0"/>
              <a:t>	</a:t>
            </a:r>
          </a:p>
          <a:p>
            <a:pPr>
              <a:buNone/>
            </a:pPr>
            <a:r>
              <a:rPr lang="ru-RU" sz="2800" dirty="0" smtClean="0"/>
              <a:t>- развивается в соответствии с современными тенденциями.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571480"/>
            <a:ext cx="5757874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ПФР - 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www.pfrf.ru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4" descr="C:\Users\2201.PFR.000\Desktop\фото сайт\июль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71570" cy="109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0270002201\Desktop\Презентация ЭУПФР\молоды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572008"/>
            <a:ext cx="2803525" cy="1862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000240"/>
            <a:ext cx="4929222" cy="378621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получение ряда услуг, предоставляемых ПФР, в электронном виде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доступ для всех пользователей – физических лиц, имеющих подтвержденную учетную запись в ЕПГУ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возможность к быстрому и удобному способу обращения в ПФР без очередей и ожидания.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571480"/>
            <a:ext cx="6786610" cy="1143000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002060"/>
                </a:solidFill>
                <a:latin typeface="Arial Black" pitchFamily="34" charset="0"/>
              </a:rPr>
              <a:t>Электронные услуги и сервисы ПФР – это:</a:t>
            </a:r>
            <a:endParaRPr lang="ru-RU" sz="35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4" descr="C:\Users\2201.PFR.000\Desktop\фото сайт\июль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143008" cy="11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0270002201\Desktop\Презентация ЭУПФР\Элект. услу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00438"/>
            <a:ext cx="3206747" cy="2676637"/>
          </a:xfrm>
          <a:prstGeom prst="rect">
            <a:avLst/>
          </a:prstGeom>
          <a:noFill/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500694" y="6357934"/>
            <a:ext cx="3214710" cy="500066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www.pfrf.ru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3174" y="428604"/>
            <a:ext cx="5972188" cy="2786082"/>
          </a:xfrm>
        </p:spPr>
        <p:txBody>
          <a:bodyPr>
            <a:noAutofit/>
          </a:bodyPr>
          <a:lstStyle/>
          <a:p>
            <a:pPr lvl="0"/>
            <a:r>
              <a:rPr lang="ru-RU" sz="1200" dirty="0" smtClean="0"/>
              <a:t>		</a:t>
            </a:r>
            <a:r>
              <a:rPr lang="ru-RU" sz="4400" u="sng" dirty="0" smtClean="0">
                <a:solidFill>
                  <a:srgbClr val="002060"/>
                </a:solidFill>
                <a:latin typeface="Arial Black" pitchFamily="34" charset="0"/>
              </a:rPr>
              <a:t>СНИЛС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закрепляется за пенсионным счетом гражданина один раз и навсегда. Этот номер отображается на свидетельстве обязательного пенсионного страхования – </a:t>
            </a:r>
            <a:r>
              <a:rPr lang="ru-RU" sz="2400" dirty="0" smtClean="0">
                <a:solidFill>
                  <a:srgbClr val="00B050"/>
                </a:solidFill>
              </a:rPr>
              <a:t>на «зеленой карточке ПФР».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	</a:t>
            </a:r>
            <a:endParaRPr lang="ru-RU" sz="1200" dirty="0"/>
          </a:p>
        </p:txBody>
      </p:sp>
      <p:pic>
        <p:nvPicPr>
          <p:cNvPr id="2050" name="Picture 2" descr="C:\Users\0270002201\Desktop\Презентация ЭУПФР\СНИЛ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214686"/>
            <a:ext cx="4286280" cy="2857520"/>
          </a:xfrm>
          <a:prstGeom prst="rect">
            <a:avLst/>
          </a:prstGeom>
          <a:noFill/>
        </p:spPr>
      </p:pic>
      <p:pic>
        <p:nvPicPr>
          <p:cNvPr id="5" name="Picture 4" descr="C:\Users\2201.PFR.000\Desktop\фото сайт\июль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89"/>
            <a:ext cx="1000132" cy="101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571736" y="1285860"/>
            <a:ext cx="5972188" cy="142876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endParaRPr lang="ru-RU" sz="2000" dirty="0" smtClean="0"/>
          </a:p>
          <a:p>
            <a:pPr lvl="0">
              <a:spcBef>
                <a:spcPct val="0"/>
              </a:spcBef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143248"/>
            <a:ext cx="392909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600" b="1" dirty="0" smtClean="0">
                <a:cs typeface="Aharoni" pitchFamily="2" charset="-79"/>
              </a:rPr>
              <a:t>в электронном виде</a:t>
            </a:r>
            <a:r>
              <a:rPr lang="ru-RU" sz="2600" dirty="0" smtClean="0">
                <a:cs typeface="Aharoni" pitchFamily="2" charset="-79"/>
              </a:rPr>
              <a:t> –</a:t>
            </a:r>
            <a:r>
              <a:rPr lang="ru-RU" sz="2600" dirty="0" smtClean="0"/>
              <a:t> 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страховое свидетельство с указанием вашего СНИЛС теперь </a:t>
            </a:r>
          </a:p>
          <a:p>
            <a:r>
              <a:rPr lang="ru-RU" sz="2600" dirty="0" smtClean="0"/>
              <a:t>в формате </a:t>
            </a:r>
            <a:r>
              <a:rPr lang="ru-RU" sz="2600" b="1" dirty="0" err="1" smtClean="0">
                <a:latin typeface="Arial Black" pitchFamily="34" charset="0"/>
              </a:rPr>
              <a:t>pdf</a:t>
            </a:r>
            <a:r>
              <a:rPr lang="ru-RU" sz="2600" dirty="0" smtClean="0">
                <a:latin typeface="Arial Black" pitchFamily="34" charset="0"/>
              </a:rPr>
              <a:t>.</a:t>
            </a:r>
            <a:endParaRPr lang="ru-RU" sz="2600" dirty="0">
              <a:latin typeface="Arial Black" pitchFamily="34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786314" y="6143644"/>
            <a:ext cx="4071966" cy="500066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www.pfrf.ru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000240"/>
            <a:ext cx="5286412" cy="300039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Получить эту справку можно будет, подав соответствующее заявление в территориальное управление ПФР по месту вашего жительства.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Через электронные сервисы ПФР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428604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Вместо «пенсионного» - </a:t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справка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онлайн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0270002201\Desktop\Презентация ЭУПФР\Пенс.у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00438"/>
            <a:ext cx="3500462" cy="2625348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5214942" y="6215058"/>
            <a:ext cx="3757610" cy="642942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www.pfrf.ru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C:\Users\2201.PFR.000\Desktop\фото сайт\июль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1222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500174"/>
            <a:ext cx="5357850" cy="4643470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удобный и быстрый доступ работников к информации о трудовой деятельности.</a:t>
            </a:r>
          </a:p>
          <a:p>
            <a:r>
              <a:rPr lang="ru-RU" sz="2900" dirty="0" smtClean="0">
                <a:solidFill>
                  <a:schemeClr val="accent4">
                    <a:lumMod val="75000"/>
                  </a:schemeClr>
                </a:solidFill>
              </a:rPr>
              <a:t>минимизация ошибочных, неточных и недостоверных сведений о трудовой деятельности.</a:t>
            </a:r>
          </a:p>
          <a:p>
            <a:r>
              <a:rPr lang="ru-RU" sz="2900" dirty="0" smtClean="0"/>
              <a:t>дополнительные возможности дистанционного трудоустройства.</a:t>
            </a:r>
          </a:p>
          <a:p>
            <a:r>
              <a:rPr lang="ru-RU" sz="2900" dirty="0" smtClean="0">
                <a:solidFill>
                  <a:schemeClr val="accent4">
                    <a:lumMod val="75000"/>
                  </a:schemeClr>
                </a:solidFill>
              </a:rPr>
              <a:t>снижение издержек работодателей на приобретение, ведение и хранение бумажных трудовых книжек.</a:t>
            </a:r>
          </a:p>
          <a:p>
            <a:r>
              <a:rPr lang="ru-RU" sz="2900" dirty="0" smtClean="0"/>
              <a:t>дистанционное оформление пенсий по данным лицевого счета без дополнительного документального подтверждения.</a:t>
            </a:r>
          </a:p>
          <a:p>
            <a:r>
              <a:rPr lang="ru-RU" sz="2900" dirty="0" smtClean="0">
                <a:solidFill>
                  <a:schemeClr val="accent4">
                    <a:lumMod val="75000"/>
                  </a:schemeClr>
                </a:solidFill>
              </a:rPr>
              <a:t>использование данных электронной трудовой книжки для получения государственных услуг.</a:t>
            </a:r>
          </a:p>
          <a:p>
            <a:r>
              <a:rPr lang="ru-RU" sz="2900" dirty="0" smtClean="0"/>
              <a:t>новые возможности аналитической обработки данных о трудовой деятельности для работодателей и госорганов.</a:t>
            </a:r>
          </a:p>
          <a:p>
            <a:r>
              <a:rPr lang="ru-RU" sz="2900" dirty="0" smtClean="0">
                <a:solidFill>
                  <a:schemeClr val="accent4">
                    <a:lumMod val="75000"/>
                  </a:schemeClr>
                </a:solidFill>
              </a:rPr>
              <a:t>высокий уровень безопасности и сохранности данных.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0" y="142852"/>
            <a:ext cx="6257940" cy="1285876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rgbClr val="002060"/>
                </a:solidFill>
                <a:latin typeface="Arial Black" pitchFamily="34" charset="0"/>
              </a:rPr>
              <a:t>Электронная </a:t>
            </a:r>
            <a:br>
              <a:rPr lang="ru-RU" sz="45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500" dirty="0" smtClean="0">
                <a:solidFill>
                  <a:srgbClr val="002060"/>
                </a:solidFill>
                <a:latin typeface="Arial Black" pitchFamily="34" charset="0"/>
              </a:rPr>
              <a:t>трудовая книжка</a:t>
            </a:r>
            <a:endParaRPr lang="ru-RU" sz="45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4" descr="C:\Users\2201.PFR.000\Desktop\фото сайт\июль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14446" cy="123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0270002201\Desktop\Презентация ЭУПФР\ЭТК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714620"/>
            <a:ext cx="3286148" cy="2523471"/>
          </a:xfrm>
          <a:prstGeom prst="rect">
            <a:avLst/>
          </a:prstGeom>
          <a:noFill/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5715008" y="5715016"/>
            <a:ext cx="3043230" cy="571504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www.pfrf.ru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«Личный кабинет гражданина» </a:t>
            </a:r>
            <a:r>
              <a:rPr lang="ru-RU" dirty="0" smtClean="0"/>
              <a:t>является информационной системой ПФР, созданной в целях повышения комфортности для граждан при обращении за государственными услугами ПФР.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Через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«Личный кабинет гражданина»</a:t>
            </a:r>
            <a:r>
              <a:rPr lang="ru-RU" dirty="0" smtClean="0"/>
              <a:t> есть возможность, не выходя из дома, обратиться за получением наиболее востребованных услуг ПФР.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Все сервисы и услуги ПФР в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«Личном кабинете гражданина»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4" descr="C:\Users\2201.PFR.000\Desktop\фото сайт\июль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82" y="366690"/>
            <a:ext cx="1112875" cy="113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CD05CC0-548C-489A-94EB-3E3B88E0E1C9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85918" y="857232"/>
            <a:ext cx="6943716" cy="92869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70C0"/>
                </a:solidFill>
              </a:rPr>
              <a:t>«Личный кабинет гражданина» 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позволяет воспользоваться электронными услугами и сервисами без регистрации: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2700" u="sng" dirty="0" smtClean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2357430"/>
            <a:ext cx="4429156" cy="3143272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Impact" pitchFamily="34" charset="0"/>
                <a:ea typeface="+mj-ea"/>
                <a:cs typeface="FrankRuehl" pitchFamily="34" charset="-79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Записаться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прием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Заказ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справок или документов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клиентскую службу (адрес, телефон)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Обращение граждан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Задать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онлайн</a:t>
            </a:r>
            <a:endParaRPr lang="ru-RU" sz="2400" b="1" dirty="0" smtClean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Пенсионный калькулятор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Сформировать платежный документ (квитанцию)</a:t>
            </a:r>
            <a:endParaRPr lang="ru-RU" sz="2400" b="1" u="sng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318" name="Picture 8" descr="C:\Users\0270002201\Desktop\ЛКГ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14818"/>
            <a:ext cx="4216399" cy="19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2201.PFR.000\Desktop\фото сайт\июль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82" y="366690"/>
            <a:ext cx="1183014" cy="120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5500694" y="6357934"/>
            <a:ext cx="3043230" cy="500066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www.pfrf.ru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E60163C-2B65-4360-B7B2-510BE281DB9F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7215238" cy="7143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«Личный кабинет гражданина»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существуют 6 основных разделов: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000" dirty="0" smtClean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1714488"/>
            <a:ext cx="4714908" cy="3857652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Индивидуальный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лицевой счет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Управление </a:t>
            </a:r>
            <a:r>
              <a:rPr lang="ru-RU" sz="2400" b="1" u="sng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средствами       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пенсионных накоплений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Пенсии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Социальные выплаты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Материнский (семейный) капитал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Гражданам, проживающих за границей</a:t>
            </a:r>
            <a:endParaRPr lang="ru-RU" sz="2400" b="1" u="sng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Aharoni" pitchFamily="2" charset="-79"/>
            </a:endParaRPr>
          </a:p>
        </p:txBody>
      </p:sp>
      <p:pic>
        <p:nvPicPr>
          <p:cNvPr id="9" name="Picture 4" descr="C:\Users\2201.PFR.000\Desktop\фото сайт\июль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112875" cy="113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0270002201\Desktop\Презентация ЭУПФР\ЛКГ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86124"/>
            <a:ext cx="3292477" cy="240610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5500694" y="6072206"/>
            <a:ext cx="3043230" cy="571504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www.pfrf.ru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</TotalTime>
  <Words>314</Words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Слайд 1</vt:lpstr>
      <vt:lpstr>ПФР - www.pfrf.ru</vt:lpstr>
      <vt:lpstr>Электронные услуги и сервисы ПФР – это:</vt:lpstr>
      <vt:lpstr>  СНИЛС закрепляется за пенсионным счетом гражданина один раз и навсегда. Этот номер отображается на свидетельстве обязательного пенсионного страхования – на «зеленой карточке ПФР».   </vt:lpstr>
      <vt:lpstr>Вместо «пенсионного» -  справка онлайн</vt:lpstr>
      <vt:lpstr>Электронная  трудовая книжка</vt:lpstr>
      <vt:lpstr>Все сервисы и услуги ПФР в «Личном кабинете гражданина» </vt:lpstr>
      <vt:lpstr>«Личный кабинет гражданина»  позволяет воспользоваться электронными услугами и сервисами без регистрации: </vt:lpstr>
      <vt:lpstr> «Личный кабинет гражданина»  существуют 6 основных разделов: </vt:lpstr>
      <vt:lpstr>Получив полный доступ к  «Личному кабинету гражданина»  можно воспользоваться 55 сервисами ПФР: </vt:lpstr>
      <vt:lpstr>При регистрации в  «Личный кабинет гражданина»  на сайте www.pfr.ru  </vt:lpstr>
      <vt:lpstr>www. gosuslugi.ru = www.pfrf.ru </vt:lpstr>
      <vt:lpstr>Слайд 13</vt:lpstr>
      <vt:lpstr>Слайд 14</vt:lpstr>
      <vt:lpstr>ЕГИССО  Единая государственная информационная система социального обеспечения</vt:lpstr>
      <vt:lpstr>ФГИС ФРИ  Федеральный реестр инвалидов </vt:lpstr>
      <vt:lpstr>Слайд 17</vt:lpstr>
      <vt:lpstr>Благодарим  за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услуги  ПФР</dc:title>
  <dc:creator>Ткачева Алла Борисовна</dc:creator>
  <cp:lastModifiedBy>0270002201</cp:lastModifiedBy>
  <cp:revision>24</cp:revision>
  <dcterms:created xsi:type="dcterms:W3CDTF">2019-10-22T07:50:50Z</dcterms:created>
  <dcterms:modified xsi:type="dcterms:W3CDTF">2019-10-24T10:14:45Z</dcterms:modified>
</cp:coreProperties>
</file>