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328" r:id="rId2"/>
  </p:sldIdLst>
  <p:sldSz cx="6858000" cy="9906000" type="A4"/>
  <p:notesSz cx="9874250" cy="6797675"/>
  <p:defaultTextStyle>
    <a:defPPr>
      <a:defRPr lang="ru-RU"/>
    </a:defPPr>
    <a:lvl1pPr marL="0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8908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57816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36724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15631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33CC"/>
    <a:srgbClr val="1E09B7"/>
    <a:srgbClr val="0000CC"/>
    <a:srgbClr val="0000FF"/>
    <a:srgbClr val="006600"/>
    <a:srgbClr val="14AC1B"/>
    <a:srgbClr val="3932C8"/>
    <a:srgbClr val="0505BB"/>
    <a:srgbClr val="6666FF"/>
    <a:srgbClr val="FF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 autoAdjust="0"/>
    <p:restoredTop sz="96356" autoAdjust="0"/>
  </p:normalViewPr>
  <p:slideViewPr>
    <p:cSldViewPr>
      <p:cViewPr>
        <p:scale>
          <a:sx n="86" d="100"/>
          <a:sy n="86" d="100"/>
        </p:scale>
        <p:origin x="-1224" y="216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4279001" cy="339164"/>
          </a:xfrm>
          <a:prstGeom prst="rect">
            <a:avLst/>
          </a:prstGeom>
        </p:spPr>
        <p:txBody>
          <a:bodyPr vert="horz" lIns="91706" tIns="45852" rIns="91706" bIns="4585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593662" y="0"/>
            <a:ext cx="4279000" cy="339164"/>
          </a:xfrm>
          <a:prstGeom prst="rect">
            <a:avLst/>
          </a:prstGeom>
        </p:spPr>
        <p:txBody>
          <a:bodyPr vert="horz" lIns="91706" tIns="45852" rIns="91706" bIns="45852" rtlCol="0"/>
          <a:lstStyle>
            <a:lvl1pPr algn="r">
              <a:defRPr sz="1200"/>
            </a:lvl1pPr>
          </a:lstStyle>
          <a:p>
            <a:fld id="{FD419C13-4C52-4D71-B741-460ABC927CB4}" type="datetimeFigureOut">
              <a:rPr lang="ru-RU" smtClean="0"/>
              <a:pPr/>
              <a:t>24.07.2018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3" y="6456911"/>
            <a:ext cx="4279001" cy="339164"/>
          </a:xfrm>
          <a:prstGeom prst="rect">
            <a:avLst/>
          </a:prstGeom>
        </p:spPr>
        <p:txBody>
          <a:bodyPr vert="horz" lIns="91706" tIns="45852" rIns="91706" bIns="4585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593662" y="6456911"/>
            <a:ext cx="4279000" cy="339164"/>
          </a:xfrm>
          <a:prstGeom prst="rect">
            <a:avLst/>
          </a:prstGeom>
        </p:spPr>
        <p:txBody>
          <a:bodyPr vert="horz" lIns="91706" tIns="45852" rIns="91706" bIns="45852" rtlCol="0" anchor="b"/>
          <a:lstStyle>
            <a:lvl1pPr algn="r">
              <a:defRPr sz="1200"/>
            </a:lvl1pPr>
          </a:lstStyle>
          <a:p>
            <a:fld id="{BFA9E992-A3A3-4BBA-9AC2-4C506406DC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171600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9212" cy="339722"/>
          </a:xfrm>
          <a:prstGeom prst="rect">
            <a:avLst/>
          </a:prstGeom>
        </p:spPr>
        <p:txBody>
          <a:bodyPr vert="horz" lIns="91614" tIns="45806" rIns="91614" bIns="4580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93450" y="0"/>
            <a:ext cx="4279212" cy="339722"/>
          </a:xfrm>
          <a:prstGeom prst="rect">
            <a:avLst/>
          </a:prstGeom>
        </p:spPr>
        <p:txBody>
          <a:bodyPr vert="horz" lIns="91614" tIns="45806" rIns="91614" bIns="45806" rtlCol="0"/>
          <a:lstStyle>
            <a:lvl1pPr algn="r">
              <a:defRPr sz="1200"/>
            </a:lvl1pPr>
          </a:lstStyle>
          <a:p>
            <a:fld id="{3A57C0E2-4867-44C6-BC59-986C3D236693}" type="datetimeFigureOut">
              <a:rPr lang="ru-RU" smtClean="0"/>
              <a:pPr/>
              <a:t>24.07.2018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54475" y="511175"/>
            <a:ext cx="1765300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614" tIns="45806" rIns="91614" bIns="45806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7267" y="3228978"/>
            <a:ext cx="7899718" cy="3059117"/>
          </a:xfrm>
          <a:prstGeom prst="rect">
            <a:avLst/>
          </a:prstGeom>
        </p:spPr>
        <p:txBody>
          <a:bodyPr vert="horz" lIns="91614" tIns="45806" rIns="91614" bIns="45806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6337"/>
            <a:ext cx="4279212" cy="339722"/>
          </a:xfrm>
          <a:prstGeom prst="rect">
            <a:avLst/>
          </a:prstGeom>
        </p:spPr>
        <p:txBody>
          <a:bodyPr vert="horz" lIns="91614" tIns="45806" rIns="91614" bIns="4580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93450" y="6456337"/>
            <a:ext cx="4279212" cy="339722"/>
          </a:xfrm>
          <a:prstGeom prst="rect">
            <a:avLst/>
          </a:prstGeom>
        </p:spPr>
        <p:txBody>
          <a:bodyPr vert="horz" lIns="91614" tIns="45806" rIns="91614" bIns="45806" rtlCol="0" anchor="b"/>
          <a:lstStyle>
            <a:lvl1pPr algn="r">
              <a:defRPr sz="1200"/>
            </a:lvl1pPr>
          </a:lstStyle>
          <a:p>
            <a:fld id="{6C4974D6-A22E-4186-951F-A7F3D1F81E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225341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68415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077" algn="l" defTabSz="68415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4154" algn="l" defTabSz="68415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6231" algn="l" defTabSz="68415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68308" algn="l" defTabSz="68415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0385" algn="l" defTabSz="68415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2462" algn="l" defTabSz="68415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394539" algn="l" defTabSz="68415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36616" algn="l" defTabSz="68415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207AA-4B40-4D1D-A410-173E264B0430}" type="datetime1">
              <a:rPr lang="ru-RU" smtClean="0"/>
              <a:pPr/>
              <a:t>24.07.2018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88902-75D7-4B55-A1FC-A97AFDE54D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5216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944D9-886A-4930-9DC7-1C33158805C6}" type="datetime1">
              <a:rPr lang="ru-RU" smtClean="0"/>
              <a:pPr/>
              <a:t>24.07.2018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88902-75D7-4B55-A1FC-A97AFDE54D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62150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482AF-72BA-4B2C-9D80-31FF3C818EA2}" type="datetime1">
              <a:rPr lang="ru-RU" smtClean="0"/>
              <a:pPr/>
              <a:t>24.07.2018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88902-75D7-4B55-A1FC-A97AFDE54D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11823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5D48-B0EA-454D-9B4C-E9B0BC7C0AE7}" type="datetime1">
              <a:rPr lang="ru-RU" smtClean="0"/>
              <a:pPr/>
              <a:t>24.07.2018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88902-75D7-4B55-A1FC-A97AFDE54D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70083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C8781-4873-45FB-8A6B-00C96EC188B6}" type="datetime1">
              <a:rPr lang="ru-RU" smtClean="0"/>
              <a:pPr/>
              <a:t>24.07.2018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88902-75D7-4B55-A1FC-A97AFDE54D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43239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B0878-0876-4893-A5C9-00D7FD1F218D}" type="datetime1">
              <a:rPr lang="ru-RU" smtClean="0"/>
              <a:pPr/>
              <a:t>24.07.2018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88902-75D7-4B55-A1FC-A97AFDE54D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30489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59C8A-147E-450B-AC5A-905ED5A88164}" type="datetime1">
              <a:rPr lang="ru-RU" smtClean="0"/>
              <a:pPr/>
              <a:t>24.07.2018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88902-75D7-4B55-A1FC-A97AFDE54D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37928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CDD68-AEA8-4C57-A792-3A3AEB40FF31}" type="datetime1">
              <a:rPr lang="ru-RU" smtClean="0"/>
              <a:pPr/>
              <a:t>24.07.2018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88902-75D7-4B55-A1FC-A97AFDE54D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67057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42465-5A5C-4739-BECA-155B8CEC07BC}" type="datetime1">
              <a:rPr lang="ru-RU" smtClean="0"/>
              <a:pPr/>
              <a:t>24.07.2018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88902-75D7-4B55-A1FC-A97AFDE54D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15736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2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C0CDF-00AF-4ABF-9452-7639B0C96E15}" type="datetime1">
              <a:rPr lang="ru-RU" smtClean="0"/>
              <a:pPr/>
              <a:t>24.07.2018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88902-75D7-4B55-A1FC-A97AFDE54D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42003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0DBCE-8A9B-4E06-ABF2-E5BE702889C0}" type="datetime1">
              <a:rPr lang="ru-RU" smtClean="0"/>
              <a:pPr/>
              <a:t>24.07.2018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88902-75D7-4B55-A1FC-A97AFDE54D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9229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8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29EC1E-75D9-427C-9F3C-6653BA61319B}" type="datetime1">
              <a:rPr lang="ru-RU" smtClean="0"/>
              <a:pPr/>
              <a:t>24.07.2018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88902-75D7-4B55-A1FC-A97AFDE54D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62011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&#1084;&#1074;&#1076;.&#1088;&#1092;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4664" y="416496"/>
            <a:ext cx="6172200" cy="936104"/>
          </a:xfrm>
        </p:spPr>
        <p:txBody>
          <a:bodyPr>
            <a:noAutofit/>
          </a:bodyPr>
          <a:lstStyle/>
          <a:p>
            <a:pPr lvl="0" indent="449580" defTabSz="957816">
              <a:lnSpc>
                <a:spcPct val="150000"/>
              </a:lnSpc>
              <a:spcBef>
                <a:spcPts val="0"/>
              </a:spcBef>
            </a:pPr>
            <a:r>
              <a:rPr lang="ru-RU" sz="3600" dirty="0">
                <a:solidFill>
                  <a:schemeClr val="bg1"/>
                </a:solidFill>
                <a:latin typeface="Times New Roman"/>
                <a:ea typeface="Times New Roman"/>
                <a:cs typeface="+mn-cs"/>
              </a:rPr>
              <a:t>Уважаемые работодатели!</a:t>
            </a:r>
            <a:br>
              <a:rPr lang="ru-RU" sz="3600" dirty="0">
                <a:solidFill>
                  <a:schemeClr val="bg1"/>
                </a:solidFill>
                <a:latin typeface="Times New Roman"/>
                <a:ea typeface="Times New Roman"/>
                <a:cs typeface="+mn-cs"/>
              </a:rPr>
            </a:b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88902-75D7-4B55-A1FC-A97AFDE54DF6}" type="slidenum">
              <a:rPr lang="ru-RU" smtClean="0"/>
              <a:pPr/>
              <a:t>0</a:t>
            </a:fld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6632" y="1424608"/>
            <a:ext cx="6624736" cy="7704856"/>
          </a:xfrm>
        </p:spPr>
        <p:txBody>
          <a:bodyPr>
            <a:normAutofit lnSpcReduction="10000"/>
          </a:bodyPr>
          <a:lstStyle/>
          <a:p>
            <a:pPr marL="0" lvl="0" indent="450215" algn="just">
              <a:spcBef>
                <a:spcPts val="0"/>
              </a:spcBef>
              <a:buNone/>
            </a:pPr>
            <a:r>
              <a:rPr lang="ru-RU" sz="1300" dirty="0">
                <a:solidFill>
                  <a:prstClr val="black"/>
                </a:solidFill>
                <a:latin typeface="Times New Roman"/>
                <a:ea typeface="Calibri"/>
              </a:rPr>
              <a:t>Федеральным законом Российской Федерации от </a:t>
            </a:r>
            <a:r>
              <a:rPr lang="ru-RU" sz="1300">
                <a:solidFill>
                  <a:prstClr val="black"/>
                </a:solidFill>
                <a:latin typeface="Times New Roman"/>
                <a:ea typeface="Calibri"/>
              </a:rPr>
              <a:t>05.12.2017 </a:t>
            </a:r>
            <a:r>
              <a:rPr lang="ru-RU" sz="1300" smtClean="0">
                <a:solidFill>
                  <a:prstClr val="black"/>
                </a:solidFill>
                <a:latin typeface="Times New Roman"/>
                <a:ea typeface="Calibri"/>
              </a:rPr>
              <a:t>№ 366-ФЗ                               </a:t>
            </a:r>
            <a:r>
              <a:rPr lang="ru-RU" sz="1300" dirty="0" smtClean="0">
                <a:solidFill>
                  <a:prstClr val="black"/>
                </a:solidFill>
                <a:latin typeface="Times New Roman"/>
                <a:ea typeface="Calibri"/>
              </a:rPr>
              <a:t>«</a:t>
            </a:r>
            <a:r>
              <a:rPr lang="ru-RU" sz="1300" dirty="0">
                <a:solidFill>
                  <a:prstClr val="black"/>
                </a:solidFill>
                <a:latin typeface="Times New Roman"/>
                <a:ea typeface="Calibri"/>
              </a:rPr>
              <a:t>О ратификации соглашения между Правительством Российской Федерации и Правительством Республики Узбекистан об организованном наборе и привлечении граждан Республики Узбекистан для осуществления временной трудовой деятельности на территории Российской Федерации» ратифицировано соглашение </a:t>
            </a:r>
            <a:r>
              <a:rPr lang="ru-RU" sz="1400" b="1" i="1" u="sng" dirty="0">
                <a:solidFill>
                  <a:prstClr val="black"/>
                </a:solidFill>
                <a:latin typeface="Times New Roman"/>
                <a:ea typeface="Calibri"/>
              </a:rPr>
              <a:t>об организованном наборе и привлечении граждан Республики Узбекистан для осуществления временной трудовой деятельности на территории Российской Федерации</a:t>
            </a:r>
            <a:r>
              <a:rPr lang="ru-RU" sz="1300" dirty="0">
                <a:solidFill>
                  <a:prstClr val="black"/>
                </a:solidFill>
                <a:latin typeface="Times New Roman"/>
                <a:ea typeface="Calibri"/>
              </a:rPr>
              <a:t>, подписанное 05.04.2017 Правительством Российской Федерации и Правительством Республики Узбекистан (далее – Соглашение) (тексты Федерального закона и Соглашения прилагаются). </a:t>
            </a:r>
            <a:endParaRPr lang="ru-RU" sz="13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0" lvl="0" indent="450215" algn="just">
              <a:spcBef>
                <a:spcPts val="0"/>
              </a:spcBef>
              <a:buNone/>
            </a:pPr>
            <a:r>
              <a:rPr lang="ru-RU" sz="1300" dirty="0">
                <a:solidFill>
                  <a:prstClr val="black"/>
                </a:solidFill>
                <a:latin typeface="Times New Roman"/>
                <a:ea typeface="Calibri"/>
              </a:rPr>
              <a:t>Соглашением определено применение информационно-аналитической системы </a:t>
            </a:r>
            <a:r>
              <a:rPr lang="ru-RU" sz="1300" b="1" i="1" u="sng" dirty="0">
                <a:solidFill>
                  <a:prstClr val="black"/>
                </a:solidFill>
                <a:latin typeface="Times New Roman"/>
                <a:ea typeface="Calibri"/>
              </a:rPr>
              <a:t>Общероссийская база вакансий «Работа в России» </a:t>
            </a:r>
            <a:r>
              <a:rPr lang="ru-RU" sz="1300" dirty="0">
                <a:solidFill>
                  <a:prstClr val="black"/>
                </a:solidFill>
                <a:latin typeface="Times New Roman"/>
                <a:ea typeface="Calibri"/>
              </a:rPr>
              <a:t>(далее – портал) для целей его реализации, включая размещение работодателем в порядке, установленном законодательством Российской Федерации, информации о наличии свободных рабочих мест и вакантных должностей для последующего трудоустройства граждан Республики Узбекистан путем регистрации личного кабинета работодателя (в рамках реализации Соглашения на портале размещен новый модуль </a:t>
            </a:r>
            <a:r>
              <a:rPr lang="ru-RU" sz="1300" b="1" i="1" u="sng" dirty="0">
                <a:solidFill>
                  <a:prstClr val="black"/>
                </a:solidFill>
                <a:latin typeface="Times New Roman"/>
                <a:ea typeface="Calibri"/>
              </a:rPr>
              <a:t>«Иностранная рабочая сила» </a:t>
            </a:r>
            <a:r>
              <a:rPr lang="ru-RU" sz="1300" dirty="0">
                <a:solidFill>
                  <a:prstClr val="black"/>
                </a:solidFill>
                <a:latin typeface="Times New Roman"/>
                <a:ea typeface="Calibri"/>
              </a:rPr>
              <a:t>и доработана подсистема </a:t>
            </a:r>
            <a:r>
              <a:rPr lang="ru-RU" sz="1300" b="1" i="1" u="sng" dirty="0">
                <a:solidFill>
                  <a:prstClr val="black"/>
                </a:solidFill>
                <a:latin typeface="Times New Roman"/>
                <a:ea typeface="Calibri"/>
              </a:rPr>
              <a:t>«Личный кабинет работодателя»</a:t>
            </a:r>
            <a:r>
              <a:rPr lang="ru-RU" sz="1300" dirty="0">
                <a:solidFill>
                  <a:prstClr val="black"/>
                </a:solidFill>
                <a:latin typeface="Times New Roman"/>
                <a:ea typeface="Calibri"/>
              </a:rPr>
              <a:t>).</a:t>
            </a:r>
            <a:endParaRPr lang="ru-RU" sz="13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300" dirty="0">
                <a:solidFill>
                  <a:prstClr val="black"/>
                </a:solidFill>
                <a:latin typeface="Times New Roman"/>
                <a:ea typeface="Calibri"/>
              </a:rPr>
              <a:t>При этом обращаем Ваше внимание, что в соответствии с нормами миграционного законодательства Российской Федерации иностранные </a:t>
            </a:r>
            <a:r>
              <a:rPr lang="ru-RU" sz="1300" b="1" i="1" u="sng" dirty="0">
                <a:solidFill>
                  <a:prstClr val="black"/>
                </a:solidFill>
                <a:latin typeface="Times New Roman"/>
                <a:ea typeface="Calibri"/>
              </a:rPr>
              <a:t>граждане, прибывшие в Российскую Федерацию в порядке, не требующем получения визы </a:t>
            </a:r>
            <a:r>
              <a:rPr lang="ru-RU" sz="1300" dirty="0">
                <a:solidFill>
                  <a:prstClr val="black"/>
                </a:solidFill>
                <a:latin typeface="Times New Roman"/>
                <a:ea typeface="Calibri"/>
              </a:rPr>
              <a:t>(в том числе граждане Республики Узбекистан), законно пребывающие на территории Российской Федерации и достигший возраста 18 лет, </a:t>
            </a:r>
            <a:r>
              <a:rPr lang="ru-RU" sz="1300" b="1" i="1" u="sng" dirty="0">
                <a:solidFill>
                  <a:prstClr val="black"/>
                </a:solidFill>
                <a:latin typeface="Times New Roman"/>
                <a:ea typeface="Calibri"/>
              </a:rPr>
              <a:t>вправе осуществлять трудовую деятельность при наличии патента</a:t>
            </a:r>
            <a:r>
              <a:rPr lang="ru-RU" sz="1300" dirty="0">
                <a:solidFill>
                  <a:prstClr val="black"/>
                </a:solidFill>
                <a:latin typeface="Times New Roman"/>
                <a:ea typeface="Calibri"/>
              </a:rPr>
              <a:t>. </a:t>
            </a: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300" dirty="0">
                <a:solidFill>
                  <a:prstClr val="black"/>
                </a:solidFill>
                <a:latin typeface="Times New Roman"/>
                <a:ea typeface="Calibri"/>
              </a:rPr>
              <a:t>В Ханты-Мансийском автономном округе – Югре </a:t>
            </a:r>
            <a:r>
              <a:rPr lang="ru-RU" sz="1300" b="1" dirty="0">
                <a:solidFill>
                  <a:prstClr val="black"/>
                </a:solidFill>
                <a:latin typeface="Times New Roman"/>
                <a:ea typeface="Calibri"/>
              </a:rPr>
              <a:t>выдача патентов </a:t>
            </a:r>
            <a:r>
              <a:rPr lang="ru-RU" sz="1300" dirty="0">
                <a:solidFill>
                  <a:prstClr val="black"/>
                </a:solidFill>
                <a:latin typeface="Times New Roman"/>
                <a:ea typeface="Calibri"/>
              </a:rPr>
              <a:t>осуществляется Управлением по вопросам миграции УМВД России по Ханты-Мансийскому автономному округу – Югре (</a:t>
            </a:r>
            <a:r>
              <a:rPr lang="ru-RU" sz="1300" b="1" dirty="0">
                <a:solidFill>
                  <a:prstClr val="black"/>
                </a:solidFill>
                <a:latin typeface="Times New Roman"/>
                <a:ea typeface="Calibri"/>
              </a:rPr>
              <a:t>контактные телефоны: 8(3467) 300-172, 8(3467) 300-173, 8(3467) 300-174, 8(3467) 300-179</a:t>
            </a:r>
            <a:r>
              <a:rPr lang="ru-RU" sz="1300" dirty="0">
                <a:solidFill>
                  <a:prstClr val="black"/>
                </a:solidFill>
                <a:latin typeface="Times New Roman"/>
                <a:ea typeface="Calibri"/>
              </a:rPr>
              <a:t>).</a:t>
            </a: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300" dirty="0">
                <a:solidFill>
                  <a:prstClr val="black"/>
                </a:solidFill>
                <a:latin typeface="Times New Roman"/>
                <a:ea typeface="Calibri"/>
              </a:rPr>
              <a:t>Подробная информация об оформлении и выдаче патента размещена на сайте Министерства внутренних дел Российской Федерации </a:t>
            </a:r>
            <a:r>
              <a:rPr lang="en-US" sz="1400" dirty="0">
                <a:solidFill>
                  <a:prstClr val="black"/>
                </a:solidFill>
                <a:latin typeface="Times New Roman"/>
                <a:ea typeface="Calibri"/>
                <a:hlinkClick r:id="rId2"/>
              </a:rPr>
              <a:t>www</a:t>
            </a:r>
            <a:r>
              <a:rPr lang="ru-RU" sz="1400" dirty="0">
                <a:solidFill>
                  <a:prstClr val="black"/>
                </a:solidFill>
                <a:latin typeface="Times New Roman"/>
                <a:ea typeface="Calibri"/>
                <a:hlinkClick r:id="rId2"/>
              </a:rPr>
              <a:t>.</a:t>
            </a:r>
            <a:r>
              <a:rPr lang="ru-RU" sz="1400" dirty="0" err="1">
                <a:solidFill>
                  <a:prstClr val="black"/>
                </a:solidFill>
                <a:latin typeface="Times New Roman"/>
                <a:ea typeface="Calibri"/>
                <a:hlinkClick r:id="rId2"/>
              </a:rPr>
              <a:t>мвд.рф</a:t>
            </a:r>
            <a:r>
              <a:rPr lang="ru-RU" sz="14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ru-RU" sz="1300" dirty="0">
                <a:solidFill>
                  <a:prstClr val="black"/>
                </a:solidFill>
                <a:latin typeface="Times New Roman"/>
                <a:ea typeface="Calibri"/>
              </a:rPr>
              <a:t> в разделе </a:t>
            </a:r>
            <a:r>
              <a:rPr lang="ru-RU" sz="1400" i="1" u="sng" dirty="0">
                <a:solidFill>
                  <a:prstClr val="black"/>
                </a:solidFill>
                <a:latin typeface="Times New Roman"/>
                <a:ea typeface="Calibri"/>
              </a:rPr>
              <a:t>«Структура Министерства»/«Главные управления»/«Главное управление по вопросам миграции»/«Основные направления государственной миграционной политики, требования российского миграционного законодательства и ответственность за его нарушения»/«О трудовой деятельности в Российской Федерации иностранного гражданина, прибывшего в порядке, не требующем получения визы, на основании патента</a:t>
            </a:r>
            <a:r>
              <a:rPr lang="ru-RU" sz="1400" i="1" u="sng" dirty="0" smtClean="0">
                <a:solidFill>
                  <a:prstClr val="black"/>
                </a:solidFill>
                <a:latin typeface="Times New Roman"/>
                <a:ea typeface="Calibri"/>
              </a:rPr>
              <a:t>»</a:t>
            </a:r>
            <a:r>
              <a:rPr lang="ru-RU" sz="1300" dirty="0" smtClean="0">
                <a:solidFill>
                  <a:prstClr val="black"/>
                </a:solidFill>
                <a:latin typeface="Times New Roman"/>
                <a:ea typeface="Calibri"/>
              </a:rPr>
              <a:t>.</a:t>
            </a: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1300" dirty="0" smtClean="0">
              <a:solidFill>
                <a:prstClr val="black"/>
              </a:solidFill>
              <a:latin typeface="Times New Roman"/>
              <a:ea typeface="Calibri"/>
            </a:endParaRP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300" b="1" dirty="0" smtClean="0">
                <a:solidFill>
                  <a:prstClr val="black"/>
                </a:solidFill>
                <a:latin typeface="Times New Roman"/>
                <a:ea typeface="Calibri"/>
              </a:rPr>
              <a:t>КУ </a:t>
            </a:r>
            <a:r>
              <a:rPr lang="ru-RU" sz="1300" b="1" dirty="0" err="1" smtClean="0">
                <a:solidFill>
                  <a:prstClr val="black"/>
                </a:solidFill>
                <a:latin typeface="Times New Roman"/>
                <a:ea typeface="Calibri"/>
              </a:rPr>
              <a:t>ХМАО-Югры</a:t>
            </a:r>
            <a:r>
              <a:rPr lang="ru-RU" sz="1300" b="1" dirty="0" smtClean="0">
                <a:solidFill>
                  <a:prstClr val="black"/>
                </a:solidFill>
                <a:latin typeface="Times New Roman"/>
                <a:ea typeface="Calibri"/>
              </a:rPr>
              <a:t> «Сургутский центр занятости населения»</a:t>
            </a:r>
            <a:endParaRPr lang="ru-RU" sz="1300" b="1" dirty="0">
              <a:solidFill>
                <a:prstClr val="black"/>
              </a:solidFill>
              <a:latin typeface="Times New Roman"/>
              <a:ea typeface="Calibri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545908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8613</TotalTime>
  <Words>337</Words>
  <Application>Microsoft Office PowerPoint</Application>
  <PresentationFormat>Лист A4 (210x297 мм)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Уважаемые работодатели!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Дом</dc:creator>
  <cp:lastModifiedBy>kocev</cp:lastModifiedBy>
  <cp:revision>866</cp:revision>
  <cp:lastPrinted>2017-10-25T05:40:24Z</cp:lastPrinted>
  <dcterms:created xsi:type="dcterms:W3CDTF">2011-06-27T08:08:15Z</dcterms:created>
  <dcterms:modified xsi:type="dcterms:W3CDTF">2018-07-24T10:02:32Z</dcterms:modified>
</cp:coreProperties>
</file>