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3CFC0E-8560-4CBF-B9AA-8F32616C2F59}" type="datetimeFigureOut">
              <a:rPr lang="ru-RU" smtClean="0"/>
              <a:pPr/>
              <a:t>21.04.2016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E8A3CFF-B050-4A61-99DD-69695B885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-5571" y="9681"/>
            <a:ext cx="9144000" cy="1484784"/>
          </a:xfrm>
          <a:prstGeom prst="rect">
            <a:avLst/>
          </a:prstGeom>
          <a:gradFill rotWithShape="1">
            <a:gsLst>
              <a:gs pos="0">
                <a:schemeClr val="accent3">
                  <a:lumMod val="60000"/>
                  <a:lumOff val="40000"/>
                </a:schemeClr>
              </a:gs>
              <a:gs pos="100000">
                <a:srgbClr val="A1C7DA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lIns="105952" tIns="52976" rIns="105952" bIns="52976" anchor="ctr" anchorCtr="1"/>
          <a:lstStyle/>
          <a:p>
            <a:pPr marL="895350" indent="-895350" algn="ctr" defTabSz="1058863">
              <a:lnSpc>
                <a:spcPct val="85000"/>
              </a:lnSpc>
              <a:defRPr/>
            </a:pPr>
            <a:r>
              <a:rPr lang="ru-RU" sz="2900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ru-RU" sz="2900" kern="0" dirty="0">
                <a:solidFill>
                  <a:srgbClr val="080808"/>
                </a:solidFill>
                <a:latin typeface="Times New Roman" pitchFamily="18" charset="0"/>
                <a:ea typeface="+mj-ea"/>
                <a:cs typeface="+mj-cs"/>
              </a:rPr>
            </a:br>
            <a:endParaRPr lang="ru-RU" sz="2900" kern="0" dirty="0">
              <a:solidFill>
                <a:srgbClr val="080808"/>
              </a:solidFill>
              <a:latin typeface="Times New Roman" pitchFamily="18" charset="0"/>
              <a:ea typeface="+mj-ea"/>
              <a:cs typeface="+mj-cs"/>
            </a:endParaRPr>
          </a:p>
          <a:p>
            <a:pPr marL="895350" indent="-895350" algn="ctr" defTabSz="1058863">
              <a:lnSpc>
                <a:spcPct val="85000"/>
              </a:lnSpc>
              <a:defRPr/>
            </a:pPr>
            <a:endParaRPr lang="ru-RU" sz="2900" kern="0" dirty="0">
              <a:solidFill>
                <a:srgbClr val="080808"/>
              </a:solidFill>
              <a:latin typeface="Times New Roman" pitchFamily="18" charset="0"/>
              <a:ea typeface="+mj-ea"/>
              <a:cs typeface="+mj-cs"/>
            </a:endParaRPr>
          </a:p>
          <a:p>
            <a:pPr marL="895350" indent="-895350" algn="ctr" defTabSz="1058863">
              <a:lnSpc>
                <a:spcPct val="85000"/>
              </a:lnSpc>
              <a:defRPr/>
            </a:pPr>
            <a:endParaRPr lang="ru-RU" sz="2400" dirty="0">
              <a:solidFill>
                <a:srgbClr val="080808"/>
              </a:solidFill>
              <a:latin typeface="Times New Roman" pitchFamily="18" charset="0"/>
            </a:endParaRPr>
          </a:p>
          <a:p>
            <a:pPr marL="895350" indent="-895350" algn="ctr" defTabSz="1058863">
              <a:lnSpc>
                <a:spcPct val="85000"/>
              </a:lnSpc>
              <a:defRPr/>
            </a:pPr>
            <a:r>
              <a:rPr lang="ru-RU" sz="2400" b="1" dirty="0"/>
              <a:t>Информация по комплектованию ВУЗов </a:t>
            </a:r>
            <a:endParaRPr lang="ru-RU" sz="2400" b="1" dirty="0" smtClean="0"/>
          </a:p>
          <a:p>
            <a:pPr marL="895350" indent="-895350" algn="ctr" defTabSz="1058863">
              <a:lnSpc>
                <a:spcPct val="85000"/>
              </a:lnSpc>
              <a:defRPr/>
            </a:pPr>
            <a:r>
              <a:rPr lang="ru-RU" sz="2400" b="1" dirty="0" smtClean="0"/>
              <a:t>МЧС </a:t>
            </a:r>
            <a:r>
              <a:rPr lang="ru-RU" sz="2400" b="1" dirty="0"/>
              <a:t>России в 2016 году</a:t>
            </a:r>
            <a:endParaRPr lang="ru-RU" sz="2400" dirty="0"/>
          </a:p>
          <a:p>
            <a:pPr marL="895350" indent="-895350" algn="ctr" defTabSz="1058863">
              <a:lnSpc>
                <a:spcPct val="85000"/>
              </a:lnSpc>
              <a:defRPr/>
            </a:pPr>
            <a:r>
              <a:rPr lang="ru-RU" sz="2900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ru-RU" sz="2900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ru-RU" sz="2900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ru-RU" sz="2900" kern="0" dirty="0" smtClean="0">
                <a:solidFill>
                  <a:srgbClr val="000000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ru-RU" sz="2900" kern="0" dirty="0" smtClean="0">
                <a:solidFill>
                  <a:srgbClr val="080808"/>
                </a:solidFill>
                <a:latin typeface="Times New Roman" pitchFamily="18" charset="0"/>
                <a:ea typeface="+mj-ea"/>
                <a:cs typeface="+mj-cs"/>
              </a:rPr>
              <a:t>  </a:t>
            </a:r>
            <a:br>
              <a:rPr lang="ru-RU" sz="2900" kern="0" dirty="0" smtClean="0">
                <a:solidFill>
                  <a:srgbClr val="080808"/>
                </a:solidFill>
                <a:latin typeface="Times New Roman" pitchFamily="18" charset="0"/>
                <a:ea typeface="+mj-ea"/>
                <a:cs typeface="+mj-cs"/>
              </a:rPr>
            </a:br>
            <a:endParaRPr lang="ru-RU" sz="2900" kern="0" dirty="0">
              <a:solidFill>
                <a:srgbClr val="080808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10244" name="Picture 3" descr="флаг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223230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D6AE17"/>
              </a:clrFrom>
              <a:clrTo>
                <a:srgbClr val="D6AE1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5536" y="476672"/>
            <a:ext cx="288492" cy="33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323528" y="1988840"/>
            <a:ext cx="45365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Приказом МЧС России от 11.03.2016 № 120 </a:t>
            </a:r>
          </a:p>
          <a:p>
            <a:r>
              <a:rPr lang="ru-RU" sz="1350" dirty="0" smtClean="0"/>
              <a:t>«</a:t>
            </a:r>
            <a:r>
              <a:rPr lang="ru-RU" sz="1350" dirty="0"/>
              <a:t>О профессиональном отборе </a:t>
            </a:r>
            <a:r>
              <a:rPr lang="ru-RU" sz="1350" dirty="0" smtClean="0"/>
              <a:t>кандидатов</a:t>
            </a:r>
          </a:p>
          <a:p>
            <a:r>
              <a:rPr lang="ru-RU" sz="1350" dirty="0" smtClean="0"/>
              <a:t>на </a:t>
            </a:r>
            <a:r>
              <a:rPr lang="ru-RU" sz="1350" dirty="0"/>
              <a:t>учебу в образовательные организации высшего </a:t>
            </a:r>
            <a:endParaRPr lang="ru-RU" sz="1350" dirty="0" smtClean="0"/>
          </a:p>
          <a:p>
            <a:r>
              <a:rPr lang="ru-RU" sz="1350" dirty="0" smtClean="0"/>
              <a:t>образования </a:t>
            </a:r>
            <a:r>
              <a:rPr lang="ru-RU" sz="1350" dirty="0"/>
              <a:t>МЧС России», </a:t>
            </a:r>
            <a:endParaRPr lang="ru-RU" sz="1350" dirty="0" smtClean="0"/>
          </a:p>
          <a:p>
            <a:r>
              <a:rPr lang="ru-RU" sz="1350" dirty="0" smtClean="0"/>
              <a:t>Главному </a:t>
            </a:r>
            <a:r>
              <a:rPr lang="ru-RU" sz="1350" dirty="0"/>
              <a:t>управлению МЧС России по ХМАО-Югре </a:t>
            </a:r>
            <a:endParaRPr lang="ru-RU" sz="1350" dirty="0" smtClean="0"/>
          </a:p>
          <a:p>
            <a:r>
              <a:rPr lang="ru-RU" sz="1350" dirty="0" smtClean="0"/>
              <a:t>выделено </a:t>
            </a:r>
            <a:r>
              <a:rPr lang="ru-RU" sz="1350" b="1" dirty="0" smtClean="0"/>
              <a:t>29 </a:t>
            </a:r>
            <a:r>
              <a:rPr lang="ru-RU" sz="1350" b="1" dirty="0"/>
              <a:t>мест </a:t>
            </a:r>
            <a:r>
              <a:rPr lang="ru-RU" sz="1350" dirty="0" smtClean="0"/>
              <a:t>в </a:t>
            </a:r>
            <a:r>
              <a:rPr lang="ru-RU" sz="1350" dirty="0"/>
              <a:t>том числе:</a:t>
            </a:r>
          </a:p>
          <a:p>
            <a:r>
              <a:rPr lang="ru-RU" sz="1350" b="1" dirty="0" smtClean="0"/>
              <a:t>Академия </a:t>
            </a:r>
            <a:r>
              <a:rPr lang="ru-RU" sz="1350" b="1" dirty="0"/>
              <a:t>ГПС МЧС России </a:t>
            </a:r>
            <a:r>
              <a:rPr lang="ru-RU" sz="1350" b="1" dirty="0" smtClean="0"/>
              <a:t>- 1 место:</a:t>
            </a:r>
            <a:endParaRPr lang="ru-RU" sz="1350" b="1" dirty="0"/>
          </a:p>
          <a:p>
            <a:r>
              <a:rPr lang="ru-RU" sz="1350" dirty="0" smtClean="0"/>
              <a:t>- </a:t>
            </a:r>
            <a:r>
              <a:rPr lang="ru-RU" sz="1350" dirty="0" err="1"/>
              <a:t>техносферная</a:t>
            </a:r>
            <a:r>
              <a:rPr lang="ru-RU" sz="1350" dirty="0"/>
              <a:t> безопасность (</a:t>
            </a:r>
            <a:r>
              <a:rPr lang="ru-RU" sz="1350" dirty="0" err="1"/>
              <a:t>очно</a:t>
            </a:r>
            <a:r>
              <a:rPr lang="ru-RU" sz="1350" dirty="0"/>
              <a:t> </a:t>
            </a:r>
            <a:r>
              <a:rPr lang="ru-RU" sz="1350" dirty="0" err="1"/>
              <a:t>бакалавриат</a:t>
            </a:r>
            <a:r>
              <a:rPr lang="ru-RU" sz="1350" dirty="0"/>
              <a:t>) – 1 </a:t>
            </a:r>
            <a:r>
              <a:rPr lang="ru-RU" sz="1350" dirty="0" smtClean="0"/>
              <a:t>место.</a:t>
            </a:r>
            <a:endParaRPr lang="ru-RU" sz="1350" dirty="0"/>
          </a:p>
          <a:p>
            <a:r>
              <a:rPr lang="ru-RU" sz="1350" b="1" dirty="0"/>
              <a:t>Санкт-Петербургский университет ГПС </a:t>
            </a:r>
            <a:endParaRPr lang="ru-RU" sz="1350" b="1" dirty="0" smtClean="0"/>
          </a:p>
          <a:p>
            <a:r>
              <a:rPr lang="ru-RU" sz="1350" b="1" dirty="0" smtClean="0"/>
              <a:t>МЧС </a:t>
            </a:r>
            <a:r>
              <a:rPr lang="ru-RU" sz="1350" b="1" dirty="0"/>
              <a:t>России </a:t>
            </a:r>
            <a:r>
              <a:rPr lang="ru-RU" sz="1350" b="1" dirty="0" smtClean="0"/>
              <a:t>- 2 </a:t>
            </a:r>
            <a:r>
              <a:rPr lang="ru-RU" sz="1350" b="1" dirty="0"/>
              <a:t>места:</a:t>
            </a:r>
          </a:p>
          <a:p>
            <a:r>
              <a:rPr lang="ru-RU" sz="1350" dirty="0"/>
              <a:t>- пожарная безопасность (</a:t>
            </a:r>
            <a:r>
              <a:rPr lang="ru-RU" sz="1350" dirty="0" err="1"/>
              <a:t>очно</a:t>
            </a:r>
            <a:r>
              <a:rPr lang="ru-RU" sz="1350" dirty="0"/>
              <a:t>) – 1 место;</a:t>
            </a:r>
          </a:p>
          <a:p>
            <a:r>
              <a:rPr lang="ru-RU" sz="1350" dirty="0"/>
              <a:t>- системный анализ и управление (</a:t>
            </a:r>
            <a:r>
              <a:rPr lang="ru-RU" sz="1350" dirty="0" err="1"/>
              <a:t>очно</a:t>
            </a:r>
            <a:r>
              <a:rPr lang="ru-RU" sz="1350" dirty="0"/>
              <a:t>) - 1 место.</a:t>
            </a:r>
          </a:p>
          <a:p>
            <a:r>
              <a:rPr lang="ru-RU" sz="1350" b="1" dirty="0" smtClean="0"/>
              <a:t>Ивановская </a:t>
            </a:r>
            <a:r>
              <a:rPr lang="ru-RU" sz="1350" b="1" dirty="0"/>
              <a:t>пожарно-спасательная академия ГПС </a:t>
            </a:r>
            <a:endParaRPr lang="ru-RU" sz="1350" b="1" dirty="0" smtClean="0"/>
          </a:p>
          <a:p>
            <a:r>
              <a:rPr lang="ru-RU" sz="1350" b="1" dirty="0" smtClean="0"/>
              <a:t>МЧС </a:t>
            </a:r>
            <a:r>
              <a:rPr lang="ru-RU" sz="1350" b="1" dirty="0"/>
              <a:t>России </a:t>
            </a:r>
            <a:r>
              <a:rPr lang="ru-RU" sz="1350" b="1" dirty="0" smtClean="0"/>
              <a:t>- 5 </a:t>
            </a:r>
            <a:r>
              <a:rPr lang="ru-RU" sz="1350" b="1" dirty="0"/>
              <a:t>мест:</a:t>
            </a:r>
          </a:p>
          <a:p>
            <a:r>
              <a:rPr lang="ru-RU" sz="1350" dirty="0"/>
              <a:t>- пожарная безопасность (</a:t>
            </a:r>
            <a:r>
              <a:rPr lang="ru-RU" sz="1350" dirty="0" err="1"/>
              <a:t>очно</a:t>
            </a:r>
            <a:r>
              <a:rPr lang="ru-RU" sz="1350" dirty="0"/>
              <a:t>) – 5 </a:t>
            </a:r>
            <a:r>
              <a:rPr lang="ru-RU" sz="1350" dirty="0" smtClean="0"/>
              <a:t>мест.</a:t>
            </a:r>
            <a:endParaRPr lang="ru-RU" sz="1350" dirty="0"/>
          </a:p>
          <a:p>
            <a:r>
              <a:rPr lang="ru-RU" sz="1350" b="1" dirty="0" smtClean="0"/>
              <a:t>Уральский </a:t>
            </a:r>
            <a:r>
              <a:rPr lang="ru-RU" sz="1350" b="1" dirty="0"/>
              <a:t>институт ГПС МЧС </a:t>
            </a:r>
            <a:r>
              <a:rPr lang="ru-RU" sz="1350" b="1" dirty="0" smtClean="0"/>
              <a:t>России - 19 </a:t>
            </a:r>
            <a:r>
              <a:rPr lang="ru-RU" sz="1350" b="1" dirty="0"/>
              <a:t>мест:</a:t>
            </a:r>
          </a:p>
          <a:p>
            <a:r>
              <a:rPr lang="ru-RU" sz="1350" dirty="0"/>
              <a:t>- пожарная безопасность (</a:t>
            </a:r>
            <a:r>
              <a:rPr lang="ru-RU" sz="1350" dirty="0" err="1"/>
              <a:t>очно</a:t>
            </a:r>
            <a:r>
              <a:rPr lang="ru-RU" sz="1350" dirty="0"/>
              <a:t>) – 6 мест;</a:t>
            </a:r>
          </a:p>
          <a:p>
            <a:r>
              <a:rPr lang="ru-RU" sz="1350" dirty="0"/>
              <a:t>- </a:t>
            </a:r>
            <a:r>
              <a:rPr lang="ru-RU" sz="1350" dirty="0" err="1"/>
              <a:t>техносферная</a:t>
            </a:r>
            <a:r>
              <a:rPr lang="ru-RU" sz="1350" dirty="0"/>
              <a:t> безопасность (</a:t>
            </a:r>
            <a:r>
              <a:rPr lang="ru-RU" sz="1350" dirty="0" err="1"/>
              <a:t>очно</a:t>
            </a:r>
            <a:r>
              <a:rPr lang="ru-RU" sz="1350" dirty="0"/>
              <a:t>) – 13 </a:t>
            </a:r>
            <a:r>
              <a:rPr lang="ru-RU" sz="1350" dirty="0" smtClean="0"/>
              <a:t>мест.</a:t>
            </a:r>
            <a:endParaRPr lang="ru-RU" sz="1350" dirty="0"/>
          </a:p>
          <a:p>
            <a:r>
              <a:rPr lang="ru-RU" sz="1350" b="1" dirty="0" smtClean="0"/>
              <a:t>Воронежский </a:t>
            </a:r>
            <a:r>
              <a:rPr lang="ru-RU" sz="1350" b="1" dirty="0"/>
              <a:t>институт ГПС МЧС России </a:t>
            </a:r>
            <a:r>
              <a:rPr lang="ru-RU" sz="1350" b="1" dirty="0" smtClean="0"/>
              <a:t>- 2 </a:t>
            </a:r>
            <a:r>
              <a:rPr lang="ru-RU" sz="1350" b="1" dirty="0"/>
              <a:t>места:</a:t>
            </a:r>
          </a:p>
          <a:p>
            <a:r>
              <a:rPr lang="ru-RU" sz="1350" dirty="0"/>
              <a:t>- пожарная безопасность (</a:t>
            </a:r>
            <a:r>
              <a:rPr lang="ru-RU" sz="1350" dirty="0" err="1"/>
              <a:t>очно</a:t>
            </a:r>
            <a:r>
              <a:rPr lang="ru-RU" sz="1350" dirty="0"/>
              <a:t>) – </a:t>
            </a:r>
            <a:r>
              <a:rPr lang="ru-RU" sz="1350" dirty="0" smtClean="0"/>
              <a:t>2 место.</a:t>
            </a:r>
            <a:endParaRPr lang="ru-RU" sz="1350" dirty="0"/>
          </a:p>
        </p:txBody>
      </p:sp>
      <p:sp>
        <p:nvSpPr>
          <p:cNvPr id="14" name="TextBox 13"/>
          <p:cNvSpPr txBox="1"/>
          <p:nvPr/>
        </p:nvSpPr>
        <p:spPr>
          <a:xfrm>
            <a:off x="5039544" y="1988840"/>
            <a:ext cx="4104456" cy="4608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Для поступления Вам необходимо обладать хорошей спортивной подготовкой, а также сдать следующие предметы в форме ЕГЭ :</a:t>
            </a:r>
            <a:endParaRPr lang="ru-RU" sz="1400" dirty="0"/>
          </a:p>
          <a:p>
            <a:r>
              <a:rPr lang="ru-RU" sz="1400" dirty="0" smtClean="0"/>
              <a:t>1. Физика</a:t>
            </a:r>
            <a:endParaRPr lang="ru-RU" sz="1400" dirty="0"/>
          </a:p>
          <a:p>
            <a:r>
              <a:rPr lang="ru-RU" sz="1400" dirty="0" smtClean="0"/>
              <a:t>2. Математика</a:t>
            </a:r>
            <a:endParaRPr lang="ru-RU" sz="1400" dirty="0"/>
          </a:p>
          <a:p>
            <a:r>
              <a:rPr lang="ru-RU" sz="1400" dirty="0" smtClean="0"/>
              <a:t>3. Русский язык</a:t>
            </a:r>
            <a:endParaRPr lang="ru-RU" sz="1400" dirty="0"/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Консультацию по вопросам поступления в ВУЗы МЧС России Вы можете получить по телефонам: </a:t>
            </a:r>
          </a:p>
          <a:p>
            <a:r>
              <a:rPr lang="ru-RU" sz="1400" dirty="0" smtClean="0"/>
              <a:t>8 (3467) 351-890 </a:t>
            </a:r>
            <a:r>
              <a:rPr lang="ru-RU" sz="1400" dirty="0"/>
              <a:t>(91) </a:t>
            </a:r>
            <a:r>
              <a:rPr lang="ru-RU" sz="1400" dirty="0" smtClean="0"/>
              <a:t>и 8-908-880-64-03 или </a:t>
            </a:r>
          </a:p>
          <a:p>
            <a:r>
              <a:rPr lang="ru-RU" sz="1400" dirty="0" smtClean="0"/>
              <a:t>при личном обращении в отдел кадров Главного управления МЧС России по Ханты-Мансийскому автономному округу-Югре </a:t>
            </a:r>
          </a:p>
          <a:p>
            <a:endParaRPr lang="ru-RU" sz="1250" dirty="0" smtClean="0"/>
          </a:p>
          <a:p>
            <a:endParaRPr lang="ru-RU" sz="1250" dirty="0" smtClean="0"/>
          </a:p>
          <a:p>
            <a:endParaRPr lang="ru-RU" sz="1250" dirty="0"/>
          </a:p>
          <a:p>
            <a:r>
              <a:rPr lang="ru-RU" sz="1400" dirty="0" smtClean="0"/>
              <a:t>Представитель отдела кадров Главного управления </a:t>
            </a:r>
          </a:p>
          <a:p>
            <a:r>
              <a:rPr lang="ru-RU" sz="1400" dirty="0" smtClean="0"/>
              <a:t>МЧС России по ХМАО-Югре </a:t>
            </a:r>
          </a:p>
          <a:p>
            <a:r>
              <a:rPr lang="ru-RU" sz="1400" b="1" dirty="0" err="1" smtClean="0"/>
              <a:t>Белоножко</a:t>
            </a:r>
            <a:r>
              <a:rPr lang="ru-RU" sz="1400" b="1" dirty="0" smtClean="0"/>
              <a:t> Алексей Викторович</a:t>
            </a:r>
          </a:p>
          <a:p>
            <a:endParaRPr lang="ru-RU" dirty="0"/>
          </a:p>
        </p:txBody>
      </p:sp>
      <p:pic>
        <p:nvPicPr>
          <p:cNvPr id="15" name="Рисунок 14" descr="\\Fserver\обмен\ГУ\УНД\ОГПН\СОТРУДНИКИ\Мочиевский\герб ЕН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740352" y="260648"/>
            <a:ext cx="1224136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</TotalTime>
  <Words>232</Words>
  <Application>Microsoft Office PowerPoint</Application>
  <PresentationFormat>Экран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gpn106</dc:creator>
  <cp:lastModifiedBy>gpn106</cp:lastModifiedBy>
  <cp:revision>5</cp:revision>
  <dcterms:created xsi:type="dcterms:W3CDTF">2016-04-21T05:22:59Z</dcterms:created>
  <dcterms:modified xsi:type="dcterms:W3CDTF">2016-04-21T05:55:17Z</dcterms:modified>
</cp:coreProperties>
</file>