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6858000" cy="9144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0" d="100"/>
          <a:sy n="40" d="100"/>
        </p:scale>
        <p:origin x="-1800"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1/21/2020</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1" name="Picture 7" descr="C:\Users\Александр\Desktop\6.png"/>
          <p:cNvPicPr>
            <a:picLocks noChangeAspect="1" noChangeArrowheads="1"/>
          </p:cNvPicPr>
          <p:nvPr/>
        </p:nvPicPr>
        <p:blipFill>
          <a:blip r:embed="rId2" cstate="print"/>
          <a:srcRect/>
          <a:stretch>
            <a:fillRect/>
          </a:stretch>
        </p:blipFill>
        <p:spPr bwMode="auto">
          <a:xfrm>
            <a:off x="171450" y="3403600"/>
            <a:ext cx="857250" cy="762000"/>
          </a:xfrm>
          <a:prstGeom prst="rect">
            <a:avLst/>
          </a:prstGeom>
          <a:noFill/>
        </p:spPr>
      </p:pic>
      <p:pic>
        <p:nvPicPr>
          <p:cNvPr id="1027" name="Picture 3" descr="C:\Users\Александр\Desktop\2.png"/>
          <p:cNvPicPr>
            <a:picLocks noChangeAspect="1" noChangeArrowheads="1"/>
          </p:cNvPicPr>
          <p:nvPr/>
        </p:nvPicPr>
        <p:blipFill>
          <a:blip r:embed="rId3" cstate="print"/>
          <a:srcRect/>
          <a:stretch>
            <a:fillRect/>
          </a:stretch>
        </p:blipFill>
        <p:spPr bwMode="auto">
          <a:xfrm>
            <a:off x="171450" y="5283201"/>
            <a:ext cx="685800" cy="1181620"/>
          </a:xfrm>
          <a:prstGeom prst="rect">
            <a:avLst/>
          </a:prstGeom>
          <a:noFill/>
        </p:spPr>
      </p:pic>
      <p:sp>
        <p:nvSpPr>
          <p:cNvPr id="5" name="Пятиугольник 4"/>
          <p:cNvSpPr/>
          <p:nvPr/>
        </p:nvSpPr>
        <p:spPr>
          <a:xfrm>
            <a:off x="114300" y="406400"/>
            <a:ext cx="3657600" cy="1727200"/>
          </a:xfrm>
          <a:prstGeom prst="homePlate">
            <a:avLst/>
          </a:prstGeom>
          <a:solidFill>
            <a:srgbClr val="FF9900">
              <a:alpha val="7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chemeClr val="tx2">
                    <a:lumMod val="60000"/>
                    <a:lumOff val="40000"/>
                  </a:schemeClr>
                </a:solidFill>
              </a:rPr>
              <a:t>МАТЕРИНСКИЙ КАПИТАЛ </a:t>
            </a:r>
          </a:p>
          <a:p>
            <a:pPr algn="ctr"/>
            <a:r>
              <a:rPr lang="ru-RU" sz="2400" dirty="0" smtClean="0">
                <a:solidFill>
                  <a:schemeClr val="tx2">
                    <a:lumMod val="60000"/>
                    <a:lumOff val="40000"/>
                  </a:schemeClr>
                </a:solidFill>
              </a:rPr>
              <a:t>НА КАЖДЫЙ МЕСЯЦ</a:t>
            </a:r>
          </a:p>
          <a:p>
            <a:pPr algn="ctr"/>
            <a:r>
              <a:rPr lang="ru-RU" sz="3600" dirty="0" smtClean="0"/>
              <a:t>в 2020 году</a:t>
            </a:r>
            <a:endParaRPr lang="ru-RU" sz="3600" dirty="0"/>
          </a:p>
        </p:txBody>
      </p:sp>
      <p:sp>
        <p:nvSpPr>
          <p:cNvPr id="6" name="Нашивка 5"/>
          <p:cNvSpPr/>
          <p:nvPr/>
        </p:nvSpPr>
        <p:spPr>
          <a:xfrm>
            <a:off x="3429000" y="406400"/>
            <a:ext cx="800100" cy="1727200"/>
          </a:xfrm>
          <a:prstGeom prst="chevron">
            <a:avLst>
              <a:gd name="adj" fmla="val 6691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9" name="TextBox 8"/>
          <p:cNvSpPr txBox="1"/>
          <p:nvPr/>
        </p:nvSpPr>
        <p:spPr>
          <a:xfrm>
            <a:off x="4457700" y="304802"/>
            <a:ext cx="2400300" cy="2257028"/>
          </a:xfrm>
          <a:prstGeom prst="rect">
            <a:avLst/>
          </a:prstGeom>
          <a:noFill/>
        </p:spPr>
        <p:txBody>
          <a:bodyPr wrap="square" rtlCol="0">
            <a:spAutoFit/>
          </a:bodyPr>
          <a:lstStyle/>
          <a:p>
            <a:pPr algn="ctr"/>
            <a:r>
              <a:rPr lang="ru-RU" sz="2400" dirty="0" smtClean="0">
                <a:solidFill>
                  <a:schemeClr val="accent1">
                    <a:lumMod val="75000"/>
                  </a:schemeClr>
                </a:solidFill>
                <a:effectLst>
                  <a:outerShdw blurRad="38100" dist="38100" dir="2700000" algn="tl">
                    <a:srgbClr val="000000">
                      <a:alpha val="43137"/>
                    </a:srgbClr>
                  </a:outerShdw>
                </a:effectLst>
              </a:rPr>
              <a:t>РАЗМЕР</a:t>
            </a:r>
          </a:p>
          <a:p>
            <a:pPr algn="ctr"/>
            <a:r>
              <a:rPr lang="ru-RU" sz="2400" dirty="0" smtClean="0">
                <a:solidFill>
                  <a:schemeClr val="accent1">
                    <a:lumMod val="75000"/>
                  </a:schemeClr>
                </a:solidFill>
                <a:effectLst>
                  <a:outerShdw blurRad="38100" dist="38100" dir="2700000" algn="tl">
                    <a:srgbClr val="000000">
                      <a:alpha val="43137"/>
                    </a:srgbClr>
                  </a:outerShdw>
                </a:effectLst>
              </a:rPr>
              <a:t>МАТЕРИНСКОГО</a:t>
            </a:r>
          </a:p>
          <a:p>
            <a:pPr algn="ctr"/>
            <a:r>
              <a:rPr lang="ru-RU" sz="2400" dirty="0" smtClean="0">
                <a:solidFill>
                  <a:schemeClr val="accent1">
                    <a:lumMod val="75000"/>
                  </a:schemeClr>
                </a:solidFill>
                <a:effectLst>
                  <a:outerShdw blurRad="38100" dist="38100" dir="2700000" algn="tl">
                    <a:srgbClr val="000000">
                      <a:alpha val="43137"/>
                    </a:srgbClr>
                  </a:outerShdw>
                </a:effectLst>
              </a:rPr>
              <a:t>КАПИТАЛА</a:t>
            </a:r>
          </a:p>
          <a:p>
            <a:r>
              <a:rPr lang="ru-RU" sz="3200" b="1" dirty="0" smtClean="0">
                <a:solidFill>
                  <a:schemeClr val="accent6">
                    <a:lumMod val="75000"/>
                  </a:schemeClr>
                </a:solidFill>
                <a:effectLst>
                  <a:outerShdw blurRad="38100" dist="38100" dir="2700000" algn="tl">
                    <a:srgbClr val="000000">
                      <a:alpha val="43137"/>
                    </a:srgbClr>
                  </a:outerShdw>
                </a:effectLst>
              </a:rPr>
              <a:t>466 617 РУБЛЕЙ</a:t>
            </a:r>
            <a:endParaRPr lang="ru-RU" sz="3200" b="1" dirty="0">
              <a:solidFill>
                <a:schemeClr val="accent6">
                  <a:lumMod val="75000"/>
                </a:schemeClr>
              </a:solidFill>
              <a:effectLst>
                <a:outerShdw blurRad="38100" dist="38100" dir="2700000" algn="tl">
                  <a:srgbClr val="000000">
                    <a:alpha val="43137"/>
                  </a:srgbClr>
                </a:outerShdw>
              </a:effectLst>
            </a:endParaRPr>
          </a:p>
        </p:txBody>
      </p:sp>
      <p:sp>
        <p:nvSpPr>
          <p:cNvPr id="12" name="Блок-схема: процесс 11"/>
          <p:cNvSpPr/>
          <p:nvPr/>
        </p:nvSpPr>
        <p:spPr>
          <a:xfrm>
            <a:off x="171450" y="2540000"/>
            <a:ext cx="1943100" cy="406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400" dirty="0" smtClean="0"/>
              <a:t>КОМУ ?</a:t>
            </a:r>
            <a:endParaRPr lang="ru-RU" sz="2400" dirty="0"/>
          </a:p>
        </p:txBody>
      </p:sp>
      <p:sp>
        <p:nvSpPr>
          <p:cNvPr id="26" name="Прямоугольник 25"/>
          <p:cNvSpPr/>
          <p:nvPr/>
        </p:nvSpPr>
        <p:spPr>
          <a:xfrm>
            <a:off x="1028700" y="2946400"/>
            <a:ext cx="3257550" cy="1969770"/>
          </a:xfrm>
          <a:prstGeom prst="rect">
            <a:avLst/>
          </a:prstGeom>
        </p:spPr>
        <p:txBody>
          <a:bodyPr wrap="square">
            <a:spAutoFit/>
          </a:bodyPr>
          <a:lstStyle/>
          <a:p>
            <a:pPr algn="just"/>
            <a:r>
              <a:rPr lang="ru-RU" sz="1200" dirty="0" smtClean="0"/>
              <a:t>СЕМЬЯМ, В КОТОРЫХ НАЧИНАЯ С 1 ЯНВАРЯ 2018 ГОДА РОЖДЕН ИЛИ УСЫНОВЛЕН </a:t>
            </a:r>
            <a:r>
              <a:rPr lang="ru-RU" sz="1200" b="1" dirty="0" smtClean="0">
                <a:solidFill>
                  <a:schemeClr val="accent6">
                    <a:lumMod val="75000"/>
                  </a:schemeClr>
                </a:solidFill>
                <a:effectLst>
                  <a:outerShdw blurRad="38100" dist="38100" dir="2700000" algn="tl">
                    <a:srgbClr val="000000">
                      <a:alpha val="43137"/>
                    </a:srgbClr>
                  </a:outerShdw>
                </a:effectLst>
              </a:rPr>
              <a:t>ВТОРОЙ</a:t>
            </a:r>
            <a:r>
              <a:rPr lang="ru-RU" sz="1200" dirty="0" smtClean="0"/>
              <a:t> </a:t>
            </a:r>
            <a:r>
              <a:rPr lang="ru-RU" sz="1200" b="1" dirty="0" smtClean="0">
                <a:solidFill>
                  <a:schemeClr val="accent6">
                    <a:lumMod val="75000"/>
                  </a:schemeClr>
                </a:solidFill>
                <a:effectLst>
                  <a:outerShdw blurRad="38100" dist="38100" dir="2700000" algn="tl">
                    <a:srgbClr val="000000">
                      <a:alpha val="43137"/>
                    </a:srgbClr>
                  </a:outerShdw>
                </a:effectLst>
              </a:rPr>
              <a:t>РЕБЕНОК</a:t>
            </a:r>
            <a:r>
              <a:rPr lang="ru-RU" sz="1200" dirty="0" smtClean="0"/>
              <a:t>, А ЕЖЕМЕСЯЧНЫЙ ДОХОД НА ЧЕЛОВЕКА НЕ ПРЕВЫШАЕТ 2-КРАТНУЮ ВЕЛИЧИНУ ПРОЖИТОЧНОГО МИНИМУМА ТРУДОСПОСОБНОГО НАСЕЛЕНИЯ В РЕГИОНЕ ЗА </a:t>
            </a:r>
            <a:r>
              <a:rPr lang="en-US" sz="1200" dirty="0" smtClean="0"/>
              <a:t>II</a:t>
            </a:r>
            <a:r>
              <a:rPr lang="ru-RU" sz="1200" dirty="0" smtClean="0"/>
              <a:t> КВ</a:t>
            </a:r>
            <a:r>
              <a:rPr lang="en-US" sz="1200" dirty="0" smtClean="0"/>
              <a:t>-</a:t>
            </a:r>
            <a:r>
              <a:rPr lang="ru-RU" sz="1200" dirty="0" smtClean="0"/>
              <a:t>Л ГОДА, ПРЕДШЕСТВУЮЩЕГО ГОДУ ОБРАЩЕНИЯ ЗА НЕЙ, ПОЛОЖЕНА ЕЖЕМЕСЯЧНАЯ ВЫПЛАТА  ИЗ МАТЕРИНСКОГО КАПИТАЛА</a:t>
            </a:r>
            <a:r>
              <a:rPr lang="ru-RU" sz="1400" dirty="0" smtClean="0"/>
              <a:t>.</a:t>
            </a:r>
            <a:endParaRPr lang="ru-RU" sz="1400" dirty="0"/>
          </a:p>
        </p:txBody>
      </p:sp>
      <p:sp>
        <p:nvSpPr>
          <p:cNvPr id="27" name="Прямоугольник 26"/>
          <p:cNvSpPr/>
          <p:nvPr/>
        </p:nvSpPr>
        <p:spPr>
          <a:xfrm>
            <a:off x="4514850" y="3149600"/>
            <a:ext cx="2057400" cy="1261884"/>
          </a:xfrm>
          <a:prstGeom prst="rect">
            <a:avLst/>
          </a:prstGeom>
          <a:ln w="28575" cap="rnd" cmpd="dbl">
            <a:solidFill>
              <a:schemeClr val="tx2">
                <a:lumMod val="75000"/>
              </a:schemeClr>
            </a:solidFill>
            <a:prstDash val="dash"/>
          </a:ln>
        </p:spPr>
        <p:txBody>
          <a:bodyPr wrap="square">
            <a:spAutoFit/>
          </a:bodyPr>
          <a:lstStyle/>
          <a:p>
            <a:pPr algn="ctr"/>
            <a:r>
              <a:rPr lang="ru-RU" sz="2400" b="1" dirty="0" smtClean="0">
                <a:solidFill>
                  <a:schemeClr val="accent6">
                    <a:lumMod val="75000"/>
                  </a:schemeClr>
                </a:solidFill>
                <a:effectLst>
                  <a:outerShdw blurRad="38100" dist="38100" dir="2700000" algn="tl">
                    <a:srgbClr val="000000">
                      <a:alpha val="43137"/>
                    </a:srgbClr>
                  </a:outerShdw>
                </a:effectLst>
              </a:rPr>
              <a:t>33 136 РУБЛЕЙ </a:t>
            </a:r>
          </a:p>
          <a:p>
            <a:pPr algn="ctr"/>
            <a:r>
              <a:rPr lang="ru-RU" sz="1400" dirty="0" smtClean="0">
                <a:solidFill>
                  <a:schemeClr val="accent1">
                    <a:lumMod val="50000"/>
                  </a:schemeClr>
                </a:solidFill>
              </a:rPr>
              <a:t>НА ОДНОГО ЧЛЕНА СЕМЬИ В ХМАО-ЮГРЕ</a:t>
            </a:r>
          </a:p>
        </p:txBody>
      </p:sp>
      <p:sp>
        <p:nvSpPr>
          <p:cNvPr id="28" name="Нашивка 27"/>
          <p:cNvSpPr/>
          <p:nvPr/>
        </p:nvSpPr>
        <p:spPr>
          <a:xfrm>
            <a:off x="3829050" y="406400"/>
            <a:ext cx="800100" cy="1727200"/>
          </a:xfrm>
          <a:prstGeom prst="chevron">
            <a:avLst>
              <a:gd name="adj" fmla="val 6691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29" name="Блок-схема: процесс 28"/>
          <p:cNvSpPr/>
          <p:nvPr/>
        </p:nvSpPr>
        <p:spPr>
          <a:xfrm>
            <a:off x="228600" y="6908800"/>
            <a:ext cx="1943100" cy="406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400" dirty="0" smtClean="0"/>
              <a:t>КАК ?</a:t>
            </a:r>
            <a:endParaRPr lang="ru-RU" sz="2400" dirty="0"/>
          </a:p>
        </p:txBody>
      </p:sp>
      <p:sp>
        <p:nvSpPr>
          <p:cNvPr id="30" name="Прямоугольник 29"/>
          <p:cNvSpPr/>
          <p:nvPr/>
        </p:nvSpPr>
        <p:spPr>
          <a:xfrm>
            <a:off x="1085850" y="7416801"/>
            <a:ext cx="3200400" cy="1200329"/>
          </a:xfrm>
          <a:prstGeom prst="rect">
            <a:avLst/>
          </a:prstGeom>
        </p:spPr>
        <p:txBody>
          <a:bodyPr wrap="square">
            <a:spAutoFit/>
          </a:bodyPr>
          <a:lstStyle/>
          <a:p>
            <a:pPr algn="just"/>
            <a:r>
              <a:rPr lang="ru-RU" sz="1200" dirty="0" smtClean="0"/>
              <a:t>ЧТОБЫ ПОЛУЧИТЬ ВЫПЛАТУ </a:t>
            </a:r>
            <a:r>
              <a:rPr lang="ru-RU" sz="1200" b="1" dirty="0" smtClean="0">
                <a:solidFill>
                  <a:schemeClr val="accent6">
                    <a:lumMod val="75000"/>
                  </a:schemeClr>
                </a:solidFill>
                <a:effectLst>
                  <a:outerShdw blurRad="38100" dist="38100" dir="2700000" algn="tl">
                    <a:srgbClr val="000000">
                      <a:alpha val="43137"/>
                    </a:srgbClr>
                  </a:outerShdw>
                </a:effectLst>
              </a:rPr>
              <a:t>ПОДАЙТЕ ЗАЯВЛЕНИЕ</a:t>
            </a:r>
            <a:r>
              <a:rPr lang="ru-RU" sz="1200" dirty="0" smtClean="0"/>
              <a:t> В ПЕНСИОННЫЙ ФОНД ЧЕРЕЗ ЛИЧНЫЙ КАБИНЕТ НА САЙТЕ ПЕНСИОННОГО ФОНДА РОССИИ, ЛИБО ОБРАТИВШИСЬ В КЛИЕНТСКИЕ СЛУЖБЫ ПФР ИЛИ МФЦ «МОИ ДОКУМЕНТЫ».</a:t>
            </a:r>
            <a:endParaRPr lang="ru-RU" sz="1200" dirty="0"/>
          </a:p>
        </p:txBody>
      </p:sp>
      <p:sp>
        <p:nvSpPr>
          <p:cNvPr id="31" name="Блок-схема: процесс 30"/>
          <p:cNvSpPr/>
          <p:nvPr/>
        </p:nvSpPr>
        <p:spPr>
          <a:xfrm>
            <a:off x="171450" y="4775200"/>
            <a:ext cx="1943100" cy="4064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400" dirty="0" smtClean="0"/>
              <a:t>КОГДА?</a:t>
            </a:r>
            <a:endParaRPr lang="ru-RU" sz="2400" dirty="0"/>
          </a:p>
        </p:txBody>
      </p:sp>
      <p:sp>
        <p:nvSpPr>
          <p:cNvPr id="32" name="Прямоугольник 31"/>
          <p:cNvSpPr/>
          <p:nvPr/>
        </p:nvSpPr>
        <p:spPr>
          <a:xfrm>
            <a:off x="1028700" y="5283201"/>
            <a:ext cx="3200400" cy="1518364"/>
          </a:xfrm>
          <a:prstGeom prst="rect">
            <a:avLst/>
          </a:prstGeom>
        </p:spPr>
        <p:txBody>
          <a:bodyPr wrap="square">
            <a:spAutoFit/>
          </a:bodyPr>
          <a:lstStyle/>
          <a:p>
            <a:pPr algn="just"/>
            <a:r>
              <a:rPr lang="ru-RU" sz="1200" dirty="0" smtClean="0"/>
              <a:t>ВЫПЛАТА ПРЕДОСТАВЛЯЕТСЯ </a:t>
            </a:r>
            <a:r>
              <a:rPr lang="ru-RU" sz="1200" b="1" dirty="0" smtClean="0">
                <a:solidFill>
                  <a:schemeClr val="accent6">
                    <a:lumMod val="75000"/>
                  </a:schemeClr>
                </a:solidFill>
                <a:effectLst>
                  <a:outerShdw blurRad="38100" dist="38100" dir="2700000" algn="tl">
                    <a:srgbClr val="000000">
                      <a:alpha val="43137"/>
                    </a:srgbClr>
                  </a:outerShdw>
                </a:effectLst>
              </a:rPr>
              <a:t>В ТЕЧЕНИЕ </a:t>
            </a:r>
            <a:r>
              <a:rPr lang="ru-RU" sz="2000" b="1" dirty="0" smtClean="0">
                <a:solidFill>
                  <a:schemeClr val="accent6">
                    <a:lumMod val="75000"/>
                  </a:schemeClr>
                </a:solidFill>
                <a:effectLst>
                  <a:outerShdw blurRad="38100" dist="38100" dir="2700000" algn="tl">
                    <a:srgbClr val="000000">
                      <a:alpha val="43137"/>
                    </a:srgbClr>
                  </a:outerShdw>
                </a:effectLst>
              </a:rPr>
              <a:t>3</a:t>
            </a:r>
            <a:r>
              <a:rPr lang="ru-RU" sz="1200" dirty="0" smtClean="0"/>
              <a:t> </a:t>
            </a:r>
            <a:r>
              <a:rPr lang="ru-RU" sz="1200" b="1" dirty="0" smtClean="0">
                <a:solidFill>
                  <a:schemeClr val="accent6">
                    <a:lumMod val="75000"/>
                  </a:schemeClr>
                </a:solidFill>
                <a:effectLst>
                  <a:outerShdw blurRad="38100" dist="38100" dir="2700000" algn="tl">
                    <a:srgbClr val="000000">
                      <a:alpha val="43137"/>
                    </a:srgbClr>
                  </a:outerShdw>
                </a:effectLst>
              </a:rPr>
              <a:t>ЛЕТ</a:t>
            </a:r>
            <a:r>
              <a:rPr lang="ru-RU" sz="1200" dirty="0" smtClean="0"/>
              <a:t> С РОЖДЕНИЯ ИЛИ УСЫНОВЛЕНИЯ РЕБЕНКА.  ПРИ ОБРАЩЕНИИ В ПЕРВЫЕ ПОЛГОДА ВЫПЛАТЫ НАЧИСЛЯЮТСЯ ЗА ВСЕ ПРОШЕДШИЕ МЕСЯЦЫ, ЕСЛИ ПОЗЖЕ – СО ДНЯ </a:t>
            </a:r>
            <a:r>
              <a:rPr lang="ru-RU" sz="1200" smtClean="0"/>
              <a:t>ОБРАЩЕНИЯ (ДО 1 ГОДА, ДО 2-Х ЛЕТ, ДО 3-Х ЛЕТ).</a:t>
            </a:r>
            <a:endParaRPr lang="ru-RU" sz="1200" dirty="0"/>
          </a:p>
        </p:txBody>
      </p:sp>
      <p:pic>
        <p:nvPicPr>
          <p:cNvPr id="1028" name="Picture 4" descr="C:\Users\Александр\Desktop\1.png"/>
          <p:cNvPicPr>
            <a:picLocks noChangeAspect="1" noChangeArrowheads="1"/>
          </p:cNvPicPr>
          <p:nvPr/>
        </p:nvPicPr>
        <p:blipFill>
          <a:blip r:embed="rId4" cstate="print"/>
          <a:srcRect/>
          <a:stretch>
            <a:fillRect/>
          </a:stretch>
        </p:blipFill>
        <p:spPr bwMode="auto">
          <a:xfrm>
            <a:off x="228600" y="7416800"/>
            <a:ext cx="628650" cy="1117600"/>
          </a:xfrm>
          <a:prstGeom prst="rect">
            <a:avLst/>
          </a:prstGeom>
          <a:noFill/>
        </p:spPr>
      </p:pic>
      <p:sp>
        <p:nvSpPr>
          <p:cNvPr id="43" name="TextBox 42"/>
          <p:cNvSpPr txBox="1"/>
          <p:nvPr/>
        </p:nvSpPr>
        <p:spPr>
          <a:xfrm>
            <a:off x="4514850" y="5181600"/>
            <a:ext cx="2057400" cy="1477328"/>
          </a:xfrm>
          <a:prstGeom prst="rect">
            <a:avLst/>
          </a:prstGeom>
          <a:noFill/>
          <a:ln w="28575" cap="rnd" cmpd="dbl">
            <a:solidFill>
              <a:schemeClr val="tx2">
                <a:lumMod val="75000"/>
              </a:schemeClr>
            </a:solidFill>
            <a:prstDash val="dash"/>
          </a:ln>
        </p:spPr>
        <p:txBody>
          <a:bodyPr wrap="square" rtlCol="0">
            <a:spAutoFit/>
          </a:bodyPr>
          <a:lstStyle/>
          <a:p>
            <a:pPr algn="ctr"/>
            <a:r>
              <a:rPr lang="ru-RU" sz="2400" b="1" dirty="0" smtClean="0">
                <a:solidFill>
                  <a:schemeClr val="accent6">
                    <a:lumMod val="75000"/>
                  </a:schemeClr>
                </a:solidFill>
                <a:effectLst>
                  <a:outerShdw blurRad="38100" dist="38100" dir="2700000" algn="tl">
                    <a:srgbClr val="000000">
                      <a:alpha val="43137"/>
                    </a:srgbClr>
                  </a:outerShdw>
                </a:effectLst>
              </a:rPr>
              <a:t>15 164 РУБЛЕЙ</a:t>
            </a:r>
          </a:p>
          <a:p>
            <a:pPr algn="ctr"/>
            <a:r>
              <a:rPr lang="ru-RU" sz="1400" dirty="0" smtClean="0">
                <a:solidFill>
                  <a:schemeClr val="tx2">
                    <a:lumMod val="75000"/>
                  </a:schemeClr>
                </a:solidFill>
              </a:rPr>
              <a:t>РАЗМЕР ЕЖЕМЕСЯЧНОЙ </a:t>
            </a:r>
          </a:p>
          <a:p>
            <a:pPr algn="ctr"/>
            <a:r>
              <a:rPr lang="ru-RU" sz="1400" dirty="0" smtClean="0">
                <a:solidFill>
                  <a:schemeClr val="tx2">
                    <a:lumMod val="75000"/>
                  </a:schemeClr>
                </a:solidFill>
              </a:rPr>
              <a:t>ВЫПЛАТЫ В </a:t>
            </a:r>
            <a:r>
              <a:rPr lang="ru-RU" sz="1400" dirty="0" smtClean="0">
                <a:solidFill>
                  <a:schemeClr val="accent1">
                    <a:lumMod val="50000"/>
                  </a:schemeClr>
                </a:solidFill>
              </a:rPr>
              <a:t>ХМАО-ЮГРЕ </a:t>
            </a:r>
          </a:p>
          <a:p>
            <a:pPr algn="ctr"/>
            <a:r>
              <a:rPr lang="ru-RU" sz="1400" dirty="0" smtClean="0">
                <a:solidFill>
                  <a:schemeClr val="tx2">
                    <a:lumMod val="75000"/>
                  </a:schemeClr>
                </a:solidFill>
              </a:rPr>
              <a:t>В 2020 ГОДУ</a:t>
            </a:r>
            <a:endParaRPr lang="ru-RU" sz="1400" dirty="0">
              <a:solidFill>
                <a:schemeClr val="tx2">
                  <a:lumMod val="75000"/>
                </a:schemeClr>
              </a:solidFill>
            </a:endParaRPr>
          </a:p>
        </p:txBody>
      </p:sp>
      <p:sp>
        <p:nvSpPr>
          <p:cNvPr id="44" name="TextBox 43"/>
          <p:cNvSpPr txBox="1"/>
          <p:nvPr/>
        </p:nvSpPr>
        <p:spPr>
          <a:xfrm>
            <a:off x="4572000" y="7315200"/>
            <a:ext cx="2000250" cy="1477328"/>
          </a:xfrm>
          <a:prstGeom prst="rect">
            <a:avLst/>
          </a:prstGeom>
          <a:noFill/>
          <a:ln w="28575" cap="rnd" cmpd="dbl">
            <a:solidFill>
              <a:schemeClr val="tx2">
                <a:lumMod val="75000"/>
              </a:schemeClr>
            </a:solidFill>
            <a:prstDash val="dash"/>
          </a:ln>
        </p:spPr>
        <p:txBody>
          <a:bodyPr wrap="square" rtlCol="0">
            <a:spAutoFit/>
          </a:bodyPr>
          <a:lstStyle/>
          <a:p>
            <a:pPr algn="ctr"/>
            <a:r>
              <a:rPr lang="ru-RU" sz="1400" dirty="0" smtClean="0">
                <a:solidFill>
                  <a:schemeClr val="tx2">
                    <a:lumMod val="75000"/>
                  </a:schemeClr>
                </a:solidFill>
              </a:rPr>
              <a:t>СПИСОК ДОКУМЕНТОВ МОЖНО ПОСМОТРЕТЬ НА САЙТЕ</a:t>
            </a:r>
          </a:p>
          <a:p>
            <a:pPr algn="ctr"/>
            <a:r>
              <a:rPr lang="en-US" sz="2400" b="1" dirty="0" smtClean="0">
                <a:solidFill>
                  <a:schemeClr val="accent6">
                    <a:lumMod val="75000"/>
                  </a:schemeClr>
                </a:solidFill>
                <a:effectLst>
                  <a:outerShdw blurRad="38100" dist="38100" dir="2700000" algn="tl">
                    <a:srgbClr val="000000">
                      <a:alpha val="43137"/>
                    </a:srgbClr>
                  </a:outerShdw>
                </a:effectLst>
              </a:rPr>
              <a:t>WWW.PFRF.RU</a:t>
            </a:r>
            <a:endParaRPr lang="ru-RU" sz="2400" b="1" dirty="0" smtClean="0">
              <a:solidFill>
                <a:schemeClr val="accent6">
                  <a:lumMod val="75000"/>
                </a:schemeClr>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2"/>
          <p:cNvSpPr txBox="1"/>
          <p:nvPr/>
        </p:nvSpPr>
        <p:spPr>
          <a:xfrm>
            <a:off x="285750" y="1593215"/>
            <a:ext cx="6172200" cy="6832640"/>
          </a:xfrm>
          <a:prstGeom prst="rect">
            <a:avLst/>
          </a:prstGeom>
          <a:ln w="28575" cap="rnd" cmpd="dbl">
            <a:noFill/>
            <a:prstDash val="dash"/>
          </a:ln>
        </p:spPr>
        <p:txBody>
          <a:bodyPr vert="horz" wrap="square" lIns="0" tIns="0" rIns="0" bIns="0" rtlCol="0">
            <a:spAutoFit/>
          </a:bodyPr>
          <a:lstStyle/>
          <a:p>
            <a:pPr marR="5080" algn="ctr"/>
            <a:endParaRPr lang="ru-RU" sz="1400" spc="-5" dirty="0" smtClean="0">
              <a:solidFill>
                <a:srgbClr val="231F20"/>
              </a:solidFill>
              <a:latin typeface="Times New Roman" pitchFamily="18" charset="0"/>
              <a:cs typeface="Times New Roman" pitchFamily="18" charset="0"/>
            </a:endParaRPr>
          </a:p>
          <a:p>
            <a:pPr marR="5080" algn="ctr"/>
            <a:r>
              <a:rPr lang="ru-RU" sz="1300" spc="-5" dirty="0" smtClean="0">
                <a:solidFill>
                  <a:schemeClr val="tx2">
                    <a:lumMod val="75000"/>
                  </a:schemeClr>
                </a:solidFill>
                <a:latin typeface="Times New Roman" pitchFamily="18" charset="0"/>
                <a:cs typeface="Times New Roman" pitchFamily="18" charset="0"/>
              </a:rPr>
              <a:t>СЕМЬЯ В ЮГРЕ: МАМА – БУХГАЛТЕР, ПАПА – ЭЛЕКТРИК В ЖИЛИЩНОЙ КОМПАНИИ И ИХ </a:t>
            </a:r>
            <a:r>
              <a:rPr lang="ru-RU" sz="1300" dirty="0" smtClean="0">
                <a:solidFill>
                  <a:schemeClr val="tx2">
                    <a:lumMod val="75000"/>
                  </a:schemeClr>
                </a:solidFill>
                <a:latin typeface="Times New Roman" pitchFamily="18" charset="0"/>
                <a:cs typeface="Times New Roman" pitchFamily="18" charset="0"/>
              </a:rPr>
              <a:t>ДОЧЬ 7 </a:t>
            </a:r>
            <a:r>
              <a:rPr lang="ru-RU" sz="1300" spc="-15" dirty="0" smtClean="0">
                <a:solidFill>
                  <a:schemeClr val="tx2">
                    <a:lumMod val="75000"/>
                  </a:schemeClr>
                </a:solidFill>
                <a:latin typeface="Times New Roman" pitchFamily="18" charset="0"/>
                <a:cs typeface="Times New Roman" pitchFamily="18" charset="0"/>
              </a:rPr>
              <a:t>ЛЕ</a:t>
            </a:r>
            <a:r>
              <a:rPr lang="ru-RU" sz="1300" spc="-85" dirty="0" smtClean="0">
                <a:solidFill>
                  <a:schemeClr val="tx2">
                    <a:lumMod val="75000"/>
                  </a:schemeClr>
                </a:solidFill>
                <a:latin typeface="Times New Roman" pitchFamily="18" charset="0"/>
                <a:cs typeface="Times New Roman" pitchFamily="18" charset="0"/>
              </a:rPr>
              <a:t>Т</a:t>
            </a:r>
            <a:r>
              <a:rPr lang="ru-RU" sz="1300" spc="-5" dirty="0" smtClean="0">
                <a:solidFill>
                  <a:schemeClr val="tx2">
                    <a:lumMod val="75000"/>
                  </a:schemeClr>
                </a:solidFill>
                <a:latin typeface="Times New Roman" pitchFamily="18" charset="0"/>
                <a:cs typeface="Times New Roman" pitchFamily="18" charset="0"/>
              </a:rPr>
              <a:t>.  </a:t>
            </a:r>
            <a:r>
              <a:rPr lang="ru-RU" sz="1300" dirty="0" smtClean="0">
                <a:solidFill>
                  <a:schemeClr val="tx2">
                    <a:lumMod val="75000"/>
                  </a:schemeClr>
                </a:solidFill>
                <a:latin typeface="Times New Roman" pitchFamily="18" charset="0"/>
                <a:cs typeface="Times New Roman" pitchFamily="18" charset="0"/>
              </a:rPr>
              <a:t>В ЯН</a:t>
            </a:r>
            <a:r>
              <a:rPr lang="ru-RU" sz="1300" spc="-15" dirty="0" smtClean="0">
                <a:solidFill>
                  <a:schemeClr val="tx2">
                    <a:lumMod val="75000"/>
                  </a:schemeClr>
                </a:solidFill>
                <a:latin typeface="Times New Roman" pitchFamily="18" charset="0"/>
                <a:cs typeface="Times New Roman" pitchFamily="18" charset="0"/>
              </a:rPr>
              <a:t>В</a:t>
            </a:r>
            <a:r>
              <a:rPr lang="ru-RU" sz="1300" dirty="0" smtClean="0">
                <a:solidFill>
                  <a:schemeClr val="tx2">
                    <a:lumMod val="75000"/>
                  </a:schemeClr>
                </a:solidFill>
                <a:latin typeface="Times New Roman" pitchFamily="18" charset="0"/>
                <a:cs typeface="Times New Roman" pitchFamily="18" charset="0"/>
              </a:rPr>
              <a:t>АРЕ </a:t>
            </a:r>
            <a:r>
              <a:rPr lang="ru-RU" sz="1300" spc="-5" dirty="0" smtClean="0">
                <a:solidFill>
                  <a:schemeClr val="tx2">
                    <a:lumMod val="75000"/>
                  </a:schemeClr>
                </a:solidFill>
                <a:latin typeface="Times New Roman" pitchFamily="18" charset="0"/>
                <a:cs typeface="Times New Roman" pitchFamily="18" charset="0"/>
              </a:rPr>
              <a:t>2020 </a:t>
            </a:r>
            <a:r>
              <a:rPr lang="ru-RU" sz="1300" spc="-15" dirty="0" smtClean="0">
                <a:solidFill>
                  <a:schemeClr val="tx2">
                    <a:lumMod val="75000"/>
                  </a:schemeClr>
                </a:solidFill>
                <a:latin typeface="Times New Roman" pitchFamily="18" charset="0"/>
                <a:cs typeface="Times New Roman" pitchFamily="18" charset="0"/>
              </a:rPr>
              <a:t>ГО</a:t>
            </a:r>
            <a:r>
              <a:rPr lang="ru-RU" sz="1300" dirty="0" smtClean="0">
                <a:solidFill>
                  <a:schemeClr val="tx2">
                    <a:lumMod val="75000"/>
                  </a:schemeClr>
                </a:solidFill>
                <a:latin typeface="Times New Roman" pitchFamily="18" charset="0"/>
                <a:cs typeface="Times New Roman" pitchFamily="18" charset="0"/>
              </a:rPr>
              <a:t>ДА В</a:t>
            </a:r>
            <a:r>
              <a:rPr lang="ru-RU" sz="1300" spc="-5" dirty="0" smtClean="0">
                <a:solidFill>
                  <a:schemeClr val="tx2">
                    <a:lumMod val="75000"/>
                  </a:schemeClr>
                </a:solidFill>
                <a:latin typeface="Times New Roman" pitchFamily="18" charset="0"/>
                <a:cs typeface="Times New Roman" pitchFamily="18" charset="0"/>
              </a:rPr>
              <a:t> </a:t>
            </a:r>
            <a:r>
              <a:rPr lang="ru-RU" sz="1300" dirty="0" smtClean="0">
                <a:solidFill>
                  <a:schemeClr val="tx2">
                    <a:lumMod val="75000"/>
                  </a:schemeClr>
                </a:solidFill>
                <a:latin typeface="Times New Roman" pitchFamily="18" charset="0"/>
                <a:cs typeface="Times New Roman" pitchFamily="18" charset="0"/>
              </a:rPr>
              <a:t>С</a:t>
            </a:r>
            <a:r>
              <a:rPr lang="ru-RU" sz="1300" spc="-15" dirty="0" smtClean="0">
                <a:solidFill>
                  <a:schemeClr val="tx2">
                    <a:lumMod val="75000"/>
                  </a:schemeClr>
                </a:solidFill>
                <a:latin typeface="Times New Roman" pitchFamily="18" charset="0"/>
                <a:cs typeface="Times New Roman" pitchFamily="18" charset="0"/>
              </a:rPr>
              <a:t>Е</a:t>
            </a:r>
            <a:r>
              <a:rPr lang="ru-RU" sz="1300" dirty="0" smtClean="0">
                <a:solidFill>
                  <a:schemeClr val="tx2">
                    <a:lumMod val="75000"/>
                  </a:schemeClr>
                </a:solidFill>
                <a:latin typeface="Times New Roman" pitchFamily="18" charset="0"/>
                <a:cs typeface="Times New Roman" pitchFamily="18" charset="0"/>
              </a:rPr>
              <a:t>МЬЕ</a:t>
            </a:r>
            <a:r>
              <a:rPr lang="ru-RU" sz="1300" spc="-5" dirty="0" smtClean="0">
                <a:solidFill>
                  <a:schemeClr val="tx2">
                    <a:lumMod val="75000"/>
                  </a:schemeClr>
                </a:solidFill>
                <a:latin typeface="Times New Roman" pitchFamily="18" charset="0"/>
                <a:cs typeface="Times New Roman" pitchFamily="18" charset="0"/>
              </a:rPr>
              <a:t> </a:t>
            </a:r>
            <a:r>
              <a:rPr lang="ru-RU" sz="1300" dirty="0" smtClean="0">
                <a:solidFill>
                  <a:schemeClr val="tx2">
                    <a:lumMod val="75000"/>
                  </a:schemeClr>
                </a:solidFill>
                <a:latin typeface="Times New Roman" pitchFamily="18" charset="0"/>
                <a:cs typeface="Times New Roman" pitchFamily="18" charset="0"/>
              </a:rPr>
              <a:t>Р</a:t>
            </a:r>
            <a:r>
              <a:rPr lang="ru-RU" sz="1300" spc="-15" dirty="0" smtClean="0">
                <a:solidFill>
                  <a:schemeClr val="tx2">
                    <a:lumMod val="75000"/>
                  </a:schemeClr>
                </a:solidFill>
                <a:latin typeface="Times New Roman" pitchFamily="18" charset="0"/>
                <a:cs typeface="Times New Roman" pitchFamily="18" charset="0"/>
              </a:rPr>
              <a:t>О</a:t>
            </a:r>
            <a:r>
              <a:rPr lang="ru-RU" sz="1300" dirty="0" smtClean="0">
                <a:solidFill>
                  <a:schemeClr val="tx2">
                    <a:lumMod val="75000"/>
                  </a:schemeClr>
                </a:solidFill>
                <a:latin typeface="Times New Roman" pitchFamily="18" charset="0"/>
                <a:cs typeface="Times New Roman" pitchFamily="18" charset="0"/>
              </a:rPr>
              <a:t>ДИЛСЯ СЫН</a:t>
            </a:r>
            <a:r>
              <a:rPr lang="ru-RU" sz="1300" spc="-5" dirty="0" smtClean="0">
                <a:solidFill>
                  <a:schemeClr val="tx2">
                    <a:lumMod val="75000"/>
                  </a:schemeClr>
                </a:solidFill>
                <a:latin typeface="Times New Roman" pitchFamily="18" charset="0"/>
                <a:cs typeface="Times New Roman" pitchFamily="18" charset="0"/>
              </a:rPr>
              <a:t>.</a:t>
            </a:r>
          </a:p>
          <a:p>
            <a:pPr algn="ctr"/>
            <a:endParaRPr lang="ru-RU" sz="1300" dirty="0" smtClean="0">
              <a:solidFill>
                <a:schemeClr val="tx2">
                  <a:lumMod val="75000"/>
                </a:schemeClr>
              </a:solidFill>
              <a:latin typeface="Times New Roman" pitchFamily="18" charset="0"/>
              <a:cs typeface="Times New Roman" pitchFamily="18" charset="0"/>
            </a:endParaRPr>
          </a:p>
          <a:p>
            <a:pPr algn="ctr"/>
            <a:r>
              <a:rPr lang="ru-RU" sz="1300" spc="-5" dirty="0" smtClean="0">
                <a:solidFill>
                  <a:schemeClr val="tx2">
                    <a:lumMod val="75000"/>
                  </a:schemeClr>
                </a:solidFill>
                <a:latin typeface="Times New Roman" pitchFamily="18" charset="0"/>
                <a:cs typeface="Times New Roman" pitchFamily="18" charset="0"/>
              </a:rPr>
              <a:t>В 2019 ГОДУ МАМА ЗАРАБОТАЛА 324 ТЫСЯЧ РУБЛЕЙ (ЗАРПЛАТА 27 ТЫСЯЧ РУБЛЕЙ В МЕСЯЦ), </a:t>
            </a:r>
          </a:p>
          <a:p>
            <a:pPr algn="ctr"/>
            <a:r>
              <a:rPr lang="ru-RU" sz="1300" spc="-5" dirty="0" smtClean="0">
                <a:solidFill>
                  <a:schemeClr val="tx2">
                    <a:lumMod val="75000"/>
                  </a:schemeClr>
                </a:solidFill>
                <a:latin typeface="Times New Roman" pitchFamily="18" charset="0"/>
                <a:cs typeface="Times New Roman" pitchFamily="18" charset="0"/>
              </a:rPr>
              <a:t>ПАПА – 480 ТЫСЯЧ РУБЛЕЙ (ЗАРПЛАТА 40 ТЫСЯЧ РУБЛЕЙ В МЕСЯЦ). ИНЫХ ДОХОДОВ НЕ БЫЛО.  </a:t>
            </a:r>
            <a:endParaRPr lang="ru-RU" sz="1300" dirty="0" smtClean="0">
              <a:solidFill>
                <a:schemeClr val="tx2">
                  <a:lumMod val="75000"/>
                </a:schemeClr>
              </a:solidFill>
              <a:latin typeface="Times New Roman" pitchFamily="18" charset="0"/>
              <a:cs typeface="Times New Roman" pitchFamily="18" charset="0"/>
            </a:endParaRPr>
          </a:p>
          <a:p>
            <a:pPr algn="ctr"/>
            <a:endParaRPr lang="ru-RU" sz="1300" dirty="0" smtClean="0">
              <a:solidFill>
                <a:schemeClr val="tx2">
                  <a:lumMod val="75000"/>
                </a:schemeClr>
              </a:solidFill>
              <a:latin typeface="Times New Roman" pitchFamily="18" charset="0"/>
              <a:cs typeface="Times New Roman" pitchFamily="18" charset="0"/>
            </a:endParaRPr>
          </a:p>
          <a:p>
            <a:pPr marR="9525" algn="ctr"/>
            <a:r>
              <a:rPr lang="ru-RU" sz="1300" spc="-5" dirty="0" smtClean="0">
                <a:solidFill>
                  <a:schemeClr val="tx2">
                    <a:lumMod val="75000"/>
                  </a:schemeClr>
                </a:solidFill>
                <a:latin typeface="Times New Roman" pitchFamily="18" charset="0"/>
                <a:cs typeface="Times New Roman" pitchFamily="18" charset="0"/>
              </a:rPr>
              <a:t>ГОДОВОЙ ДОХОД СЕМЬИ В 2019 ГОДУ – 804 ТЫСЯЧИ РУБЛЕЙ.</a:t>
            </a:r>
          </a:p>
          <a:p>
            <a:pPr marR="9525" algn="ctr"/>
            <a:r>
              <a:rPr lang="ru-RU" sz="1300" spc="-5" dirty="0" smtClean="0">
                <a:solidFill>
                  <a:schemeClr val="tx2">
                    <a:lumMod val="75000"/>
                  </a:schemeClr>
                </a:solidFill>
                <a:latin typeface="Times New Roman" pitchFamily="18" charset="0"/>
                <a:cs typeface="Times New Roman" pitchFamily="18" charset="0"/>
              </a:rPr>
              <a:t>ДОХОД СЕМЬИ ДЕЛИТСЯ НА 12 МЕСЯЦЕВ, А ПОТОМ НА 4 ЧЕЛОВЕКА: </a:t>
            </a:r>
          </a:p>
          <a:p>
            <a:pPr marR="9525" algn="ctr"/>
            <a:r>
              <a:rPr lang="ru-RU" sz="2800" b="1" spc="-5"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804</a:t>
            </a:r>
            <a:r>
              <a:rPr sz="2800" b="1"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sz="2800" b="1" spc="-5"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00</a:t>
            </a:r>
            <a:r>
              <a:rPr sz="2800" b="1" spc="75"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0</a:t>
            </a:r>
            <a:r>
              <a:rPr lang="ru-RU" sz="2800" b="1" spc="75"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sz="2800" b="1" spc="-1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a:t>
            </a:r>
            <a:r>
              <a:rPr lang="ru-RU" sz="2800" b="1" spc="-10"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sz="2800" b="1" spc="-1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12</a:t>
            </a:r>
            <a:r>
              <a:rPr lang="ru-RU" sz="2800" b="1" spc="-10"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sz="2800" b="1" spc="25"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a:t>
            </a:r>
            <a:r>
              <a:rPr lang="ru-RU" sz="2800" b="1" spc="25"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sz="2800" b="1"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4</a:t>
            </a:r>
            <a:r>
              <a:rPr sz="2800" b="1" spc="-5"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sz="2800" b="1" spc="-10"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a:t>
            </a:r>
            <a:r>
              <a:rPr sz="2800"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800"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16 75</a:t>
            </a:r>
            <a:r>
              <a:rPr lang="ru-RU" sz="2800" b="1" spc="-5"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0</a:t>
            </a:r>
            <a:r>
              <a:rPr sz="2800" b="1"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ru-RU" sz="2800" b="1"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рублей/человек в месяц</a:t>
            </a:r>
            <a:r>
              <a:rPr sz="2800" b="1" spc="-5"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a:t>
            </a:r>
            <a:endParaRPr lang="ru-RU" sz="2800" b="1" spc="-5"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ctr"/>
            <a:endParaRPr lang="ru-RU" sz="1600" dirty="0">
              <a:latin typeface="Times New Roman" pitchFamily="18" charset="0"/>
              <a:cs typeface="Times New Roman" pitchFamily="18" charset="0"/>
            </a:endParaRPr>
          </a:p>
          <a:p>
            <a:pPr marR="9525" algn="ctr"/>
            <a:r>
              <a:rPr lang="ru-RU" sz="1600" spc="-5" dirty="0" smtClean="0">
                <a:solidFill>
                  <a:schemeClr val="tx2">
                    <a:lumMod val="75000"/>
                  </a:schemeClr>
                </a:solidFill>
                <a:latin typeface="Times New Roman" pitchFamily="18" charset="0"/>
                <a:cs typeface="Times New Roman" pitchFamily="18" charset="0"/>
              </a:rPr>
              <a:t>ПРОЖИТОЧНЫЙ МИНИМУМ ТРУДОСПОСОБНОГО ГРАЖДАНИНА</a:t>
            </a:r>
          </a:p>
          <a:p>
            <a:pPr marR="9525" algn="ctr"/>
            <a:r>
              <a:rPr lang="ru-RU" sz="1600" spc="-5" dirty="0" smtClean="0">
                <a:solidFill>
                  <a:schemeClr val="tx2">
                    <a:lumMod val="75000"/>
                  </a:schemeClr>
                </a:solidFill>
                <a:latin typeface="Times New Roman" pitchFamily="18" charset="0"/>
                <a:cs typeface="Times New Roman" pitchFamily="18" charset="0"/>
              </a:rPr>
              <a:t> В ЮГРЕ ВО 2 КВАРТАЛЕ  2019 ГОДА – 16 568 РУБ.</a:t>
            </a:r>
          </a:p>
          <a:p>
            <a:pPr marR="9525" algn="ctr"/>
            <a:r>
              <a:rPr lang="ru-RU" sz="1600" spc="-5" dirty="0" smtClean="0">
                <a:solidFill>
                  <a:schemeClr val="tx2">
                    <a:lumMod val="75000"/>
                  </a:schemeClr>
                </a:solidFill>
                <a:latin typeface="Times New Roman" pitchFamily="18" charset="0"/>
                <a:cs typeface="Times New Roman" pitchFamily="18" charset="0"/>
              </a:rPr>
              <a:t>СООТВЕТСТВЕННО,  2 ПРОЖИТОЧНОГО МИНИМУМА ТРУДОСПОСОБНОГО ГРАЖДАНИНА –  33136</a:t>
            </a:r>
            <a:r>
              <a:rPr lang="ru-RU" sz="2400" b="1" spc="-5"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ru-RU" sz="1600" spc="-5" dirty="0" smtClean="0">
                <a:solidFill>
                  <a:schemeClr val="tx2">
                    <a:lumMod val="75000"/>
                  </a:schemeClr>
                </a:solidFill>
                <a:latin typeface="Times New Roman" pitchFamily="18" charset="0"/>
                <a:cs typeface="Times New Roman" pitchFamily="18" charset="0"/>
              </a:rPr>
              <a:t>РУБЛЕЙ </a:t>
            </a:r>
          </a:p>
          <a:p>
            <a:pPr algn="ctr"/>
            <a:endParaRPr lang="ru-RU" sz="1400" dirty="0" smtClean="0">
              <a:solidFill>
                <a:schemeClr val="tx2">
                  <a:lumMod val="75000"/>
                </a:schemeClr>
              </a:solidFill>
              <a:latin typeface="Times New Roman" pitchFamily="18" charset="0"/>
              <a:cs typeface="Times New Roman" pitchFamily="18" charset="0"/>
            </a:endParaRPr>
          </a:p>
          <a:p>
            <a:pPr marR="9525" algn="ctr"/>
            <a:r>
              <a:rPr lang="ru-RU" sz="1400" spc="-5" dirty="0" smtClean="0">
                <a:solidFill>
                  <a:schemeClr val="tx2">
                    <a:lumMod val="75000"/>
                  </a:schemeClr>
                </a:solidFill>
                <a:latin typeface="Times New Roman" pitchFamily="18" charset="0"/>
                <a:cs typeface="Times New Roman" pitchFamily="18" charset="0"/>
              </a:rPr>
              <a:t>ТО ЕСТЬ ДОХОД НА ОДНОГО ЧЛЕНА СЕМЬИ </a:t>
            </a:r>
            <a:r>
              <a:rPr lang="ru-RU" sz="1400" b="1" spc="-5" dirty="0" smtClean="0">
                <a:solidFill>
                  <a:schemeClr val="tx2">
                    <a:lumMod val="75000"/>
                  </a:schemeClr>
                </a:solidFill>
                <a:latin typeface="Times New Roman" pitchFamily="18" charset="0"/>
                <a:cs typeface="Times New Roman" pitchFamily="18" charset="0"/>
              </a:rPr>
              <a:t>В 2019 ГОДУ </a:t>
            </a:r>
          </a:p>
          <a:p>
            <a:pPr marR="9525" algn="ctr"/>
            <a:r>
              <a:rPr lang="ru-RU" sz="1400" spc="-5" dirty="0" smtClean="0">
                <a:solidFill>
                  <a:schemeClr val="tx2">
                    <a:lumMod val="75000"/>
                  </a:schemeClr>
                </a:solidFill>
                <a:latin typeface="Times New Roman" pitchFamily="18" charset="0"/>
                <a:cs typeface="Times New Roman" pitchFamily="18" charset="0"/>
              </a:rPr>
              <a:t>СОСТАВЛЯЕТ </a:t>
            </a:r>
            <a:r>
              <a:rPr lang="ru-RU" sz="1400" b="1" spc="-5" dirty="0" smtClean="0">
                <a:solidFill>
                  <a:schemeClr val="tx2">
                    <a:lumMod val="75000"/>
                  </a:schemeClr>
                </a:solidFill>
                <a:latin typeface="Times New Roman" pitchFamily="18" charset="0"/>
                <a:cs typeface="Times New Roman" pitchFamily="18" charset="0"/>
              </a:rPr>
              <a:t>16 750 РУБ. – </a:t>
            </a:r>
            <a:r>
              <a:rPr lang="ru-RU" sz="1400" b="1" spc="-5" smtClean="0">
                <a:solidFill>
                  <a:schemeClr val="tx2">
                    <a:lumMod val="75000"/>
                  </a:schemeClr>
                </a:solidFill>
                <a:latin typeface="Times New Roman" pitchFamily="18" charset="0"/>
                <a:cs typeface="Times New Roman" pitchFamily="18" charset="0"/>
              </a:rPr>
              <a:t>МЕНЕЕ ДВУХКРАТНОГО ПРОЖИТОЧНОГО  </a:t>
            </a:r>
            <a:r>
              <a:rPr lang="ru-RU" sz="1400" b="1" spc="-5" dirty="0" smtClean="0">
                <a:solidFill>
                  <a:schemeClr val="tx2">
                    <a:lumMod val="75000"/>
                  </a:schemeClr>
                </a:solidFill>
                <a:latin typeface="Times New Roman" pitchFamily="18" charset="0"/>
                <a:cs typeface="Times New Roman" pitchFamily="18" charset="0"/>
              </a:rPr>
              <a:t>МИНИМУМА </a:t>
            </a:r>
            <a:r>
              <a:rPr lang="ru-RU" sz="1400" spc="-5" dirty="0" smtClean="0">
                <a:solidFill>
                  <a:schemeClr val="tx2">
                    <a:lumMod val="75000"/>
                  </a:schemeClr>
                </a:solidFill>
                <a:latin typeface="Times New Roman" pitchFamily="18" charset="0"/>
                <a:cs typeface="Times New Roman" pitchFamily="18" charset="0"/>
              </a:rPr>
              <a:t>ТРУДОСПОСОБНОГО ГРАЖДАНИНА В </a:t>
            </a:r>
            <a:br>
              <a:rPr lang="ru-RU" sz="1400" spc="-5" dirty="0" smtClean="0">
                <a:solidFill>
                  <a:schemeClr val="tx2">
                    <a:lumMod val="75000"/>
                  </a:schemeClr>
                </a:solidFill>
                <a:latin typeface="Times New Roman" pitchFamily="18" charset="0"/>
                <a:cs typeface="Times New Roman" pitchFamily="18" charset="0"/>
              </a:rPr>
            </a:br>
            <a:r>
              <a:rPr lang="ru-RU" sz="1400" spc="-5" dirty="0" smtClean="0">
                <a:solidFill>
                  <a:schemeClr val="tx2">
                    <a:lumMod val="75000"/>
                  </a:schemeClr>
                </a:solidFill>
                <a:latin typeface="Times New Roman" pitchFamily="18" charset="0"/>
                <a:cs typeface="Times New Roman" pitchFamily="18" charset="0"/>
              </a:rPr>
              <a:t>ЮГРЕ </a:t>
            </a:r>
            <a:r>
              <a:rPr lang="ru-RU" sz="1400" b="1" spc="-5" dirty="0" smtClean="0">
                <a:solidFill>
                  <a:schemeClr val="tx2">
                    <a:lumMod val="75000"/>
                  </a:schemeClr>
                </a:solidFill>
                <a:latin typeface="Times New Roman" pitchFamily="18" charset="0"/>
                <a:cs typeface="Times New Roman" pitchFamily="18" charset="0"/>
              </a:rPr>
              <a:t>ВО 2 КВАРТАЛЕ 2019 </a:t>
            </a:r>
            <a:r>
              <a:rPr lang="ru-RU" sz="1400" b="1" spc="-5" smtClean="0">
                <a:solidFill>
                  <a:schemeClr val="tx2">
                    <a:lumMod val="75000"/>
                  </a:schemeClr>
                </a:solidFill>
                <a:latin typeface="Times New Roman" pitchFamily="18" charset="0"/>
                <a:cs typeface="Times New Roman" pitchFamily="18" charset="0"/>
              </a:rPr>
              <a:t>ГОДА (16568*2=33136 РУБ</a:t>
            </a:r>
            <a:r>
              <a:rPr lang="ru-RU" sz="1400" b="1" spc="-5" dirty="0" smtClean="0">
                <a:solidFill>
                  <a:schemeClr val="tx2">
                    <a:lumMod val="75000"/>
                  </a:schemeClr>
                </a:solidFill>
                <a:latin typeface="Times New Roman" pitchFamily="18" charset="0"/>
                <a:cs typeface="Times New Roman" pitchFamily="18" charset="0"/>
              </a:rPr>
              <a:t>.). </a:t>
            </a:r>
          </a:p>
          <a:p>
            <a:pPr marR="9525" algn="ctr"/>
            <a:endParaRPr lang="ru-RU" sz="1400" b="1" spc="-5" dirty="0" smtClean="0">
              <a:solidFill>
                <a:schemeClr val="tx2">
                  <a:lumMod val="75000"/>
                </a:schemeClr>
              </a:solidFill>
              <a:latin typeface="Times New Roman" pitchFamily="18" charset="0"/>
              <a:cs typeface="Times New Roman" pitchFamily="18" charset="0"/>
            </a:endParaRPr>
          </a:p>
          <a:p>
            <a:pPr marR="9525" algn="ctr"/>
            <a:r>
              <a:rPr lang="ru-RU" sz="1400" spc="-5" dirty="0" smtClean="0">
                <a:solidFill>
                  <a:schemeClr val="tx2">
                    <a:lumMod val="75000"/>
                  </a:schemeClr>
                </a:solidFill>
                <a:latin typeface="Times New Roman" pitchFamily="18" charset="0"/>
                <a:cs typeface="Times New Roman" pitchFamily="18" charset="0"/>
              </a:rPr>
              <a:t>ЭТО ЗНАЧИТ, ЧТО СЕМЬЕ ПОЛОЖЕНА </a:t>
            </a:r>
            <a:r>
              <a:rPr lang="ru-RU" sz="1400" b="1" spc="-5" dirty="0" smtClean="0">
                <a:solidFill>
                  <a:schemeClr val="tx2">
                    <a:lumMod val="75000"/>
                  </a:schemeClr>
                </a:solidFill>
                <a:latin typeface="Times New Roman" pitchFamily="18" charset="0"/>
                <a:cs typeface="Times New Roman" pitchFamily="18" charset="0"/>
              </a:rPr>
              <a:t>ЕЖЕМЕСЯЧНАЯ ДЕНЕЖНАЯ ВЫПЛАТА ИЗ СРЕДСТВ МАТЕРИНСКОГО КАПИТАЛА В РАЗМЕРЕ </a:t>
            </a:r>
            <a:r>
              <a:rPr lang="ru-RU" sz="1400" b="1" spc="-5"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15 164 РУБЛЕЙ </a:t>
            </a:r>
            <a:r>
              <a:rPr lang="ru-RU" sz="1400" b="1" spc="-5" dirty="0" smtClean="0">
                <a:solidFill>
                  <a:schemeClr val="tx2">
                    <a:lumMod val="75000"/>
                  </a:schemeClr>
                </a:solidFill>
                <a:latin typeface="Times New Roman" pitchFamily="18" charset="0"/>
                <a:cs typeface="Times New Roman" pitchFamily="18" charset="0"/>
              </a:rPr>
              <a:t>В МЕСЯЦ</a:t>
            </a:r>
          </a:p>
          <a:p>
            <a:pPr marR="9525" algn="ctr"/>
            <a:r>
              <a:rPr lang="ru-RU" sz="1400" b="1" spc="-5" dirty="0" smtClean="0">
                <a:solidFill>
                  <a:schemeClr val="tx2">
                    <a:lumMod val="75000"/>
                  </a:schemeClr>
                </a:solidFill>
                <a:latin typeface="Times New Roman" pitchFamily="18" charset="0"/>
                <a:cs typeface="Times New Roman" pitchFamily="18" charset="0"/>
              </a:rPr>
              <a:t> В ХАНТЫ-МАНСИЙСКОМ АВТОНОМНОМ ОКРУГЕ - ЮГРА.</a:t>
            </a:r>
            <a:endParaRPr lang="ru-RU" sz="1400" b="1" dirty="0">
              <a:solidFill>
                <a:schemeClr val="tx2">
                  <a:lumMod val="75000"/>
                </a:schemeClr>
              </a:solidFill>
              <a:latin typeface="Times New Roman" pitchFamily="18" charset="0"/>
              <a:cs typeface="Times New Roman" pitchFamily="18" charset="0"/>
            </a:endParaRPr>
          </a:p>
        </p:txBody>
      </p:sp>
      <p:sp>
        <p:nvSpPr>
          <p:cNvPr id="7" name="Пятиугольник 6"/>
          <p:cNvSpPr/>
          <p:nvPr/>
        </p:nvSpPr>
        <p:spPr>
          <a:xfrm>
            <a:off x="171450" y="304800"/>
            <a:ext cx="4171950" cy="1219200"/>
          </a:xfrm>
          <a:prstGeom prst="homePlate">
            <a:avLst/>
          </a:prstGeom>
          <a:solidFill>
            <a:srgbClr val="FF9900">
              <a:alpha val="76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dirty="0" smtClean="0">
                <a:solidFill>
                  <a:schemeClr val="bg1"/>
                </a:solidFill>
              </a:rPr>
              <a:t>РАСЧЕТ ДОХОДА СЕМЬИ</a:t>
            </a:r>
            <a:br>
              <a:rPr lang="ru-RU" sz="2800" dirty="0" smtClean="0">
                <a:solidFill>
                  <a:schemeClr val="bg1"/>
                </a:solidFill>
              </a:rPr>
            </a:br>
            <a:r>
              <a:rPr lang="ru-RU" sz="2800" dirty="0" smtClean="0">
                <a:solidFill>
                  <a:schemeClr val="bg1"/>
                </a:solidFill>
              </a:rPr>
              <a:t>ПРИМЕР</a:t>
            </a:r>
            <a:endParaRPr lang="ru-RU"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TotalTime>
  <Words>237</Words>
  <PresentationFormat>Экран (4:3)</PresentationFormat>
  <Paragraphs>41</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Office Theme</vt:lpstr>
      <vt:lpstr>Слайд 1</vt:lpstr>
      <vt:lpstr>Слайд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 ПОЛУЧЕНИЕ ЕЖЕМЕСЯЧНОЙ ВЫПЛАТЫ: У нуждающихся семей (с низким доходом), в которых начиная с 1 января 2018 года родился (усыновлен) только второй ребенок, есть право на получение ежемесячной выплаты. К нуждающимся относятся те семьи, чей доход на одного члена семьи, включая второго ребенка, за последние 12 месяцев (предшествующих месяцу, в котором подается заявление о назначении ежемесячной выплаты) не превышает 1,5-кратную величину прожиточного минимума трудоспособного населения, установленного в соответствующем регионе проживания. Ежемесячная выплата осуществляется в размере прожиточного минимума для детей, установленного в регионе проживания семьи за II квартал года, предшествующего году обращения за назначением такой выплаты. Подать заявление о назначении ежемесячной выплаты можно в любое время в течение 1,5 лет со дня рождения второго ребенка. Семьи, которые уже получили право на материнский капитал, но пока не оформили сертификат, могут сделать это одновременно с подачей заявления на ежемесячную выплату. Если семья обратится в первые шесть месяцев, выплата будет установлена с даты рождения ребенка с учетом всех месяцев до обращения. Если обратиться позднее шести месяцев, выплата устанавливается со дня подачи заявления. Выплата осуществляется до достижения ребенком 1,5 лет, но первый выплатной период рассчитан на год. После этого необходимо повторно подать заявление на ее назначение.</dc:title>
  <dc:creator>Александр</dc:creator>
  <cp:lastModifiedBy>Рябых Юлия Ивановна</cp:lastModifiedBy>
  <cp:revision>23</cp:revision>
  <dcterms:created xsi:type="dcterms:W3CDTF">2019-12-18T17:55:11Z</dcterms:created>
  <dcterms:modified xsi:type="dcterms:W3CDTF">2020-01-21T10:31:49Z</dcterms:modified>
</cp:coreProperties>
</file>