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1" r:id="rId1"/>
  </p:sldMasterIdLst>
  <p:notesMasterIdLst>
    <p:notesMasterId r:id="rId18"/>
  </p:notesMasterIdLst>
  <p:handoutMasterIdLst>
    <p:handoutMasterId r:id="rId19"/>
  </p:handoutMasterIdLst>
  <p:sldIdLst>
    <p:sldId id="353" r:id="rId2"/>
    <p:sldId id="380" r:id="rId3"/>
    <p:sldId id="381" r:id="rId4"/>
    <p:sldId id="382" r:id="rId5"/>
    <p:sldId id="374" r:id="rId6"/>
    <p:sldId id="379" r:id="rId7"/>
    <p:sldId id="369" r:id="rId8"/>
    <p:sldId id="371" r:id="rId9"/>
    <p:sldId id="370" r:id="rId10"/>
    <p:sldId id="377" r:id="rId11"/>
    <p:sldId id="365" r:id="rId12"/>
    <p:sldId id="384" r:id="rId13"/>
    <p:sldId id="386" r:id="rId14"/>
    <p:sldId id="387" r:id="rId15"/>
    <p:sldId id="383" r:id="rId16"/>
    <p:sldId id="373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0BE"/>
    <a:srgbClr val="99A1C8"/>
    <a:srgbClr val="8574EC"/>
    <a:srgbClr val="5A67A6"/>
    <a:srgbClr val="3909E7"/>
    <a:srgbClr val="5090C9"/>
    <a:srgbClr val="D9E7F0"/>
    <a:srgbClr val="E9ECF3"/>
    <a:srgbClr val="C0DFD0"/>
    <a:srgbClr val="FEF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07A-40E0-A2D0-8655C6A0785C}"/>
              </c:ext>
            </c:extLst>
          </c:dPt>
          <c:dPt>
            <c:idx val="1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7A-40E0-A2D0-8655C6A0785C}"/>
              </c:ext>
            </c:extLst>
          </c:dPt>
          <c:dLbls>
            <c:dLbl>
              <c:idx val="0"/>
              <c:layout>
                <c:manualLayout>
                  <c:x val="-0.20986051098238701"/>
                  <c:y val="3.363822402559549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F5DB7AE-B7C9-4FF2-865C-4E24E73EAF3A}" type="VALUE">
                      <a:rPr lang="en-US" sz="16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(35%)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07A-40E0-A2D0-8655C6A0785C}"/>
                </c:ext>
              </c:extLst>
            </c:dLbl>
            <c:dLbl>
              <c:idx val="1"/>
              <c:layout>
                <c:manualLayout>
                  <c:x val="0.19914183368908439"/>
                  <c:y val="-0.2763696815154344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7CE6F6A4-6920-4AFA-BFE8-B5543DD11E95}" type="VALUE">
                      <a:rPr lang="en-US" sz="16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[ЗНАЧЕНИЕ]</a:t>
                    </a:fld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(65%)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7A-40E0-A2D0-8655C6A0785C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srgbClr val="ED7D31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 замечаниями</c:v>
                </c:pt>
                <c:pt idx="1">
                  <c:v>отзывы без замечаний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A-40E0-A2D0-8655C6A0785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7A2-4567-A828-4208D315B50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7A2-4567-A828-4208D315B507}"/>
              </c:ext>
            </c:extLst>
          </c:dPt>
          <c:dLbls>
            <c:dLbl>
              <c:idx val="0"/>
              <c:layout>
                <c:manualLayout>
                  <c:x val="-0.22064359763972674"/>
                  <c:y val="-0.10306574974248776"/>
                </c:manualLayout>
              </c:layout>
              <c:tx>
                <c:rich>
                  <a:bodyPr/>
                  <a:lstStyle/>
                  <a:p>
                    <a:fld id="{3F5DB7AE-B7C9-4FF2-865C-4E24E73EAF3A}" type="VALUE">
                      <a:rPr lang="en-US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(57%)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A2-4567-A828-4208D315B507}"/>
                </c:ext>
              </c:extLst>
            </c:dLbl>
            <c:dLbl>
              <c:idx val="1"/>
              <c:layout>
                <c:manualLayout>
                  <c:x val="0.24931088472386842"/>
                  <c:y val="2.2301809856468471E-2"/>
                </c:manualLayout>
              </c:layout>
              <c:tx>
                <c:rich>
                  <a:bodyPr/>
                  <a:lstStyle/>
                  <a:p>
                    <a:fld id="{7CE6F6A4-6920-4AFA-BFE8-B5543DD11E95}" type="VALUE">
                      <a:rPr lang="en-US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(43%)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A2-4567-A828-4208D315B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приняты</c:v>
                </c:pt>
                <c:pt idx="1">
                  <c:v>урегулированы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A2-4567-A828-4208D315B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5">
                  <a:shade val="76000"/>
                  <a:alpha val="90000"/>
                </a:schemeClr>
              </a:solidFill>
              <a:ln w="19050">
                <a:solidFill>
                  <a:schemeClr val="accent5">
                    <a:shade val="76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shade val="76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shade val="76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4AB-4F00-BA1C-2C8167C62B4E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  <a:alpha val="90000"/>
                </a:schemeClr>
              </a:solidFill>
              <a:ln w="19050">
                <a:solidFill>
                  <a:schemeClr val="accent5">
                    <a:tint val="77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tint val="77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tint val="77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4AB-4F00-BA1C-2C8167C62B4E}"/>
              </c:ext>
            </c:extLst>
          </c:dPt>
          <c:dLbls>
            <c:dLbl>
              <c:idx val="0"/>
              <c:layout>
                <c:manualLayout>
                  <c:x val="-0.13292536701795352"/>
                  <c:y val="0.1360708489755540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F5DB7AE-B7C9-4FF2-865C-4E24E73EAF3A}" type="VALUE">
                      <a:rPr lang="en-US" sz="16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accent5"/>
                          </a:solidFill>
                        </a:defRPr>
                      </a:pPr>
                      <a:t>[ЗНАЧЕНИЕ]</a:t>
                    </a:fld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accent5"/>
                        </a:solidFill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(15%)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shade val="76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shade val="76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AB-4F00-BA1C-2C8167C62B4E}"/>
                </c:ext>
              </c:extLst>
            </c:dLbl>
            <c:dLbl>
              <c:idx val="1"/>
              <c:layout>
                <c:manualLayout>
                  <c:x val="6.9999942317420183E-2"/>
                  <c:y val="-0.4727826179021630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7CE6F6A4-6920-4AFA-BFE8-B5543DD11E95}" type="VALUE">
                      <a:rPr lang="en-US" sz="16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[ЗНАЧЕНИЕ]</a:t>
                    </a:fld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(85%)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tint val="77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tint val="77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02196703114532"/>
                      <c:h val="0.16568270774830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AB-4F00-BA1C-2C8167C62B4E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 замечаниями</c:v>
                </c:pt>
                <c:pt idx="1">
                  <c:v>отзывы без замечаний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AB-4F00-BA1C-2C8167C62B4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shade val="7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shade val="7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44F-486D-A186-E258DD05A1F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77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tint val="77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tint val="77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44F-486D-A186-E258DD05A1F1}"/>
              </c:ext>
            </c:extLst>
          </c:dPt>
          <c:dLbls>
            <c:dLbl>
              <c:idx val="0"/>
              <c:layout>
                <c:manualLayout>
                  <c:x val="-0.25941968982790131"/>
                  <c:y val="-1.0343079962351188E-2"/>
                </c:manualLayout>
              </c:layout>
              <c:tx>
                <c:rich>
                  <a:bodyPr/>
                  <a:lstStyle/>
                  <a:p>
                    <a:fld id="{3F5DB7AE-B7C9-4FF2-865C-4E24E73EAF3A}" type="VALUE">
                      <a:rPr lang="en-US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(46%)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4F-486D-A186-E258DD05A1F1}"/>
                </c:ext>
              </c:extLst>
            </c:dLbl>
            <c:dLbl>
              <c:idx val="1"/>
              <c:layout>
                <c:manualLayout>
                  <c:x val="0.28033191113618838"/>
                  <c:y val="-6.2693970775323363E-2"/>
                </c:manualLayout>
              </c:layout>
              <c:tx>
                <c:rich>
                  <a:bodyPr/>
                  <a:lstStyle/>
                  <a:p>
                    <a:fld id="{7CE6F6A4-6920-4AFA-BFE8-B5543DD11E95}" type="VALUE">
                      <a:rPr lang="en-US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(54%)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4F-486D-A186-E258DD05A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приняты</c:v>
                </c:pt>
                <c:pt idx="1">
                  <c:v>урегулированы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4F-486D-A186-E258DD05A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shade val="7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shade val="7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4AB-4F00-BA1C-2C8167C62B4E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4AB-4F00-BA1C-2C8167C62B4E}"/>
              </c:ext>
            </c:extLst>
          </c:dPt>
          <c:dLbls>
            <c:dLbl>
              <c:idx val="0"/>
              <c:layout>
                <c:manualLayout>
                  <c:x val="-0.20431495792055815"/>
                  <c:y val="-0.191508183466285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F5DB7AE-B7C9-4FF2-865C-4E24E73EAF3A}" type="VALUE">
                      <a:rPr lang="en-US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(67%)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AB-4F00-BA1C-2C8167C62B4E}"/>
                </c:ext>
              </c:extLst>
            </c:dLbl>
            <c:dLbl>
              <c:idx val="1"/>
              <c:layout>
                <c:manualLayout>
                  <c:x val="0.20675919454051939"/>
                  <c:y val="4.7536930893764956E-2"/>
                </c:manualLayout>
              </c:layout>
              <c:tx>
                <c:rich>
                  <a:bodyPr/>
                  <a:lstStyle/>
                  <a:p>
                    <a:fld id="{7CE6F6A4-6920-4AFA-BFE8-B5543DD11E95}" type="VALUE">
                      <a: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(33%)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AB-4F00-BA1C-2C8167C62B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 замечаниями</c:v>
                </c:pt>
                <c:pt idx="1">
                  <c:v>отзывы без замечаний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AB-4F00-BA1C-2C8167C62B4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7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shade val="7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shade val="7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44F-486D-A186-E258DD05A1F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7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tint val="77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tint val="77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44F-486D-A186-E258DD05A1F1}"/>
              </c:ext>
            </c:extLst>
          </c:dPt>
          <c:dLbls>
            <c:dLbl>
              <c:idx val="0"/>
              <c:layout>
                <c:manualLayout>
                  <c:x val="-0.19737809498860234"/>
                  <c:y val="9.3970075644419476E-2"/>
                </c:manualLayout>
              </c:layout>
              <c:tx>
                <c:rich>
                  <a:bodyPr/>
                  <a:lstStyle/>
                  <a:p>
                    <a:fld id="{3F5DB7AE-B7C9-4FF2-865C-4E24E73EAF3A}" type="VALUE">
                      <a:rPr lang="en-US" sz="16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(18%)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97099365110184"/>
                      <c:h val="0.153765094052059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4F-486D-A186-E258DD05A1F1}"/>
                </c:ext>
              </c:extLst>
            </c:dLbl>
            <c:dLbl>
              <c:idx val="1"/>
              <c:layout>
                <c:manualLayout>
                  <c:x val="0.19114689910338684"/>
                  <c:y val="-0.2288219353606175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 (82%)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79587104842617"/>
                      <c:h val="0.13599324901086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44F-486D-A186-E258DD05A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приняты</c:v>
                </c:pt>
                <c:pt idx="1">
                  <c:v>урегулированы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4F-486D-A186-E258DD05A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754D0-5B54-43CD-AEA2-5A2017E1F242}" type="doc">
      <dgm:prSet loTypeId="urn:microsoft.com/office/officeart/2008/layout/VerticalCurvedList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14E1130-CDFD-4E8F-907A-E1A0EC213B23}" type="pres">
      <dgm:prSet presAssocID="{234754D0-5B54-43CD-AEA2-5A2017E1F2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4629304-8F91-4AF8-B130-F3345D6A1392}" type="pres">
      <dgm:prSet presAssocID="{234754D0-5B54-43CD-AEA2-5A2017E1F242}" presName="Name1" presStyleCnt="0"/>
      <dgm:spPr/>
      <dgm:t>
        <a:bodyPr/>
        <a:lstStyle/>
        <a:p>
          <a:endParaRPr lang="ru-RU"/>
        </a:p>
      </dgm:t>
    </dgm:pt>
    <dgm:pt modelId="{E73DBB30-2967-4065-BEDD-1549664CDDBD}" type="pres">
      <dgm:prSet presAssocID="{234754D0-5B54-43CD-AEA2-5A2017E1F242}" presName="cycle" presStyleCnt="0"/>
      <dgm:spPr/>
      <dgm:t>
        <a:bodyPr/>
        <a:lstStyle/>
        <a:p>
          <a:endParaRPr lang="ru-RU"/>
        </a:p>
      </dgm:t>
    </dgm:pt>
    <dgm:pt modelId="{75B5E872-FED5-4FF4-A7E8-602F7A4B25D6}" type="pres">
      <dgm:prSet presAssocID="{234754D0-5B54-43CD-AEA2-5A2017E1F242}" presName="srcNode" presStyleLbl="node1" presStyleIdx="0" presStyleCnt="0"/>
      <dgm:spPr/>
      <dgm:t>
        <a:bodyPr/>
        <a:lstStyle/>
        <a:p>
          <a:endParaRPr lang="ru-RU"/>
        </a:p>
      </dgm:t>
    </dgm:pt>
    <dgm:pt modelId="{14551A26-AAB5-4008-9FB1-B8958E7A4D2D}" type="pres">
      <dgm:prSet presAssocID="{234754D0-5B54-43CD-AEA2-5A2017E1F242}" presName="conn" presStyleLbl="parChTrans1D2" presStyleIdx="0" presStyleCnt="1"/>
      <dgm:spPr/>
      <dgm:t>
        <a:bodyPr/>
        <a:lstStyle/>
        <a:p>
          <a:endParaRPr lang="ru-RU"/>
        </a:p>
      </dgm:t>
    </dgm:pt>
    <dgm:pt modelId="{3AFDAA1D-4045-4BC0-920E-5AE09325F04D}" type="pres">
      <dgm:prSet presAssocID="{234754D0-5B54-43CD-AEA2-5A2017E1F242}" presName="extraNode" presStyleLbl="node1" presStyleIdx="0" presStyleCnt="0"/>
      <dgm:spPr/>
      <dgm:t>
        <a:bodyPr/>
        <a:lstStyle/>
        <a:p>
          <a:endParaRPr lang="ru-RU"/>
        </a:p>
      </dgm:t>
    </dgm:pt>
    <dgm:pt modelId="{F2AEA4A4-8CF9-41A7-8E5A-4D326C982C0E}" type="pres">
      <dgm:prSet presAssocID="{234754D0-5B54-43CD-AEA2-5A2017E1F242}" presName="dstNode" presStyleLbl="node1" presStyleIdx="0" presStyleCnt="0"/>
      <dgm:spPr/>
      <dgm:t>
        <a:bodyPr/>
        <a:lstStyle/>
        <a:p>
          <a:endParaRPr lang="ru-RU"/>
        </a:p>
      </dgm:t>
    </dgm:pt>
  </dgm:ptLst>
  <dgm:cxnLst>
    <dgm:cxn modelId="{2FA3FD8D-E77A-43F8-A3DE-026328A36302}" type="presOf" srcId="{234754D0-5B54-43CD-AEA2-5A2017E1F242}" destId="{914E1130-CDFD-4E8F-907A-E1A0EC213B23}" srcOrd="0" destOrd="0" presId="urn:microsoft.com/office/officeart/2008/layout/VerticalCurvedList"/>
    <dgm:cxn modelId="{50EAA26A-951B-49C5-B3A9-A67D23A3F23F}" type="presParOf" srcId="{914E1130-CDFD-4E8F-907A-E1A0EC213B23}" destId="{84629304-8F91-4AF8-B130-F3345D6A1392}" srcOrd="0" destOrd="0" presId="urn:microsoft.com/office/officeart/2008/layout/VerticalCurvedList"/>
    <dgm:cxn modelId="{86D174F9-251D-4FAE-9A30-67139CC99193}" type="presParOf" srcId="{84629304-8F91-4AF8-B130-F3345D6A1392}" destId="{E73DBB30-2967-4065-BEDD-1549664CDDBD}" srcOrd="0" destOrd="0" presId="urn:microsoft.com/office/officeart/2008/layout/VerticalCurvedList"/>
    <dgm:cxn modelId="{5BAACB74-E869-458D-A991-497615B37B24}" type="presParOf" srcId="{E73DBB30-2967-4065-BEDD-1549664CDDBD}" destId="{75B5E872-FED5-4FF4-A7E8-602F7A4B25D6}" srcOrd="0" destOrd="0" presId="urn:microsoft.com/office/officeart/2008/layout/VerticalCurvedList"/>
    <dgm:cxn modelId="{03D7D828-D87C-4A70-BF5D-DC33E71605C4}" type="presParOf" srcId="{E73DBB30-2967-4065-BEDD-1549664CDDBD}" destId="{14551A26-AAB5-4008-9FB1-B8958E7A4D2D}" srcOrd="1" destOrd="0" presId="urn:microsoft.com/office/officeart/2008/layout/VerticalCurvedList"/>
    <dgm:cxn modelId="{E5331193-5102-42B3-B051-F79AF82A3C57}" type="presParOf" srcId="{E73DBB30-2967-4065-BEDD-1549664CDDBD}" destId="{3AFDAA1D-4045-4BC0-920E-5AE09325F04D}" srcOrd="2" destOrd="0" presId="urn:microsoft.com/office/officeart/2008/layout/VerticalCurvedList"/>
    <dgm:cxn modelId="{B4DB1B72-5A85-475E-85C9-1AF4C1A8D733}" type="presParOf" srcId="{E73DBB30-2967-4065-BEDD-1549664CDDBD}" destId="{F2AEA4A4-8CF9-41A7-8E5A-4D326C982C0E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5E845-5BEC-496F-B74C-CF5D69908E7D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F66BE3C-3F62-4C1B-8C75-E7049DFC19C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действия методики расчета арендной платы за пользование муниципальным имуществом только на вновь заключаемые договоры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F2B94-0692-4807-B6EB-5AD868CF7554}" type="parTrans" cxnId="{148B4029-1066-4235-B84C-5FE0993B5108}">
      <dgm:prSet/>
      <dgm:spPr/>
      <dgm:t>
        <a:bodyPr/>
        <a:lstStyle/>
        <a:p>
          <a:endParaRPr lang="ru-RU"/>
        </a:p>
      </dgm:t>
    </dgm:pt>
    <dgm:pt modelId="{6404A7F3-E6CD-43C1-BEC7-15707B0018FE}" type="sibTrans" cxnId="{148B4029-1066-4235-B84C-5FE0993B5108}">
      <dgm:prSet/>
      <dgm:spPr/>
      <dgm:t>
        <a:bodyPr/>
        <a:lstStyle/>
        <a:p>
          <a:endParaRPr lang="ru-RU"/>
        </a:p>
      </dgm:t>
    </dgm:pt>
    <dgm:pt modelId="{73481D17-D0EE-40C2-A56D-6087B7061A3A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дополнение порядка возможностью изменения специализации НТО                                          с обоснованием данного изменения, при подаче заявления предпринимателем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3774B-756F-4A64-B67D-D1FABC2A8039}" type="parTrans" cxnId="{670F70D3-68D0-4192-A6E4-D7A5B8A21395}">
      <dgm:prSet/>
      <dgm:spPr/>
      <dgm:t>
        <a:bodyPr/>
        <a:lstStyle/>
        <a:p>
          <a:endParaRPr lang="ru-RU"/>
        </a:p>
      </dgm:t>
    </dgm:pt>
    <dgm:pt modelId="{4C320FE4-056A-4B7D-9636-187F48C153E5}" type="sibTrans" cxnId="{670F70D3-68D0-4192-A6E4-D7A5B8A21395}">
      <dgm:prSet/>
      <dgm:spPr/>
      <dgm:t>
        <a:bodyPr/>
        <a:lstStyle/>
        <a:p>
          <a:endParaRPr lang="ru-RU"/>
        </a:p>
      </dgm:t>
    </dgm:pt>
    <dgm:pt modelId="{043BEA5C-380F-4BEE-890F-76725BEF7D6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срока действия согласованного проекта архитектурно-художественного решения летнего кафе при стационарных предприятиях общественного питания - 3 года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F6295-4C63-4C29-8441-61421C9FA774}" type="parTrans" cxnId="{196AFDEC-A6F1-4AAC-867A-C20AB3EE740B}">
      <dgm:prSet/>
      <dgm:spPr/>
      <dgm:t>
        <a:bodyPr/>
        <a:lstStyle/>
        <a:p>
          <a:endParaRPr lang="ru-RU"/>
        </a:p>
      </dgm:t>
    </dgm:pt>
    <dgm:pt modelId="{6AEF265D-4600-43B7-8F86-F5B0568476B9}" type="sibTrans" cxnId="{196AFDEC-A6F1-4AAC-867A-C20AB3EE740B}">
      <dgm:prSet/>
      <dgm:spPr/>
      <dgm:t>
        <a:bodyPr/>
        <a:lstStyle/>
        <a:p>
          <a:endParaRPr lang="ru-RU"/>
        </a:p>
      </dgm:t>
    </dgm:pt>
    <dgm:pt modelId="{6B631925-CCF2-444D-9CC5-4981361B90E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уточнение возложения обязанности, по очистке опор уличного освещения, цоколя зданий, заборов и других сооружений от объявлений, надписей  и др., на  законных владельцев данных объектов или организации, эксплуатирующие данные объекты                  (в случае заключения соответствующего договора с законным владельцем)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BBDC2-FDB2-4B66-9DDD-6BBCC913B844}" type="parTrans" cxnId="{FEF91B68-9796-4A0F-8B5D-052CB12E4542}">
      <dgm:prSet/>
      <dgm:spPr/>
      <dgm:t>
        <a:bodyPr/>
        <a:lstStyle/>
        <a:p>
          <a:endParaRPr lang="ru-RU"/>
        </a:p>
      </dgm:t>
    </dgm:pt>
    <dgm:pt modelId="{539AAF89-899D-4B4A-AB7A-616591577B84}" type="sibTrans" cxnId="{FEF91B68-9796-4A0F-8B5D-052CB12E4542}">
      <dgm:prSet/>
      <dgm:spPr/>
      <dgm:t>
        <a:bodyPr/>
        <a:lstStyle/>
        <a:p>
          <a:endParaRPr lang="ru-RU"/>
        </a:p>
      </dgm:t>
    </dgm:pt>
    <dgm:pt modelId="{46165254-0972-4505-A29B-2A26E157ABCC}" type="pres">
      <dgm:prSet presAssocID="{8D65E845-5BEC-496F-B74C-CF5D69908E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C52DEA7-01D1-45BA-8BB8-C521840F778D}" type="pres">
      <dgm:prSet presAssocID="{8D65E845-5BEC-496F-B74C-CF5D69908E7D}" presName="Name1" presStyleCnt="0"/>
      <dgm:spPr/>
      <dgm:t>
        <a:bodyPr/>
        <a:lstStyle/>
        <a:p>
          <a:endParaRPr lang="ru-RU"/>
        </a:p>
      </dgm:t>
    </dgm:pt>
    <dgm:pt modelId="{5F5AFEDE-4010-449E-A8BC-7308DD8B351A}" type="pres">
      <dgm:prSet presAssocID="{8D65E845-5BEC-496F-B74C-CF5D69908E7D}" presName="cycle" presStyleCnt="0"/>
      <dgm:spPr/>
      <dgm:t>
        <a:bodyPr/>
        <a:lstStyle/>
        <a:p>
          <a:endParaRPr lang="ru-RU"/>
        </a:p>
      </dgm:t>
    </dgm:pt>
    <dgm:pt modelId="{E122442E-38D1-4F67-8196-A255460FA6C2}" type="pres">
      <dgm:prSet presAssocID="{8D65E845-5BEC-496F-B74C-CF5D69908E7D}" presName="srcNode" presStyleLbl="node1" presStyleIdx="0" presStyleCnt="4"/>
      <dgm:spPr/>
      <dgm:t>
        <a:bodyPr/>
        <a:lstStyle/>
        <a:p>
          <a:endParaRPr lang="ru-RU"/>
        </a:p>
      </dgm:t>
    </dgm:pt>
    <dgm:pt modelId="{00154633-42FA-477E-BF4A-8B6BE0CCD955}" type="pres">
      <dgm:prSet presAssocID="{8D65E845-5BEC-496F-B74C-CF5D69908E7D}" presName="conn" presStyleLbl="parChTrans1D2" presStyleIdx="0" presStyleCnt="1"/>
      <dgm:spPr/>
      <dgm:t>
        <a:bodyPr/>
        <a:lstStyle/>
        <a:p>
          <a:endParaRPr lang="ru-RU"/>
        </a:p>
      </dgm:t>
    </dgm:pt>
    <dgm:pt modelId="{2B9EEBEE-8F48-47A3-9FF3-D22C2263A3E8}" type="pres">
      <dgm:prSet presAssocID="{8D65E845-5BEC-496F-B74C-CF5D69908E7D}" presName="extraNode" presStyleLbl="node1" presStyleIdx="0" presStyleCnt="4"/>
      <dgm:spPr/>
      <dgm:t>
        <a:bodyPr/>
        <a:lstStyle/>
        <a:p>
          <a:endParaRPr lang="ru-RU"/>
        </a:p>
      </dgm:t>
    </dgm:pt>
    <dgm:pt modelId="{362D7CD2-CEBB-4C50-9FC3-D4A8CDAF7E63}" type="pres">
      <dgm:prSet presAssocID="{8D65E845-5BEC-496F-B74C-CF5D69908E7D}" presName="dstNode" presStyleLbl="node1" presStyleIdx="0" presStyleCnt="4"/>
      <dgm:spPr/>
      <dgm:t>
        <a:bodyPr/>
        <a:lstStyle/>
        <a:p>
          <a:endParaRPr lang="ru-RU"/>
        </a:p>
      </dgm:t>
    </dgm:pt>
    <dgm:pt modelId="{33D55D52-295F-4A61-9FFE-AC9439D4FF73}" type="pres">
      <dgm:prSet presAssocID="{2F66BE3C-3F62-4C1B-8C75-E7049DFC19CB}" presName="text_1" presStyleLbl="node1" presStyleIdx="0" presStyleCnt="4" custScaleY="10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77935-0C4D-4D79-B090-334739E8194E}" type="pres">
      <dgm:prSet presAssocID="{2F66BE3C-3F62-4C1B-8C75-E7049DFC19CB}" presName="accent_1" presStyleCnt="0"/>
      <dgm:spPr/>
    </dgm:pt>
    <dgm:pt modelId="{E1E7CFB4-83C3-400C-95CA-EF5277B264F1}" type="pres">
      <dgm:prSet presAssocID="{2F66BE3C-3F62-4C1B-8C75-E7049DFC19CB}" presName="accentRepeatNode" presStyleLbl="solidFgAcc1" presStyleIdx="0" presStyleCnt="4" custScaleY="95565" custLinFactNeighborX="-3192" custLinFactNeighborY="-38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6C494A-1916-4F57-BD61-80C4ADF5128E}" type="pres">
      <dgm:prSet presAssocID="{73481D17-D0EE-40C2-A56D-6087B7061A3A}" presName="text_2" presStyleLbl="node1" presStyleIdx="1" presStyleCnt="4" custScaleY="104457" custLinFactNeighborX="-334" custLinFactNeighborY="-19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C0C35-CEF0-4136-A8AD-FB209F984F00}" type="pres">
      <dgm:prSet presAssocID="{73481D17-D0EE-40C2-A56D-6087B7061A3A}" presName="accent_2" presStyleCnt="0"/>
      <dgm:spPr/>
    </dgm:pt>
    <dgm:pt modelId="{9A766DCE-BCC0-4A51-AD7E-EE4638124EE1}" type="pres">
      <dgm:prSet presAssocID="{73481D17-D0EE-40C2-A56D-6087B7061A3A}" presName="accentRepeatNode" presStyleLbl="solidFgAcc1" presStyleIdx="1" presStyleCnt="4" custScaleX="91540" custScaleY="96976" custLinFactNeighborX="-29" custLinFactNeighborY="-160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18A5395-09B5-40CE-9963-C287EEB53AAB}" type="pres">
      <dgm:prSet presAssocID="{043BEA5C-380F-4BEE-890F-76725BEF7D6D}" presName="text_3" presStyleLbl="node1" presStyleIdx="2" presStyleCnt="4" custScaleY="122612" custLinFactNeighborX="-334" custLinFactNeighborY="-25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325A5-D872-435C-9354-86F8867653BA}" type="pres">
      <dgm:prSet presAssocID="{043BEA5C-380F-4BEE-890F-76725BEF7D6D}" presName="accent_3" presStyleCnt="0"/>
      <dgm:spPr/>
    </dgm:pt>
    <dgm:pt modelId="{AA6B6BD7-A21E-443E-B33F-A453C21CE262}" type="pres">
      <dgm:prSet presAssocID="{043BEA5C-380F-4BEE-890F-76725BEF7D6D}" presName="accentRepeatNode" presStyleLbl="solidFgAcc1" presStyleIdx="2" presStyleCnt="4" custLinFactNeighborX="-4046" custLinFactNeighborY="-183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84C759-3D17-48EE-A8E9-F9E9A5B82973}" type="pres">
      <dgm:prSet presAssocID="{6B631925-CCF2-444D-9CC5-4981361B90E0}" presName="text_4" presStyleLbl="node1" presStyleIdx="3" presStyleCnt="4" custScaleX="98692" custScaleY="134759" custLinFactNeighborX="551" custLinFactNeighborY="-17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811AE-D6B5-42B0-833A-66E1AC6559C3}" type="pres">
      <dgm:prSet presAssocID="{6B631925-CCF2-444D-9CC5-4981361B90E0}" presName="accent_4" presStyleCnt="0"/>
      <dgm:spPr/>
    </dgm:pt>
    <dgm:pt modelId="{5E07569A-4FC5-40E4-93C6-B351238566B9}" type="pres">
      <dgm:prSet presAssocID="{6B631925-CCF2-444D-9CC5-4981361B90E0}" presName="accentRepeatNode" presStyleLbl="solidFgAcc1" presStyleIdx="3" presStyleCnt="4" custScaleY="104799" custLinFactNeighborX="16283" custLinFactNeighborY="-1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BB88058-77EB-4BA8-9E95-8285E436ED0F}" type="presOf" srcId="{043BEA5C-380F-4BEE-890F-76725BEF7D6D}" destId="{518A5395-09B5-40CE-9963-C287EEB53AAB}" srcOrd="0" destOrd="0" presId="urn:microsoft.com/office/officeart/2008/layout/VerticalCurvedList"/>
    <dgm:cxn modelId="{670F70D3-68D0-4192-A6E4-D7A5B8A21395}" srcId="{8D65E845-5BEC-496F-B74C-CF5D69908E7D}" destId="{73481D17-D0EE-40C2-A56D-6087B7061A3A}" srcOrd="1" destOrd="0" parTransId="{21A3774B-756F-4A64-B67D-D1FABC2A8039}" sibTransId="{4C320FE4-056A-4B7D-9636-187F48C153E5}"/>
    <dgm:cxn modelId="{FEF91B68-9796-4A0F-8B5D-052CB12E4542}" srcId="{8D65E845-5BEC-496F-B74C-CF5D69908E7D}" destId="{6B631925-CCF2-444D-9CC5-4981361B90E0}" srcOrd="3" destOrd="0" parTransId="{44ABBDC2-FDB2-4B66-9DDD-6BBCC913B844}" sibTransId="{539AAF89-899D-4B4A-AB7A-616591577B84}"/>
    <dgm:cxn modelId="{148B4029-1066-4235-B84C-5FE0993B5108}" srcId="{8D65E845-5BEC-496F-B74C-CF5D69908E7D}" destId="{2F66BE3C-3F62-4C1B-8C75-E7049DFC19CB}" srcOrd="0" destOrd="0" parTransId="{4FAF2B94-0692-4807-B6EB-5AD868CF7554}" sibTransId="{6404A7F3-E6CD-43C1-BEC7-15707B0018FE}"/>
    <dgm:cxn modelId="{57FE1A43-AA00-4BF3-9616-37C9505288CB}" type="presOf" srcId="{2F66BE3C-3F62-4C1B-8C75-E7049DFC19CB}" destId="{33D55D52-295F-4A61-9FFE-AC9439D4FF73}" srcOrd="0" destOrd="0" presId="urn:microsoft.com/office/officeart/2008/layout/VerticalCurvedList"/>
    <dgm:cxn modelId="{B512B64B-6855-4996-8582-8423B41218AF}" type="presOf" srcId="{6404A7F3-E6CD-43C1-BEC7-15707B0018FE}" destId="{00154633-42FA-477E-BF4A-8B6BE0CCD955}" srcOrd="0" destOrd="0" presId="urn:microsoft.com/office/officeart/2008/layout/VerticalCurvedList"/>
    <dgm:cxn modelId="{26A6B5AF-0128-4841-A782-29C4065B3898}" type="presOf" srcId="{73481D17-D0EE-40C2-A56D-6087B7061A3A}" destId="{296C494A-1916-4F57-BD61-80C4ADF5128E}" srcOrd="0" destOrd="0" presId="urn:microsoft.com/office/officeart/2008/layout/VerticalCurvedList"/>
    <dgm:cxn modelId="{90A4231F-8A29-43CB-8E43-1BFD8D0AB785}" type="presOf" srcId="{8D65E845-5BEC-496F-B74C-CF5D69908E7D}" destId="{46165254-0972-4505-A29B-2A26E157ABCC}" srcOrd="0" destOrd="0" presId="urn:microsoft.com/office/officeart/2008/layout/VerticalCurvedList"/>
    <dgm:cxn modelId="{196AFDEC-A6F1-4AAC-867A-C20AB3EE740B}" srcId="{8D65E845-5BEC-496F-B74C-CF5D69908E7D}" destId="{043BEA5C-380F-4BEE-890F-76725BEF7D6D}" srcOrd="2" destOrd="0" parTransId="{703F6295-4C63-4C29-8441-61421C9FA774}" sibTransId="{6AEF265D-4600-43B7-8F86-F5B0568476B9}"/>
    <dgm:cxn modelId="{B7463BA3-A08D-4B30-958A-9E874362CC34}" type="presOf" srcId="{6B631925-CCF2-444D-9CC5-4981361B90E0}" destId="{A684C759-3D17-48EE-A8E9-F9E9A5B82973}" srcOrd="0" destOrd="0" presId="urn:microsoft.com/office/officeart/2008/layout/VerticalCurvedList"/>
    <dgm:cxn modelId="{E6964A9C-DEB1-4C09-BA8C-85D2129C1261}" type="presParOf" srcId="{46165254-0972-4505-A29B-2A26E157ABCC}" destId="{6C52DEA7-01D1-45BA-8BB8-C521840F778D}" srcOrd="0" destOrd="0" presId="urn:microsoft.com/office/officeart/2008/layout/VerticalCurvedList"/>
    <dgm:cxn modelId="{62363B4C-2E9A-446E-98BB-DB86B2EDBF84}" type="presParOf" srcId="{6C52DEA7-01D1-45BA-8BB8-C521840F778D}" destId="{5F5AFEDE-4010-449E-A8BC-7308DD8B351A}" srcOrd="0" destOrd="0" presId="urn:microsoft.com/office/officeart/2008/layout/VerticalCurvedList"/>
    <dgm:cxn modelId="{5D08A03A-E242-41AC-8E5A-114DD0D714C3}" type="presParOf" srcId="{5F5AFEDE-4010-449E-A8BC-7308DD8B351A}" destId="{E122442E-38D1-4F67-8196-A255460FA6C2}" srcOrd="0" destOrd="0" presId="urn:microsoft.com/office/officeart/2008/layout/VerticalCurvedList"/>
    <dgm:cxn modelId="{4BDB810D-1316-4CA5-AAE0-F0ADA31F0B9E}" type="presParOf" srcId="{5F5AFEDE-4010-449E-A8BC-7308DD8B351A}" destId="{00154633-42FA-477E-BF4A-8B6BE0CCD955}" srcOrd="1" destOrd="0" presId="urn:microsoft.com/office/officeart/2008/layout/VerticalCurvedList"/>
    <dgm:cxn modelId="{ECD270DE-C271-4CE7-B987-F0E15FF0376A}" type="presParOf" srcId="{5F5AFEDE-4010-449E-A8BC-7308DD8B351A}" destId="{2B9EEBEE-8F48-47A3-9FF3-D22C2263A3E8}" srcOrd="2" destOrd="0" presId="urn:microsoft.com/office/officeart/2008/layout/VerticalCurvedList"/>
    <dgm:cxn modelId="{B49DAE71-9148-4BEB-B29E-FDC2F104DA2E}" type="presParOf" srcId="{5F5AFEDE-4010-449E-A8BC-7308DD8B351A}" destId="{362D7CD2-CEBB-4C50-9FC3-D4A8CDAF7E63}" srcOrd="3" destOrd="0" presId="urn:microsoft.com/office/officeart/2008/layout/VerticalCurvedList"/>
    <dgm:cxn modelId="{FD02FDC6-033F-45BF-AAB9-25CD8C7CC7E0}" type="presParOf" srcId="{6C52DEA7-01D1-45BA-8BB8-C521840F778D}" destId="{33D55D52-295F-4A61-9FFE-AC9439D4FF73}" srcOrd="1" destOrd="0" presId="urn:microsoft.com/office/officeart/2008/layout/VerticalCurvedList"/>
    <dgm:cxn modelId="{48B9A094-02FD-43EF-955B-E0359F4AA9AC}" type="presParOf" srcId="{6C52DEA7-01D1-45BA-8BB8-C521840F778D}" destId="{82B77935-0C4D-4D79-B090-334739E8194E}" srcOrd="2" destOrd="0" presId="urn:microsoft.com/office/officeart/2008/layout/VerticalCurvedList"/>
    <dgm:cxn modelId="{3EDF6EA2-346B-427A-A332-010ADC75F5EC}" type="presParOf" srcId="{82B77935-0C4D-4D79-B090-334739E8194E}" destId="{E1E7CFB4-83C3-400C-95CA-EF5277B264F1}" srcOrd="0" destOrd="0" presId="urn:microsoft.com/office/officeart/2008/layout/VerticalCurvedList"/>
    <dgm:cxn modelId="{C544A7E2-F193-4575-9BF7-5B35E1B44A7E}" type="presParOf" srcId="{6C52DEA7-01D1-45BA-8BB8-C521840F778D}" destId="{296C494A-1916-4F57-BD61-80C4ADF5128E}" srcOrd="3" destOrd="0" presId="urn:microsoft.com/office/officeart/2008/layout/VerticalCurvedList"/>
    <dgm:cxn modelId="{A4A9EFAA-EA5F-48DB-A6AC-952212DD8F13}" type="presParOf" srcId="{6C52DEA7-01D1-45BA-8BB8-C521840F778D}" destId="{0B7C0C35-CEF0-4136-A8AD-FB209F984F00}" srcOrd="4" destOrd="0" presId="urn:microsoft.com/office/officeart/2008/layout/VerticalCurvedList"/>
    <dgm:cxn modelId="{52B1BA2A-50BA-4A9D-8673-1B4125E4031D}" type="presParOf" srcId="{0B7C0C35-CEF0-4136-A8AD-FB209F984F00}" destId="{9A766DCE-BCC0-4A51-AD7E-EE4638124EE1}" srcOrd="0" destOrd="0" presId="urn:microsoft.com/office/officeart/2008/layout/VerticalCurvedList"/>
    <dgm:cxn modelId="{E3EF751D-F07F-4EB4-A07B-EE1B249AC1B2}" type="presParOf" srcId="{6C52DEA7-01D1-45BA-8BB8-C521840F778D}" destId="{518A5395-09B5-40CE-9963-C287EEB53AAB}" srcOrd="5" destOrd="0" presId="urn:microsoft.com/office/officeart/2008/layout/VerticalCurvedList"/>
    <dgm:cxn modelId="{03C54759-52D4-43DB-926B-27BB15C913D1}" type="presParOf" srcId="{6C52DEA7-01D1-45BA-8BB8-C521840F778D}" destId="{D62325A5-D872-435C-9354-86F8867653BA}" srcOrd="6" destOrd="0" presId="urn:microsoft.com/office/officeart/2008/layout/VerticalCurvedList"/>
    <dgm:cxn modelId="{53E22C9E-D95D-4404-87EF-CED49C9FE428}" type="presParOf" srcId="{D62325A5-D872-435C-9354-86F8867653BA}" destId="{AA6B6BD7-A21E-443E-B33F-A453C21CE262}" srcOrd="0" destOrd="0" presId="urn:microsoft.com/office/officeart/2008/layout/VerticalCurvedList"/>
    <dgm:cxn modelId="{755BCBED-98CE-4B2F-99B9-3AC99086B139}" type="presParOf" srcId="{6C52DEA7-01D1-45BA-8BB8-C521840F778D}" destId="{A684C759-3D17-48EE-A8E9-F9E9A5B82973}" srcOrd="7" destOrd="0" presId="urn:microsoft.com/office/officeart/2008/layout/VerticalCurvedList"/>
    <dgm:cxn modelId="{7CF119FD-96FF-4757-8B27-3F91515ECBF0}" type="presParOf" srcId="{6C52DEA7-01D1-45BA-8BB8-C521840F778D}" destId="{2F9811AE-D6B5-42B0-833A-66E1AC6559C3}" srcOrd="8" destOrd="0" presId="urn:microsoft.com/office/officeart/2008/layout/VerticalCurvedList"/>
    <dgm:cxn modelId="{BBC3FAC5-C321-4372-9283-0D2E784E475A}" type="presParOf" srcId="{2F9811AE-D6B5-42B0-833A-66E1AC6559C3}" destId="{5E07569A-4FC5-40E4-93C6-B351238566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54633-42FA-477E-BF4A-8B6BE0CCD955}">
      <dsp:nvSpPr>
        <dsp:cNvPr id="0" name=""/>
        <dsp:cNvSpPr/>
      </dsp:nvSpPr>
      <dsp:spPr>
        <a:xfrm>
          <a:off x="-6380065" y="-975886"/>
          <a:ext cx="7594134" cy="7594134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55D52-295F-4A61-9FFE-AC9439D4FF73}">
      <dsp:nvSpPr>
        <dsp:cNvPr id="0" name=""/>
        <dsp:cNvSpPr/>
      </dsp:nvSpPr>
      <dsp:spPr>
        <a:xfrm>
          <a:off x="635336" y="424158"/>
          <a:ext cx="8270606" cy="88727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99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действия методики расчета арендной платы за пользование муниципальным имуществом только на вновь заключаемые договоры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336" y="424158"/>
        <a:ext cx="8270606" cy="887273"/>
      </dsp:txXfrm>
    </dsp:sp>
    <dsp:sp modelId="{E1E7CFB4-83C3-400C-95CA-EF5277B264F1}">
      <dsp:nvSpPr>
        <dsp:cNvPr id="0" name=""/>
        <dsp:cNvSpPr/>
      </dsp:nvSpPr>
      <dsp:spPr>
        <a:xfrm>
          <a:off x="58189" y="307775"/>
          <a:ext cx="1085026" cy="10369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C494A-1916-4F57-BD61-80C4ADF5128E}">
      <dsp:nvSpPr>
        <dsp:cNvPr id="0" name=""/>
        <dsp:cNvSpPr/>
      </dsp:nvSpPr>
      <dsp:spPr>
        <a:xfrm>
          <a:off x="1107031" y="1549873"/>
          <a:ext cx="7772950" cy="90670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99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дополнение порядка возможностью изменения специализации НТО                                          с обоснованием данного изменения, при подаче заявления предпринимателем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7031" y="1549873"/>
        <a:ext cx="7772950" cy="906708"/>
      </dsp:txXfrm>
    </dsp:sp>
    <dsp:sp modelId="{9A766DCE-BCC0-4A51-AD7E-EE4638124EE1}">
      <dsp:nvSpPr>
        <dsp:cNvPr id="0" name=""/>
        <dsp:cNvSpPr/>
      </dsp:nvSpPr>
      <dsp:spPr>
        <a:xfrm>
          <a:off x="636061" y="1469375"/>
          <a:ext cx="993232" cy="10522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A5395-09B5-40CE-9963-C287EEB53AAB}">
      <dsp:nvSpPr>
        <dsp:cNvPr id="0" name=""/>
        <dsp:cNvSpPr/>
      </dsp:nvSpPr>
      <dsp:spPr>
        <a:xfrm>
          <a:off x="1107031" y="2716011"/>
          <a:ext cx="7772950" cy="106429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99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срока действия согласованного проекта архитектурно-художественного решения летнего кафе при стационарных предприятиях общественного питания - 3 года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7031" y="2716011"/>
        <a:ext cx="7772950" cy="1064297"/>
      </dsp:txXfrm>
    </dsp:sp>
    <dsp:sp modelId="{AA6B6BD7-A21E-443E-B33F-A453C21CE262}">
      <dsp:nvSpPr>
        <dsp:cNvPr id="0" name=""/>
        <dsp:cNvSpPr/>
      </dsp:nvSpPr>
      <dsp:spPr>
        <a:xfrm>
          <a:off x="546579" y="2730292"/>
          <a:ext cx="1085026" cy="10850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4C759-3D17-48EE-A8E9-F9E9A5B82973}">
      <dsp:nvSpPr>
        <dsp:cNvPr id="0" name=""/>
        <dsp:cNvSpPr/>
      </dsp:nvSpPr>
      <dsp:spPr>
        <a:xfrm>
          <a:off x="734997" y="4040364"/>
          <a:ext cx="8162426" cy="116973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89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уточнение возложения обязанности, по очистке опор уличного освещения, цоколя зданий, заборов и других сооружений от объявлений, надписей  и др., на  законных владельцев данных объектов или организации, эксплуатирующие данные объекты                  (в случае заключения соответствующего договора с законным владельцем)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997" y="4040364"/>
        <a:ext cx="8162426" cy="1169736"/>
      </dsp:txXfrm>
    </dsp:sp>
    <dsp:sp modelId="{5E07569A-4FC5-40E4-93C6-B351238566B9}">
      <dsp:nvSpPr>
        <dsp:cNvPr id="0" name=""/>
        <dsp:cNvSpPr/>
      </dsp:nvSpPr>
      <dsp:spPr>
        <a:xfrm>
          <a:off x="269498" y="4073005"/>
          <a:ext cx="1085026" cy="11370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57CD-418D-49C3-B9E5-2DF2675FBC14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502C0-249C-49F1-8903-A131D3E3F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93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E2736-0F9C-4452-AC3B-DF5D036A4474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09128-CC9F-46C5-9641-793C7CBC8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16BB-3BFA-427C-A143-4F66363F21FA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5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77E0-F73C-4977-81FC-1C574DAE090F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3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A9EE-7586-4423-9886-C6B3BECDCBFE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5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994B-26A0-4C9B-BFC1-2128734117A3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7FDB6-08CB-43C3-B8D9-B1C44E78A042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7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1BC-A4E8-4562-81C1-E471A425D861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2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3165-A5AC-4CA7-8EF6-241F2383872E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3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1B6-B02A-4CC2-A901-A8133E848763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9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EF82-6F4E-4FDD-B87B-08042E21EBE8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75A7-E285-4A8A-B4D6-1AA2BDEE1D40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9A61-5B3C-42D8-BD87-9850E34C8A0E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3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1998C-9BCB-47E3-9D9D-F58A54C239E8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560982" y="2560981"/>
            <a:ext cx="6858000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0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voroshilova_yp@admsurgut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egulation.admhmao.ru/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admsurgut.ru/rubric/21294/Ocenka-reguliruyuschego-vozdeystviya-fakticheskogo-vozdeystviya-i-ekspertiza-municipalnyh-normativnyh-pravovyh-aktov-proektov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regulation.admhma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6913" y="2892111"/>
            <a:ext cx="8752115" cy="1816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endParaRPr lang="ru-RU" altLang="ru-RU" sz="29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828" y="6121489"/>
            <a:ext cx="3416351" cy="508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44" y="290442"/>
            <a:ext cx="928686" cy="11042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4204" y="242406"/>
            <a:ext cx="7293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оценки регулирующего воздействия, экспертизы и оценки фактического воздействия за 2018 год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30" y="1902954"/>
            <a:ext cx="7014936" cy="43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4914765"/>
              </p:ext>
            </p:extLst>
          </p:nvPr>
        </p:nvGraphicFramePr>
        <p:xfrm>
          <a:off x="1041860" y="1205345"/>
          <a:ext cx="3987339" cy="510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857894" y="322182"/>
            <a:ext cx="6367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отзывов участников публичных консультаций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ОРВ в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288088288"/>
              </p:ext>
            </p:extLst>
          </p:nvPr>
        </p:nvGraphicFramePr>
        <p:xfrm>
          <a:off x="5311833" y="1559098"/>
          <a:ext cx="3275214" cy="328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V="1">
            <a:off x="4547062" y="3678381"/>
            <a:ext cx="1886989" cy="515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192087" y="2244628"/>
            <a:ext cx="3699164" cy="11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977720" y="5663029"/>
            <a:ext cx="2128531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отзывов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23 проекта МПА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4447" y="5857893"/>
            <a:ext cx="2836097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 предложения/замечания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0" y="55960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с вырезом 18"/>
          <p:cNvSpPr/>
          <p:nvPr/>
        </p:nvSpPr>
        <p:spPr>
          <a:xfrm>
            <a:off x="4512148" y="581856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0" y="55960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Схема 23"/>
          <p:cNvGraphicFramePr/>
          <p:nvPr>
            <p:extLst/>
          </p:nvPr>
        </p:nvGraphicFramePr>
        <p:xfrm>
          <a:off x="1384995" y="379592"/>
          <a:ext cx="7759005" cy="623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720735" y="102593"/>
            <a:ext cx="7101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замечания и предложения принятые и учтенные в проектах правовых актов в 2018 году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0364289"/>
              </p:ext>
            </p:extLst>
          </p:nvPr>
        </p:nvGraphicFramePr>
        <p:xfrm>
          <a:off x="-58189" y="1149136"/>
          <a:ext cx="8986058" cy="564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337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2" y="365127"/>
            <a:ext cx="6769677" cy="73215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Экспертиза и ОФВ в 2018 году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0" y="55960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3479" y="1312584"/>
            <a:ext cx="752102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города от 10.01.2018 № 01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плана проведения экспертизы и оценки фактического воздействия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действующих муниципальных нормативных правовых актов 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год»</a:t>
            </a:r>
            <a:endParaRPr lang="ru-RU" dirty="0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620982" y="2626200"/>
            <a:ext cx="2344189" cy="2272589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6-ти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МНПА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852160" y="2656857"/>
            <a:ext cx="2319251" cy="2211276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ОФВ 2-х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действующих МНПА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029" y="4939490"/>
            <a:ext cx="3107921" cy="17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0" y="55960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71107" y="162243"/>
            <a:ext cx="70990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отзывов участников публичных консультаций при проведении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2589" y="1025923"/>
            <a:ext cx="7930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проведена в целях выявления в действующих муниципальных нормативных правовых актах положений, необоснованно затрудняющих осуществление предпринимательской и инвестиционной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28572764"/>
              </p:ext>
            </p:extLst>
          </p:nvPr>
        </p:nvGraphicFramePr>
        <p:xfrm>
          <a:off x="1041860" y="2485504"/>
          <a:ext cx="3987339" cy="354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20034284"/>
              </p:ext>
            </p:extLst>
          </p:nvPr>
        </p:nvGraphicFramePr>
        <p:xfrm>
          <a:off x="5311833" y="1559098"/>
          <a:ext cx="3275214" cy="328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Выгнутая вверх стрелка 12"/>
          <p:cNvSpPr/>
          <p:nvPr/>
        </p:nvSpPr>
        <p:spPr>
          <a:xfrm>
            <a:off x="3341715" y="1963470"/>
            <a:ext cx="2726576" cy="9792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1107" y="5746155"/>
            <a:ext cx="265175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отзывов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действующих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МПА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4773" y="5850373"/>
            <a:ext cx="3120577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предложений/замечаний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4350050" y="579314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0" y="55960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71107" y="162243"/>
            <a:ext cx="70990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отзывов участников публичных консультаций при проведении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ОФВ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2589" y="1025923"/>
            <a:ext cx="79303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фактического воздействия действующих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МПА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в целях анализа достижения целей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и оценки фактических положительных и отрицательных последствий принятия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МНПА, выявления положений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необоснованно затрудняющих осуществление предпринимательской и инвестиционной деятельности или приводящих к возникновению необоснованных расходов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79229099"/>
              </p:ext>
            </p:extLst>
          </p:nvPr>
        </p:nvGraphicFramePr>
        <p:xfrm>
          <a:off x="1041860" y="2485504"/>
          <a:ext cx="3987339" cy="354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91899897"/>
              </p:ext>
            </p:extLst>
          </p:nvPr>
        </p:nvGraphicFramePr>
        <p:xfrm>
          <a:off x="5394773" y="2091112"/>
          <a:ext cx="3275214" cy="328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Выгнутая вверх стрелка 12"/>
          <p:cNvSpPr/>
          <p:nvPr/>
        </p:nvSpPr>
        <p:spPr>
          <a:xfrm>
            <a:off x="3977120" y="2350789"/>
            <a:ext cx="2287041" cy="8146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3840" y="6067465"/>
            <a:ext cx="265175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отзывов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действующих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МПА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4773" y="6171685"/>
            <a:ext cx="3120577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предложений/замечаний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4310918" y="6114035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429" y="126599"/>
            <a:ext cx="6345727" cy="1089601"/>
          </a:xfrm>
        </p:spPr>
        <p:txBody>
          <a:bodyPr>
            <a:norm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взаимодействия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4" y="126599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20772" t="23659" r="22770" b="62378"/>
          <a:stretch>
            <a:fillRect/>
          </a:stretch>
        </p:blipFill>
        <p:spPr bwMode="auto">
          <a:xfrm>
            <a:off x="1371600" y="1714201"/>
            <a:ext cx="7143749" cy="153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21257" t="38566" r="67199" b="41085"/>
          <a:stretch>
            <a:fillRect/>
          </a:stretch>
        </p:blipFill>
        <p:spPr bwMode="auto">
          <a:xfrm>
            <a:off x="1371600" y="3748277"/>
            <a:ext cx="1368152" cy="149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31983" t="37234" r="22802" b="53264"/>
          <a:stretch>
            <a:fillRect/>
          </a:stretch>
        </p:blipFill>
        <p:spPr bwMode="auto">
          <a:xfrm>
            <a:off x="2707532" y="3772872"/>
            <a:ext cx="5680010" cy="107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8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6251" y="1030947"/>
            <a:ext cx="6858000" cy="741825"/>
          </a:xfrm>
        </p:spPr>
        <p:txBody>
          <a:bodyPr>
            <a:noAutofit/>
          </a:bodyPr>
          <a:lstStyle/>
          <a:p>
            <a:pPr defTabSz="914400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6251" y="3452409"/>
            <a:ext cx="6858000" cy="294839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к сотрудничеству!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предпринимательства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инвестиций и развития предпринимательства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(3462)52-20-83</a:t>
            </a:r>
          </a:p>
          <a:p>
            <a:r>
              <a:rPr lang="en-US" dirty="0">
                <a:hlinkClick r:id="rId2"/>
              </a:rPr>
              <a:t>voroshilova_yp@admsurgut.ru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4" y="60984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11" y="1401859"/>
            <a:ext cx="3383280" cy="20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12894" t="6008" r="14051" b="6783"/>
          <a:stretch>
            <a:fillRect/>
          </a:stretch>
        </p:blipFill>
        <p:spPr bwMode="auto">
          <a:xfrm>
            <a:off x="885880" y="365126"/>
            <a:ext cx="7992888" cy="57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7" y="351335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9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0896" t="21705" r="21951" b="14535"/>
          <a:stretch>
            <a:fillRect/>
          </a:stretch>
        </p:blipFill>
        <p:spPr bwMode="auto">
          <a:xfrm>
            <a:off x="1185139" y="258334"/>
            <a:ext cx="7848871" cy="57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90" y="304135"/>
            <a:ext cx="79254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652" t="6202" r="13823" b="5814"/>
          <a:stretch>
            <a:fillRect/>
          </a:stretch>
        </p:blipFill>
        <p:spPr bwMode="auto">
          <a:xfrm>
            <a:off x="963501" y="344910"/>
            <a:ext cx="8064896" cy="583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33" y="344911"/>
            <a:ext cx="823736" cy="10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95054" y="287820"/>
            <a:ext cx="6076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качества проведения ОРВ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экспертизы муниципальными образованиями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за 2018 год   </a:t>
            </a:r>
            <a:endParaRPr lang="ru-RU" dirty="0"/>
          </a:p>
        </p:txBody>
      </p:sp>
      <p:pic>
        <p:nvPicPr>
          <p:cNvPr id="8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" y="7996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632406"/>
              </p:ext>
            </p:extLst>
          </p:nvPr>
        </p:nvGraphicFramePr>
        <p:xfrm>
          <a:off x="1612878" y="1225134"/>
          <a:ext cx="6840954" cy="5348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505">
                  <a:extLst>
                    <a:ext uri="{9D8B030D-6E8A-4147-A177-3AD203B41FA5}">
                      <a16:colId xmlns:a16="http://schemas.microsoft.com/office/drawing/2014/main" val="1009184788"/>
                    </a:ext>
                  </a:extLst>
                </a:gridCol>
                <a:gridCol w="3530071">
                  <a:extLst>
                    <a:ext uri="{9D8B030D-6E8A-4147-A177-3AD203B41FA5}">
                      <a16:colId xmlns:a16="http://schemas.microsoft.com/office/drawing/2014/main" val="3227519933"/>
                    </a:ext>
                  </a:extLst>
                </a:gridCol>
                <a:gridCol w="638816">
                  <a:extLst>
                    <a:ext uri="{9D8B030D-6E8A-4147-A177-3AD203B41FA5}">
                      <a16:colId xmlns:a16="http://schemas.microsoft.com/office/drawing/2014/main" val="3920149388"/>
                    </a:ext>
                  </a:extLst>
                </a:gridCol>
                <a:gridCol w="1421834">
                  <a:extLst>
                    <a:ext uri="{9D8B030D-6E8A-4147-A177-3AD203B41FA5}">
                      <a16:colId xmlns:a16="http://schemas.microsoft.com/office/drawing/2014/main" val="3230567614"/>
                    </a:ext>
                  </a:extLst>
                </a:gridCol>
                <a:gridCol w="690728">
                  <a:extLst>
                    <a:ext uri="{9D8B030D-6E8A-4147-A177-3AD203B41FA5}">
                      <a16:colId xmlns:a16="http://schemas.microsoft.com/office/drawing/2014/main" val="1905802651"/>
                    </a:ext>
                  </a:extLst>
                </a:gridCol>
              </a:tblGrid>
              <a:tr h="68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Муниципальное образование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Баллы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Группа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Баллы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extLst>
                  <a:ext uri="{0D108BD9-81ED-4DB2-BD59-A6C34878D82A}">
                    <a16:rowId xmlns:a16="http://schemas.microsoft.com/office/drawing/2014/main" val="3525836762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Сургут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97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I. «Высший уровень»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от 80 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до 100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extLst>
                  <a:ext uri="{0D108BD9-81ED-4DB2-BD59-A6C34878D82A}">
                    <a16:rowId xmlns:a16="http://schemas.microsoft.com/office/drawing/2014/main" val="3682363965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31918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Нижневартовский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828302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Кондинский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860410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Нижневартовск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398205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61390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Березовский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320905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Мегион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706793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455688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Белоярский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II. «Хороший уровень»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 50 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до 79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extLst>
                  <a:ext uri="{0D108BD9-81ED-4DB2-BD59-A6C34878D82A}">
                    <a16:rowId xmlns:a16="http://schemas.microsoft.com/office/drawing/2014/main" val="1959708068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Югорск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232819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Нягань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7651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Лангепас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62806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Ханты-Мансийск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716222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Нефтеюганский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861014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Когалым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939698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Радужный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91629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Нефтеюганск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949938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Покачи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125931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Пыть-Ях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666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52042"/>
                  </a:ext>
                </a:extLst>
              </a:tr>
              <a:tr h="16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1" marR="541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321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7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95054" y="287820"/>
            <a:ext cx="6076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развития в области ОРВ в 2018 году</a:t>
            </a:r>
            <a:endParaRPr lang="ru-RU" sz="2000" dirty="0"/>
          </a:p>
        </p:txBody>
      </p:sp>
      <p:pic>
        <p:nvPicPr>
          <p:cNvPr id="8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" y="79966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GADZHANOVAEG\Desktop\СЕТЬ\ОРВ\12.12.2017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952">
            <a:off x="444104" y="1547413"/>
            <a:ext cx="3704144" cy="4329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28555" y="1049929"/>
            <a:ext cx="46078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buFont typeface="Wingdings" pitchFamily="2" charset="2"/>
              <a:buChar char="Ø"/>
            </a:pPr>
            <a:r>
              <a:rPr lang="ru-RU" sz="1700" dirty="0" smtClean="0">
                <a:latin typeface="Times New Roman"/>
                <a:ea typeface="Calibri"/>
                <a:cs typeface="Times New Roman"/>
              </a:rPr>
              <a:t>совершенствование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нормативно-правовой базы проведения процедур ОРВ и экспертизы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indent="266700">
              <a:buFont typeface="Wingdings" pitchFamily="2" charset="2"/>
              <a:buChar char="Ø"/>
            </a:pPr>
            <a:endParaRPr lang="ru-RU" sz="1700" dirty="0">
              <a:latin typeface="Times New Roman"/>
              <a:ea typeface="Calibri"/>
              <a:cs typeface="Times New Roman"/>
            </a:endParaRPr>
          </a:p>
          <a:p>
            <a:pPr indent="266700">
              <a:buFont typeface="Wingdings" pitchFamily="2" charset="2"/>
              <a:buChar char="Ø"/>
            </a:pP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организация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и 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обеспечение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информационно-методического 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сопровождения;</a:t>
            </a:r>
          </a:p>
          <a:p>
            <a:pPr indent="266700">
              <a:buFont typeface="Wingdings" pitchFamily="2" charset="2"/>
              <a:buChar char="Ø"/>
            </a:pPr>
            <a:endParaRPr lang="ru-RU" sz="1700" dirty="0">
              <a:latin typeface="Times New Roman"/>
              <a:ea typeface="Calibri"/>
              <a:cs typeface="Times New Roman"/>
            </a:endParaRPr>
          </a:p>
          <a:p>
            <a:pPr indent="266700">
              <a:buFont typeface="Wingdings" pitchFamily="2" charset="2"/>
              <a:buChar char="Ø"/>
            </a:pPr>
            <a:r>
              <a:rPr lang="ru-RU" sz="1700" dirty="0" err="1" smtClean="0">
                <a:latin typeface="Times New Roman"/>
                <a:ea typeface="Calibri"/>
                <a:cs typeface="Times New Roman"/>
              </a:rPr>
              <a:t>цифровизация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проведения ОРВ на Портале проектов нормативных правовых актов </a:t>
            </a:r>
            <a:r>
              <a:rPr lang="ru-RU" sz="1700" dirty="0">
                <a:latin typeface="Times New Roman"/>
                <a:ea typeface="Calibri"/>
                <a:cs typeface="Times New Roman"/>
                <a:hlinkClick r:id="rId5"/>
              </a:rPr>
              <a:t>http://regulation.admhmao.ru</a:t>
            </a:r>
            <a:r>
              <a:rPr lang="ru-RU" sz="1700" dirty="0" smtClean="0">
                <a:latin typeface="Times New Roman"/>
                <a:ea typeface="Calibri"/>
                <a:cs typeface="Times New Roman"/>
                <a:hlinkClick r:id="rId5"/>
              </a:rPr>
              <a:t>/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indent="266700">
              <a:buFont typeface="Wingdings" pitchFamily="2" charset="2"/>
              <a:buChar char="Ø"/>
            </a:pPr>
            <a:endParaRPr lang="ru-RU" sz="1700" dirty="0">
              <a:latin typeface="Times New Roman"/>
              <a:ea typeface="Calibri"/>
              <a:cs typeface="Times New Roman"/>
            </a:endParaRPr>
          </a:p>
          <a:p>
            <a:pPr indent="266700">
              <a:buFont typeface="Wingdings" pitchFamily="2" charset="2"/>
              <a:buChar char="Ø"/>
            </a:pP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обеспечение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контроля за процедурами ОРВ и экспертизы, включая организацию обязательного соблюдения процедуры урегулирования 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разногласий;</a:t>
            </a:r>
          </a:p>
          <a:p>
            <a:pPr indent="266700">
              <a:buFont typeface="Wingdings" pitchFamily="2" charset="2"/>
              <a:buChar char="Ø"/>
            </a:pPr>
            <a:endParaRPr lang="ru-RU" sz="1700" dirty="0">
              <a:latin typeface="Times New Roman"/>
              <a:ea typeface="Calibri"/>
              <a:cs typeface="Times New Roman"/>
            </a:endParaRPr>
          </a:p>
          <a:p>
            <a:pPr indent="266700">
              <a:buFont typeface="Wingdings" pitchFamily="2" charset="2"/>
              <a:buChar char="Ø"/>
            </a:pP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проведение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мероприятий для субъектов предпринимательства, направленных на популяризацию института ОРВ, экспертизы и 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ОФВ, 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привлечение к участию в публичных 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консультациях.</a:t>
            </a:r>
            <a:endParaRPr lang="ru-RU" sz="17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58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hernyavskaya_ss\Desktop\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762" r="-4192"/>
          <a:stretch/>
        </p:blipFill>
        <p:spPr bwMode="auto">
          <a:xfrm>
            <a:off x="193903" y="1696483"/>
            <a:ext cx="6912586" cy="3009207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dmsurgut.ru/files/materials/logo.png">
            <a:hlinkClick r:id="rId3" tooltip="Оценка регулирующего воздействия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3" y="1119031"/>
            <a:ext cx="1925843" cy="4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/>
          <p:cNvSpPr/>
          <p:nvPr/>
        </p:nvSpPr>
        <p:spPr>
          <a:xfrm>
            <a:off x="3353391" y="830659"/>
            <a:ext cx="3312368" cy="86582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admsurgut.ru</a:t>
            </a:r>
            <a:r>
              <a:rPr lang="en-US" dirty="0"/>
              <a:t>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6431" y="1058589"/>
            <a:ext cx="245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http://admsurgut.ru/</a:t>
            </a:r>
          </a:p>
        </p:txBody>
      </p:sp>
      <p:pic>
        <p:nvPicPr>
          <p:cNvPr id="1032" name="Picture 8" descr="C:\Users\chernyavskaya_ss\Desktop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25" y="1075773"/>
            <a:ext cx="360039" cy="37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ernyavskaya_ss\Desktop\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7" y="3133409"/>
            <a:ext cx="2252743" cy="2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17882" t="41024" r="16493" b="7700"/>
          <a:stretch/>
        </p:blipFill>
        <p:spPr>
          <a:xfrm>
            <a:off x="2801389" y="4256116"/>
            <a:ext cx="6143106" cy="2443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06286" y="81843"/>
            <a:ext cx="763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портал Администрации города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0" y="55960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818" t="7817" r="14636" b="7917"/>
          <a:stretch/>
        </p:blipFill>
        <p:spPr>
          <a:xfrm>
            <a:off x="1596043" y="806335"/>
            <a:ext cx="7290261" cy="57325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0655" y="110435"/>
            <a:ext cx="7805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портал</a:t>
            </a:r>
          </a:p>
        </p:txBody>
      </p:sp>
      <p:pic>
        <p:nvPicPr>
          <p:cNvPr id="6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7" y="90238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5898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9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2403" t="7856" r="13948" b="5251"/>
          <a:stretch/>
        </p:blipFill>
        <p:spPr>
          <a:xfrm>
            <a:off x="3172535" y="3574472"/>
            <a:ext cx="5809367" cy="3025834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6314" t="6486" r="11231" b="45600"/>
          <a:stretch/>
        </p:blipFill>
        <p:spPr>
          <a:xfrm>
            <a:off x="1706484" y="902825"/>
            <a:ext cx="5151119" cy="239406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81094" y="173366"/>
            <a:ext cx="56773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органов власти ХМАО– Югры </a:t>
            </a:r>
            <a:r>
              <a:rPr lang="ru-RU" dirty="0"/>
              <a:t>(</a:t>
            </a:r>
            <a:r>
              <a:rPr lang="ru-RU" dirty="0">
                <a:hlinkClick r:id="rId4"/>
              </a:rPr>
              <a:t>http://regulation.admhmao.ru</a:t>
            </a:r>
            <a:r>
              <a:rPr lang="ru-RU" dirty="0" smtClean="0"/>
              <a:t>) </a:t>
            </a:r>
          </a:p>
        </p:txBody>
      </p:sp>
      <p:pic>
        <p:nvPicPr>
          <p:cNvPr id="13" name="Picture 9" descr="C:\Users\salahutdinova_ea.OMS\Documents\Борисова\АДМИНИСТРАЦИЯ\логотипы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7" y="90238"/>
            <a:ext cx="79533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40434" y="2806971"/>
            <a:ext cx="224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Сургутской ТПП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79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3752</TotalTime>
  <Words>582</Words>
  <Application>Microsoft Office PowerPoint</Application>
  <PresentationFormat>Экран (4:3)</PresentationFormat>
  <Paragraphs>150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Экспертиза и ОФВ в 2018 году</vt:lpstr>
      <vt:lpstr>Презентация PowerPoint</vt:lpstr>
      <vt:lpstr>Презентация PowerPoint</vt:lpstr>
      <vt:lpstr>Актуальные проблемы взаимодействия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Ворошилова Юлия Павловна</cp:lastModifiedBy>
  <cp:revision>419</cp:revision>
  <cp:lastPrinted>2019-04-29T10:00:18Z</cp:lastPrinted>
  <dcterms:created xsi:type="dcterms:W3CDTF">2014-11-21T11:00:06Z</dcterms:created>
  <dcterms:modified xsi:type="dcterms:W3CDTF">2019-04-30T04:22:33Z</dcterms:modified>
</cp:coreProperties>
</file>