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notesMasterIdLst>
    <p:notesMasterId r:id="rId10"/>
  </p:notesMasterIdLst>
  <p:sldIdLst>
    <p:sldId id="256" r:id="rId2"/>
    <p:sldId id="257" r:id="rId3"/>
    <p:sldId id="262" r:id="rId4"/>
    <p:sldId id="268" r:id="rId5"/>
    <p:sldId id="267" r:id="rId6"/>
    <p:sldId id="258" r:id="rId7"/>
    <p:sldId id="264" r:id="rId8"/>
    <p:sldId id="261" r:id="rId9"/>
  </p:sldIdLst>
  <p:sldSz cx="12192000" cy="6858000"/>
  <p:notesSz cx="6888163" cy="100187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7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2281" autoAdjust="0"/>
  </p:normalViewPr>
  <p:slideViewPr>
    <p:cSldViewPr snapToGrid="0">
      <p:cViewPr varScale="1">
        <p:scale>
          <a:sx n="106" d="100"/>
          <a:sy n="106" d="100"/>
        </p:scale>
        <p:origin x="73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2075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F07686-F495-4AE7-9E45-03DB0CE27596}" type="datetimeFigureOut">
              <a:rPr lang="ru-RU" smtClean="0"/>
              <a:t>17.03.2025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975" y="4821238"/>
            <a:ext cx="5510213" cy="39449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2075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A31FD8-8AF1-4E61-8BA6-B2CF996092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45002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A31FD8-8AF1-4E61-8BA6-B2CF9960926A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37155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A31FD8-8AF1-4E61-8BA6-B2CF9960926A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22788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A31FD8-8AF1-4E61-8BA6-B2CF9960926A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20608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7C89F-2469-4136-8468-39F35E28DC10}" type="datetimeFigureOut">
              <a:rPr lang="ru-RU" smtClean="0"/>
              <a:t>17.03.2025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F9320-8F63-43C3-B3D2-77411A7E4F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81529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7C89F-2469-4136-8468-39F35E28DC10}" type="datetimeFigureOut">
              <a:rPr lang="ru-RU" smtClean="0"/>
              <a:t>17.03.2025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F9320-8F63-43C3-B3D2-77411A7E4F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83917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7C89F-2469-4136-8468-39F35E28DC10}" type="datetimeFigureOut">
              <a:rPr lang="ru-RU" smtClean="0"/>
              <a:t>17.03.2025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F9320-8F63-43C3-B3D2-77411A7E4F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55283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7C89F-2469-4136-8468-39F35E28DC10}" type="datetimeFigureOut">
              <a:rPr lang="ru-RU" smtClean="0"/>
              <a:t>17.03.2025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F9320-8F63-43C3-B3D2-77411A7E4F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9022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7C89F-2469-4136-8468-39F35E28DC10}" type="datetimeFigureOut">
              <a:rPr lang="ru-RU" smtClean="0"/>
              <a:t>17.03.2025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F9320-8F63-43C3-B3D2-77411A7E4F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59614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7C89F-2469-4136-8468-39F35E28DC10}" type="datetimeFigureOut">
              <a:rPr lang="ru-RU" smtClean="0"/>
              <a:t>17.03.2025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F9320-8F63-43C3-B3D2-77411A7E4F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25332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7C89F-2469-4136-8468-39F35E28DC10}" type="datetimeFigureOut">
              <a:rPr lang="ru-RU" smtClean="0"/>
              <a:t>17.03.2025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F9320-8F63-43C3-B3D2-77411A7E4F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80503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7C89F-2469-4136-8468-39F35E28DC10}" type="datetimeFigureOut">
              <a:rPr lang="ru-RU" smtClean="0"/>
              <a:t>17.03.2025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F9320-8F63-43C3-B3D2-77411A7E4F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3553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7C89F-2469-4136-8468-39F35E28DC10}" type="datetimeFigureOut">
              <a:rPr lang="ru-RU" smtClean="0"/>
              <a:t>17.03.2025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F9320-8F63-43C3-B3D2-77411A7E4F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27294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7C89F-2469-4136-8468-39F35E28DC10}" type="datetimeFigureOut">
              <a:rPr lang="ru-RU" smtClean="0"/>
              <a:t>17.03.2025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F9320-8F63-43C3-B3D2-77411A7E4F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80350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7C89F-2469-4136-8468-39F35E28DC10}" type="datetimeFigureOut">
              <a:rPr lang="ru-RU" smtClean="0"/>
              <a:t>17.03.2025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F9320-8F63-43C3-B3D2-77411A7E4F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51970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F7C89F-2469-4136-8468-39F35E28DC10}" type="datetimeFigureOut">
              <a:rPr lang="ru-RU" smtClean="0"/>
              <a:t>17.03.2025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CF9320-8F63-43C3-B3D2-77411A7E4F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57426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0C5C0B-F97D-47F1-94E4-82F5C48848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" y="1"/>
            <a:ext cx="12192001" cy="1426127"/>
          </a:xfrm>
          <a:gradFill flip="none" rotWithShape="1">
            <a:gsLst>
              <a:gs pos="0">
                <a:schemeClr val="accent1">
                  <a:lumMod val="75000"/>
                  <a:shade val="30000"/>
                  <a:satMod val="115000"/>
                </a:schemeClr>
              </a:gs>
              <a:gs pos="50000">
                <a:schemeClr val="accent1">
                  <a:lumMod val="75000"/>
                  <a:shade val="67500"/>
                  <a:satMod val="115000"/>
                </a:schemeClr>
              </a:gs>
              <a:gs pos="100000">
                <a:schemeClr val="accent1">
                  <a:lumMod val="75000"/>
                  <a:shade val="100000"/>
                  <a:satMod val="115000"/>
                </a:schemeClr>
              </a:gs>
            </a:gsLst>
            <a:lin ang="18900000" scaled="1"/>
            <a:tileRect/>
          </a:gradFill>
        </p:spPr>
        <p:txBody>
          <a:bodyPr>
            <a:normAutofit fontScale="90000"/>
          </a:bodyPr>
          <a:lstStyle/>
          <a:p>
            <a:r>
              <a:rPr lang="ru-RU" sz="3200" dirty="0">
                <a:solidFill>
                  <a:schemeClr val="accent1">
                    <a:lumMod val="40000"/>
                    <a:lumOff val="60000"/>
                  </a:schemeClr>
                </a:solidFill>
                <a:latin typeface="Bahnschrift Condensed" panose="020B0502040204020203" pitchFamily="34" charset="0"/>
              </a:rPr>
              <a:t>КОРРЕКТИРОВКА ПРОЕКТА МЕЖЕВАНИЯ И ПРОЕКТА ПЛАНИРОВКИ (В ЧАСТИ КРАСНЫХ ЛИНИЙ УЛИЦ)</a:t>
            </a:r>
            <a:br>
              <a:rPr lang="ru-RU" sz="3200" dirty="0">
                <a:solidFill>
                  <a:schemeClr val="accent1">
                    <a:lumMod val="40000"/>
                    <a:lumOff val="60000"/>
                  </a:schemeClr>
                </a:solidFill>
                <a:latin typeface="Bahnschrift Condensed" panose="020B0502040204020203" pitchFamily="34" charset="0"/>
              </a:rPr>
            </a:br>
            <a:r>
              <a:rPr lang="ru-RU" sz="3200" dirty="0">
                <a:solidFill>
                  <a:schemeClr val="accent1">
                    <a:lumMod val="40000"/>
                    <a:lumOff val="60000"/>
                  </a:schemeClr>
                </a:solidFill>
                <a:latin typeface="Bahnschrift Condensed" panose="020B0502040204020203" pitchFamily="34" charset="0"/>
              </a:rPr>
              <a:t>ТЕРРИТОРИИ УЛИЧНО-ДОРОЖНОЙ СЕТИ ГОРОДА</a:t>
            </a:r>
            <a:br>
              <a:rPr lang="ru-RU" sz="3200" dirty="0">
                <a:solidFill>
                  <a:schemeClr val="accent1">
                    <a:lumMod val="40000"/>
                    <a:lumOff val="60000"/>
                  </a:schemeClr>
                </a:solidFill>
                <a:latin typeface="Bahnschrift Condensed" panose="020B0502040204020203" pitchFamily="34" charset="0"/>
              </a:rPr>
            </a:br>
            <a:endParaRPr lang="ru-RU" sz="3200" dirty="0">
              <a:solidFill>
                <a:schemeClr val="accent1">
                  <a:lumMod val="40000"/>
                  <a:lumOff val="60000"/>
                </a:schemeClr>
              </a:solidFill>
              <a:latin typeface="Bahnschrift Condensed" panose="020B0502040204020203" pitchFamily="34" charset="0"/>
            </a:endParaRPr>
          </a:p>
        </p:txBody>
      </p:sp>
      <p:sp>
        <p:nvSpPr>
          <p:cNvPr id="4" name="Подзаголовок 2">
            <a:extLst>
              <a:ext uri="{FF2B5EF4-FFF2-40B4-BE49-F238E27FC236}">
                <a16:creationId xmlns:a16="http://schemas.microsoft.com/office/drawing/2014/main" id="{B76D3D8E-5889-4FC1-B8BC-3583CD1D5DA8}"/>
              </a:ext>
            </a:extLst>
          </p:cNvPr>
          <p:cNvSpPr txBox="1">
            <a:spLocks/>
          </p:cNvSpPr>
          <p:nvPr/>
        </p:nvSpPr>
        <p:spPr>
          <a:xfrm>
            <a:off x="378902" y="1514912"/>
            <a:ext cx="11434194" cy="84728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000" dirty="0"/>
              <a:t>Подготовка корректировки проекта межевания и проекта планировки (в части красных линий улиц) территории улично-дорожной сети города осуществляется в целях: </a:t>
            </a:r>
          </a:p>
          <a:p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E0E01BE-A46D-46B1-A3DE-08BCA7910048}"/>
              </a:ext>
            </a:extLst>
          </p:cNvPr>
          <p:cNvSpPr/>
          <p:nvPr/>
        </p:nvSpPr>
        <p:spPr>
          <a:xfrm>
            <a:off x="378902" y="2413932"/>
            <a:ext cx="1143419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/>
              <a:t>изменения местоположения границ образуемых земельных участков территории улично-дорожной сети города Сургута под объектами, находящимися в пользовании МКУ «</a:t>
            </a:r>
            <a:r>
              <a:rPr lang="ru-RU" sz="1600" dirty="0" err="1"/>
              <a:t>ДДТиЖКК</a:t>
            </a:r>
            <a:r>
              <a:rPr lang="ru-RU" sz="1600" dirty="0"/>
              <a:t>». Под объектами понимаются автомобильные дороги местного значения в границах красных линий. Иные вопросы, связанные с размещением объектов транспортной инфраструктуры в границах красных линий;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/>
              <a:t>изменения красных линий (при необходимости);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/>
          </a:p>
        </p:txBody>
      </p:sp>
      <p:sp>
        <p:nvSpPr>
          <p:cNvPr id="9" name="Подзаголовок 2">
            <a:extLst>
              <a:ext uri="{FF2B5EF4-FFF2-40B4-BE49-F238E27FC236}">
                <a16:creationId xmlns:a16="http://schemas.microsoft.com/office/drawing/2014/main" id="{90026E05-B32A-4343-A5C3-15952B1D82A3}"/>
              </a:ext>
            </a:extLst>
          </p:cNvPr>
          <p:cNvSpPr txBox="1">
            <a:spLocks/>
          </p:cNvSpPr>
          <p:nvPr/>
        </p:nvSpPr>
        <p:spPr>
          <a:xfrm>
            <a:off x="378902" y="3705225"/>
            <a:ext cx="11434194" cy="101331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000" dirty="0"/>
              <a:t>Задачами корректировки проекта межевания и проекта планировки (в части красных линий улиц) территории улично-дорожной сети города является обеспечение следующих требований: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3DA7AF0C-49B3-4BD6-93CF-2F67C8646247}"/>
              </a:ext>
            </a:extLst>
          </p:cNvPr>
          <p:cNvSpPr/>
          <p:nvPr/>
        </p:nvSpPr>
        <p:spPr>
          <a:xfrm>
            <a:off x="378902" y="4709020"/>
            <a:ext cx="1143419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определение способов образования земельных участков, планируемых для включения в территорию общего пользования;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уточнение сведений о площади образуемых земельных участков, в том числе в отношении которых предполагаются резервирование и (или) изъятие для государственных или муниципальных нужд;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установление вида разрешенного использования образуемых земельных участков.</a:t>
            </a:r>
          </a:p>
        </p:txBody>
      </p:sp>
    </p:spTree>
    <p:extLst>
      <p:ext uri="{BB962C8B-B14F-4D97-AF65-F5344CB8AC3E}">
        <p14:creationId xmlns:p14="http://schemas.microsoft.com/office/powerpoint/2010/main" val="6995905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E72AB768-5648-4550-A842-0B8A5121E6BA}"/>
              </a:ext>
            </a:extLst>
          </p:cNvPr>
          <p:cNvSpPr/>
          <p:nvPr/>
        </p:nvSpPr>
        <p:spPr>
          <a:xfrm>
            <a:off x="0" y="-25757"/>
            <a:ext cx="12192000" cy="7212168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Подзаголовок 2">
            <a:extLst>
              <a:ext uri="{FF2B5EF4-FFF2-40B4-BE49-F238E27FC236}">
                <a16:creationId xmlns:a16="http://schemas.microsoft.com/office/drawing/2014/main" id="{6BF78D0E-FB8A-4999-8BB7-A9BB2066E518}"/>
              </a:ext>
            </a:extLst>
          </p:cNvPr>
          <p:cNvSpPr txBox="1">
            <a:spLocks/>
          </p:cNvSpPr>
          <p:nvPr/>
        </p:nvSpPr>
        <p:spPr>
          <a:xfrm>
            <a:off x="149254" y="183742"/>
            <a:ext cx="11873748" cy="64600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/>
              <a:t>Перечень объектов</a:t>
            </a:r>
          </a:p>
          <a:p>
            <a:pPr algn="l"/>
            <a:endParaRPr lang="ru-RU" sz="1050" dirty="0"/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300AC25-CFB9-4478-A95C-19D94783E6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5202375"/>
              </p:ext>
            </p:extLst>
          </p:nvPr>
        </p:nvGraphicFramePr>
        <p:xfrm>
          <a:off x="955343" y="1173703"/>
          <a:ext cx="10104101" cy="575576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00502">
                  <a:extLst>
                    <a:ext uri="{9D8B030D-6E8A-4147-A177-3AD203B41FA5}">
                      <a16:colId xmlns:a16="http://schemas.microsoft.com/office/drawing/2014/main" val="2203331213"/>
                    </a:ext>
                  </a:extLst>
                </a:gridCol>
                <a:gridCol w="1678674">
                  <a:extLst>
                    <a:ext uri="{9D8B030D-6E8A-4147-A177-3AD203B41FA5}">
                      <a16:colId xmlns:a16="http://schemas.microsoft.com/office/drawing/2014/main" val="2939857942"/>
                    </a:ext>
                  </a:extLst>
                </a:gridCol>
                <a:gridCol w="6403160">
                  <a:extLst>
                    <a:ext uri="{9D8B030D-6E8A-4147-A177-3AD203B41FA5}">
                      <a16:colId xmlns:a16="http://schemas.microsoft.com/office/drawing/2014/main" val="2667673927"/>
                    </a:ext>
                  </a:extLst>
                </a:gridCol>
                <a:gridCol w="1421765">
                  <a:extLst>
                    <a:ext uri="{9D8B030D-6E8A-4147-A177-3AD203B41FA5}">
                      <a16:colId xmlns:a16="http://schemas.microsoft.com/office/drawing/2014/main" val="3918823607"/>
                    </a:ext>
                  </a:extLst>
                </a:gridCol>
              </a:tblGrid>
              <a:tr h="13168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№ п.п.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Наименование планировочного элемента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Адрес объекта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Обозначение образуемого земельного участка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90666663"/>
                  </a:ext>
                </a:extLst>
              </a:tr>
              <a:tr h="3326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Сот Виктория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:ЗУ3к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53053169"/>
                  </a:ext>
                </a:extLst>
              </a:tr>
              <a:tr h="3326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Улица Восточная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:ЗУ4к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32935629"/>
                  </a:ext>
                </a:extLst>
              </a:tr>
              <a:tr h="3326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3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Улица Восточная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:ЗУ5к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30466698"/>
                  </a:ext>
                </a:extLst>
              </a:tr>
              <a:tr h="3326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4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5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Улица Привокзальная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:ЗУ6к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11748495"/>
                  </a:ext>
                </a:extLst>
              </a:tr>
              <a:tr h="3326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5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11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Микрорайон А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:ЗУ17к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75272425"/>
                  </a:ext>
                </a:extLst>
              </a:tr>
              <a:tr h="3600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6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12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Улица Островского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:ЗУ5к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4073934129"/>
                  </a:ext>
                </a:extLst>
              </a:tr>
              <a:tr h="3600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7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14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Нижневартовское шоссе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:ЗУ6к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830826067"/>
                  </a:ext>
                </a:extLst>
              </a:tr>
              <a:tr h="3600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8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14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Восточный промрайон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:ЗУ7к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7228092"/>
                  </a:ext>
                </a:extLst>
              </a:tr>
              <a:tr h="3600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9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15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Дорога автомобильная по проспекту Пролетарский (от ул. 30 лет Победы до ул.Энгельса)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:ЗУ6к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78557225"/>
                  </a:ext>
                </a:extLst>
              </a:tr>
              <a:tr h="3600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10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18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Дорога автомобильная Транспортная развязка №5 "Мелик-Карамова-Щепеткина"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:ЗУ27к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4267963666"/>
                  </a:ext>
                </a:extLst>
              </a:tr>
              <a:tr h="3600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11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21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Автомобильная дорога по улице Василия Голикова (11 «ПР»)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:ЗУ1к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42360367"/>
                  </a:ext>
                </a:extLst>
              </a:tr>
              <a:tr h="3600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12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21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Автомобильная дорога по улице Василия Голикова (11 «ПР»)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:ЗУ2к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5403136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86640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21F934A2-097E-4E25-808B-1AB4080089C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65AD6D6-EC99-4B74-811C-48F6725802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1171" y="595617"/>
            <a:ext cx="8855925" cy="6264932"/>
          </a:xfrm>
          <a:prstGeom prst="rect">
            <a:avLst/>
          </a:prstGeom>
        </p:spPr>
      </p:pic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7F652439-9DED-4321-A810-C054242C403D}"/>
              </a:ext>
            </a:extLst>
          </p:cNvPr>
          <p:cNvSpPr txBox="1">
            <a:spLocks/>
          </p:cNvSpPr>
          <p:nvPr/>
        </p:nvSpPr>
        <p:spPr>
          <a:xfrm>
            <a:off x="-2" y="0"/>
            <a:ext cx="12192001" cy="595618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75000"/>
                  <a:shade val="30000"/>
                  <a:satMod val="115000"/>
                </a:schemeClr>
              </a:gs>
              <a:gs pos="50000">
                <a:schemeClr val="accent1">
                  <a:lumMod val="75000"/>
                  <a:shade val="67500"/>
                  <a:satMod val="115000"/>
                </a:schemeClr>
              </a:gs>
              <a:gs pos="100000">
                <a:schemeClr val="accent1">
                  <a:lumMod val="75000"/>
                  <a:shade val="100000"/>
                  <a:satMod val="115000"/>
                </a:schemeClr>
              </a:gs>
            </a:gsLst>
            <a:lin ang="18900000" scaled="1"/>
            <a:tileRect/>
          </a:gradFill>
        </p:spPr>
        <p:txBody>
          <a:bodyPr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Чертеж межевания территории (лист 1)</a:t>
            </a:r>
            <a:endParaRPr lang="ru-RU" sz="2200" i="1" dirty="0">
              <a:solidFill>
                <a:schemeClr val="accent1">
                  <a:lumMod val="40000"/>
                  <a:lumOff val="60000"/>
                </a:schemeClr>
              </a:solidFill>
              <a:latin typeface="Bahnschrift 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37455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21F934A2-097E-4E25-808B-1AB4080089C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65AD6D6-EC99-4B74-811C-48F6725802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2385" y="595618"/>
            <a:ext cx="8907225" cy="6301223"/>
          </a:xfrm>
          <a:prstGeom prst="rect">
            <a:avLst/>
          </a:prstGeom>
        </p:spPr>
      </p:pic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7F652439-9DED-4321-A810-C054242C403D}"/>
              </a:ext>
            </a:extLst>
          </p:cNvPr>
          <p:cNvSpPr txBox="1">
            <a:spLocks/>
          </p:cNvSpPr>
          <p:nvPr/>
        </p:nvSpPr>
        <p:spPr>
          <a:xfrm>
            <a:off x="-2" y="0"/>
            <a:ext cx="12192001" cy="595618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75000"/>
                  <a:shade val="30000"/>
                  <a:satMod val="115000"/>
                </a:schemeClr>
              </a:gs>
              <a:gs pos="50000">
                <a:schemeClr val="accent1">
                  <a:lumMod val="75000"/>
                  <a:shade val="67500"/>
                  <a:satMod val="115000"/>
                </a:schemeClr>
              </a:gs>
              <a:gs pos="100000">
                <a:schemeClr val="accent1">
                  <a:lumMod val="75000"/>
                  <a:shade val="100000"/>
                  <a:satMod val="115000"/>
                </a:schemeClr>
              </a:gs>
            </a:gsLst>
            <a:lin ang="18900000" scaled="1"/>
            <a:tileRect/>
          </a:gradFill>
        </p:spPr>
        <p:txBody>
          <a:bodyPr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Чертеж межевания территории (лист 2)</a:t>
            </a:r>
            <a:endParaRPr lang="ru-RU" sz="2200" i="1" dirty="0">
              <a:solidFill>
                <a:schemeClr val="accent1">
                  <a:lumMod val="40000"/>
                  <a:lumOff val="60000"/>
                </a:schemeClr>
              </a:solidFill>
              <a:latin typeface="Bahnschrift 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08746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68C72A3B-6879-4A3C-9FA8-5D34ADDC9E54}"/>
              </a:ext>
            </a:extLst>
          </p:cNvPr>
          <p:cNvSpPr txBox="1">
            <a:spLocks/>
          </p:cNvSpPr>
          <p:nvPr/>
        </p:nvSpPr>
        <p:spPr>
          <a:xfrm>
            <a:off x="-1" y="0"/>
            <a:ext cx="12192001" cy="847724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75000"/>
                  <a:shade val="30000"/>
                  <a:satMod val="115000"/>
                </a:schemeClr>
              </a:gs>
              <a:gs pos="50000">
                <a:schemeClr val="accent1">
                  <a:lumMod val="75000"/>
                  <a:shade val="67500"/>
                  <a:satMod val="115000"/>
                </a:schemeClr>
              </a:gs>
              <a:gs pos="100000">
                <a:schemeClr val="accent1">
                  <a:lumMod val="75000"/>
                  <a:shade val="100000"/>
                  <a:satMod val="115000"/>
                </a:schemeClr>
              </a:gs>
            </a:gsLst>
            <a:lin ang="18900000" scaled="1"/>
            <a:tileRect/>
          </a:gradFill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dirty="0">
                <a:solidFill>
                  <a:schemeClr val="accent1">
                    <a:lumMod val="40000"/>
                    <a:lumOff val="60000"/>
                  </a:schemeClr>
                </a:solidFill>
                <a:latin typeface="Bahnschrift Condensed" panose="020B0502040204020203" pitchFamily="34" charset="0"/>
              </a:rPr>
              <a:t>Пример образование земельного участка в рамках корректировки </a:t>
            </a:r>
            <a:r>
              <a:rPr lang="ru-RU" sz="32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Bahnschrift Condensed" panose="020B0502040204020203" pitchFamily="34" charset="0"/>
              </a:rPr>
              <a:t>ППиПМ</a:t>
            </a:r>
            <a:endParaRPr lang="ru-RU" sz="3200" dirty="0">
              <a:solidFill>
                <a:schemeClr val="accent1">
                  <a:lumMod val="40000"/>
                  <a:lumOff val="60000"/>
                </a:schemeClr>
              </a:solidFill>
              <a:latin typeface="Bahnschrift Condensed" panose="020B0502040204020203" pitchFamily="34" charset="0"/>
            </a:endParaRPr>
          </a:p>
          <a:p>
            <a:pPr algn="ctr"/>
            <a:r>
              <a:rPr lang="ru-RU" sz="2200" i="1" dirty="0">
                <a:solidFill>
                  <a:schemeClr val="accent1">
                    <a:lumMod val="40000"/>
                    <a:lumOff val="60000"/>
                  </a:schemeClr>
                </a:solidFill>
                <a:latin typeface="Bahnschrift Condensed" panose="020B0502040204020203" pitchFamily="34" charset="0"/>
              </a:rPr>
              <a:t>(:ЗУ17к (планировочный элемент 11 «Город Сургут, микрорайон А»))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F41117B-93C9-4416-9B6D-AEF9BADAE7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0583" y="885628"/>
            <a:ext cx="4291940" cy="5972372"/>
          </a:xfrm>
          <a:prstGeom prst="rect">
            <a:avLst/>
          </a:prstGeom>
        </p:spPr>
      </p:pic>
      <p:sp>
        <p:nvSpPr>
          <p:cNvPr id="20" name="Подзаголовок 2">
            <a:extLst>
              <a:ext uri="{FF2B5EF4-FFF2-40B4-BE49-F238E27FC236}">
                <a16:creationId xmlns:a16="http://schemas.microsoft.com/office/drawing/2014/main" id="{2CEEEFC0-4AE7-476B-A6AC-EE40A808AF9C}"/>
              </a:ext>
            </a:extLst>
          </p:cNvPr>
          <p:cNvSpPr txBox="1">
            <a:spLocks/>
          </p:cNvSpPr>
          <p:nvPr/>
        </p:nvSpPr>
        <p:spPr>
          <a:xfrm>
            <a:off x="323853" y="862012"/>
            <a:ext cx="5105400" cy="5077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200" dirty="0"/>
              <a:t>Образование земельного участка из земель, находящихся в муниципальной или государственной собственности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CD1E448-8EBC-4F20-AC2D-F7AC7388D1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9479" y="947254"/>
            <a:ext cx="4291941" cy="5972373"/>
          </a:xfrm>
          <a:prstGeom prst="rect">
            <a:avLst/>
          </a:prstGeom>
        </p:spPr>
      </p:pic>
      <p:sp>
        <p:nvSpPr>
          <p:cNvPr id="21" name="Подзаголовок 2">
            <a:extLst>
              <a:ext uri="{FF2B5EF4-FFF2-40B4-BE49-F238E27FC236}">
                <a16:creationId xmlns:a16="http://schemas.microsoft.com/office/drawing/2014/main" id="{FE6FF9EC-BB2A-45A2-8261-B126305F6509}"/>
              </a:ext>
            </a:extLst>
          </p:cNvPr>
          <p:cNvSpPr txBox="1">
            <a:spLocks/>
          </p:cNvSpPr>
          <p:nvPr/>
        </p:nvSpPr>
        <p:spPr>
          <a:xfrm>
            <a:off x="6762747" y="862013"/>
            <a:ext cx="5105400" cy="50777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100" dirty="0"/>
              <a:t>Образуется путем перераспределения земельного участка :ЗУ17к1 с земельными участками с КН 86:10:0101032:85, 86:10:0101032:139, 86:10:0101032:36, 86:10:0101032:50</a:t>
            </a:r>
          </a:p>
        </p:txBody>
      </p:sp>
    </p:spTree>
    <p:extLst>
      <p:ext uri="{BB962C8B-B14F-4D97-AF65-F5344CB8AC3E}">
        <p14:creationId xmlns:p14="http://schemas.microsoft.com/office/powerpoint/2010/main" val="12822305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E72AB768-5648-4550-A842-0B8A5121E6B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Подзаголовок 2">
            <a:extLst>
              <a:ext uri="{FF2B5EF4-FFF2-40B4-BE49-F238E27FC236}">
                <a16:creationId xmlns:a16="http://schemas.microsoft.com/office/drawing/2014/main" id="{6BF78D0E-FB8A-4999-8BB7-A9BB2066E518}"/>
              </a:ext>
            </a:extLst>
          </p:cNvPr>
          <p:cNvSpPr txBox="1">
            <a:spLocks/>
          </p:cNvSpPr>
          <p:nvPr/>
        </p:nvSpPr>
        <p:spPr>
          <a:xfrm>
            <a:off x="196619" y="183744"/>
            <a:ext cx="2568776" cy="649051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400" b="1" dirty="0"/>
              <a:t>Проектом предлагаются к изъятию земельные участки, согласно таблице 2 основной части корректировки </a:t>
            </a:r>
            <a:r>
              <a:rPr lang="ru-RU" sz="1400" b="1" dirty="0" err="1"/>
              <a:t>ППиПМ</a:t>
            </a:r>
            <a:r>
              <a:rPr lang="ru-RU" sz="1400" b="1" dirty="0"/>
              <a:t>.</a:t>
            </a:r>
          </a:p>
          <a:p>
            <a:pPr algn="l"/>
            <a:r>
              <a:rPr lang="ru-RU" sz="1200" dirty="0"/>
              <a:t>Земельные участки (находящиеся в частной собственности), попадающие в границы красных линий, подлежат изъятию в соответствии со ст.56.3 ЗК РФ. При этом, в случаях необходимости изъятия части земельного участка, проектом предлагается изъятие части земельного участка, путем перераспределения в соответствии с ч.1 ст.39.28 ЗК РФ. 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F555FB82-6E46-4F93-A532-AD494CCEB5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727943"/>
              </p:ext>
            </p:extLst>
          </p:nvPr>
        </p:nvGraphicFramePr>
        <p:xfrm>
          <a:off x="3527107" y="183744"/>
          <a:ext cx="7582171" cy="5333924"/>
        </p:xfrm>
        <a:graphic>
          <a:graphicData uri="http://schemas.openxmlformats.org/drawingml/2006/table">
            <a:tbl>
              <a:tblPr firstRow="1" bandCol="1">
                <a:tableStyleId>{5C22544A-7EE6-4342-B048-85BDC9FD1C3A}</a:tableStyleId>
              </a:tblPr>
              <a:tblGrid>
                <a:gridCol w="1003523">
                  <a:extLst>
                    <a:ext uri="{9D8B030D-6E8A-4147-A177-3AD203B41FA5}">
                      <a16:colId xmlns:a16="http://schemas.microsoft.com/office/drawing/2014/main" val="3754962816"/>
                    </a:ext>
                  </a:extLst>
                </a:gridCol>
                <a:gridCol w="2390277">
                  <a:extLst>
                    <a:ext uri="{9D8B030D-6E8A-4147-A177-3AD203B41FA5}">
                      <a16:colId xmlns:a16="http://schemas.microsoft.com/office/drawing/2014/main" val="290463470"/>
                    </a:ext>
                  </a:extLst>
                </a:gridCol>
                <a:gridCol w="1196544">
                  <a:extLst>
                    <a:ext uri="{9D8B030D-6E8A-4147-A177-3AD203B41FA5}">
                      <a16:colId xmlns:a16="http://schemas.microsoft.com/office/drawing/2014/main" val="1553777115"/>
                    </a:ext>
                  </a:extLst>
                </a:gridCol>
                <a:gridCol w="2991827">
                  <a:extLst>
                    <a:ext uri="{9D8B030D-6E8A-4147-A177-3AD203B41FA5}">
                      <a16:colId xmlns:a16="http://schemas.microsoft.com/office/drawing/2014/main" val="1185887089"/>
                    </a:ext>
                  </a:extLst>
                </a:gridCol>
              </a:tblGrid>
              <a:tr h="3216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№ п/п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Кадастровый номер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№ п/п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Кадастровый номер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81129616"/>
                  </a:ext>
                </a:extLst>
              </a:tr>
              <a:tr h="294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86:10:0101117:361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19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86:10:0101103:331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510746279"/>
                  </a:ext>
                </a:extLst>
              </a:tr>
              <a:tr h="294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86:10:0101117:57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20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86:10:0101000:305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4200161910"/>
                  </a:ext>
                </a:extLst>
              </a:tr>
              <a:tr h="294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86:10:0101117:5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21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86:10:0101034:285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4176998595"/>
                  </a:ext>
                </a:extLst>
              </a:tr>
              <a:tr h="294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4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86:10:0101117:10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22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86:10:0101035:2835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364238445"/>
                  </a:ext>
                </a:extLst>
              </a:tr>
              <a:tr h="294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5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86:10:0101005:3321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23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86:10:0101103:403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75558455"/>
                  </a:ext>
                </a:extLst>
              </a:tr>
              <a:tr h="294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6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86:10:0101117:823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24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86:10:0000000:24932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66572954"/>
                  </a:ext>
                </a:extLst>
              </a:tr>
              <a:tr h="294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7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86:10:0101075:1673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25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86:10:0101229:951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15184464"/>
                  </a:ext>
                </a:extLst>
              </a:tr>
              <a:tr h="294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8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86:10:0101075:130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26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86:10:0101213:8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42606254"/>
                  </a:ext>
                </a:extLst>
              </a:tr>
              <a:tr h="294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9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86:10:0101075:995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27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86:10:0000000:22579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07230378"/>
                  </a:ext>
                </a:extLst>
              </a:tr>
              <a:tr h="294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10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86:10:0101000:163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28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86:10:0101032:85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89253021"/>
                  </a:ext>
                </a:extLst>
              </a:tr>
              <a:tr h="294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11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86:10:0101229:919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29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86:10:0101032:50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30566885"/>
                  </a:ext>
                </a:extLst>
              </a:tr>
              <a:tr h="294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12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86:10:0101213:51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30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86:10:0101196:307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12934745"/>
                  </a:ext>
                </a:extLst>
              </a:tr>
              <a:tr h="294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13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86:10:0000000:22457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31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86:10:0101196:324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40798604"/>
                  </a:ext>
                </a:extLst>
              </a:tr>
              <a:tr h="294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14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86:10:0101032:139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32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86:10:0101196:336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74163103"/>
                  </a:ext>
                </a:extLst>
              </a:tr>
              <a:tr h="294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16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86:10:0101000:305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33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86:10:0101196:490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86679332"/>
                  </a:ext>
                </a:extLst>
              </a:tr>
              <a:tr h="294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17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86:10:0000000:22579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34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86:10:0101196:230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40794628"/>
                  </a:ext>
                </a:extLst>
              </a:tr>
              <a:tr h="294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18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86:10:0101103:404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155867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99631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23422DD-5C64-43AF-AA87-31FD31C5A68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одзаголовок 2">
            <a:extLst>
              <a:ext uri="{FF2B5EF4-FFF2-40B4-BE49-F238E27FC236}">
                <a16:creationId xmlns:a16="http://schemas.microsoft.com/office/drawing/2014/main" id="{EE9FD455-16FE-4FDE-BAC2-376DB8EDA4E1}"/>
              </a:ext>
            </a:extLst>
          </p:cNvPr>
          <p:cNvSpPr txBox="1">
            <a:spLocks/>
          </p:cNvSpPr>
          <p:nvPr/>
        </p:nvSpPr>
        <p:spPr>
          <a:xfrm>
            <a:off x="95250" y="117996"/>
            <a:ext cx="2721554" cy="656346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400" b="1" dirty="0"/>
              <a:t>В результате анализа сложившейся структуры землепользования выявлены следующие условия проведения градостроительного межевания (корректировки красных линий): </a:t>
            </a:r>
          </a:p>
          <a:p>
            <a:pPr algn="l">
              <a:spcBef>
                <a:spcPts val="600"/>
              </a:spcBef>
            </a:pPr>
            <a:r>
              <a:rPr lang="ru-RU" sz="1200" dirty="0"/>
              <a:t>Определены условия и необходимость изменения границ территорий общего пользования на участках:</a:t>
            </a:r>
          </a:p>
          <a:p>
            <a:pPr algn="l"/>
            <a:br>
              <a:rPr lang="ru-RU" sz="1200" dirty="0"/>
            </a:br>
            <a:r>
              <a:rPr lang="ru-RU" sz="1900" dirty="0"/>
              <a:t>1. Улица Островского;</a:t>
            </a:r>
          </a:p>
          <a:p>
            <a:pPr algn="l"/>
            <a:r>
              <a:rPr lang="ru-RU" sz="1900" dirty="0"/>
              <a:t>2. Проспект Пролетарский;</a:t>
            </a:r>
          </a:p>
          <a:p>
            <a:pPr algn="l"/>
            <a:r>
              <a:rPr lang="ru-RU" sz="1900" dirty="0"/>
              <a:t>3. Нижневартовское шоссе;</a:t>
            </a:r>
          </a:p>
          <a:p>
            <a:pPr algn="l"/>
            <a:r>
              <a:rPr lang="ru-RU" sz="1900" dirty="0"/>
              <a:t>4. Улица Щепеткина;</a:t>
            </a:r>
          </a:p>
          <a:p>
            <a:pPr algn="l"/>
            <a:r>
              <a:rPr lang="ru-RU" sz="1900" dirty="0"/>
              <a:t>5. СОТ Виктория;</a:t>
            </a:r>
          </a:p>
          <a:p>
            <a:pPr algn="l"/>
            <a:r>
              <a:rPr lang="ru-RU" sz="1900" dirty="0"/>
              <a:t>6. Улица Привокзальная;</a:t>
            </a:r>
          </a:p>
          <a:p>
            <a:pPr algn="l"/>
            <a:r>
              <a:rPr lang="ru-RU" sz="1900" dirty="0"/>
              <a:t>7. Восточный промрайон;</a:t>
            </a:r>
          </a:p>
          <a:p>
            <a:pPr algn="l"/>
            <a:r>
              <a:rPr lang="ru-RU" sz="1900" dirty="0"/>
              <a:t>8. Микрорайон А;</a:t>
            </a:r>
          </a:p>
          <a:p>
            <a:pPr algn="l"/>
            <a:r>
              <a:rPr lang="ru-RU" sz="1900" dirty="0"/>
              <a:t>9. Микрорайон 27А;</a:t>
            </a:r>
          </a:p>
          <a:p>
            <a:pPr algn="l"/>
            <a:r>
              <a:rPr lang="ru-RU" sz="1900" dirty="0"/>
              <a:t>10. Ядро, Сайма.</a:t>
            </a:r>
            <a:endParaRPr lang="en-US" sz="1900" dirty="0"/>
          </a:p>
          <a:p>
            <a:pPr algn="l"/>
            <a:r>
              <a:rPr lang="en-US" sz="1900" dirty="0"/>
              <a:t>11. </a:t>
            </a:r>
            <a:r>
              <a:rPr lang="ru-RU" sz="1900" dirty="0"/>
              <a:t>Автомобильная дорога по улице Василия Голикова (11 «ПР»</a:t>
            </a:r>
            <a:r>
              <a:rPr lang="en-US" sz="1900" dirty="0"/>
              <a:t>)</a:t>
            </a:r>
            <a:endParaRPr lang="ru-RU" sz="1900" dirty="0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DEB63770-3616-4160-8722-894D1C30E99C}"/>
              </a:ext>
            </a:extLst>
          </p:cNvPr>
          <p:cNvSpPr txBox="1">
            <a:spLocks/>
          </p:cNvSpPr>
          <p:nvPr/>
        </p:nvSpPr>
        <p:spPr>
          <a:xfrm>
            <a:off x="2816804" y="-1"/>
            <a:ext cx="9375196" cy="494951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75000"/>
                  <a:shade val="30000"/>
                  <a:satMod val="115000"/>
                </a:schemeClr>
              </a:gs>
              <a:gs pos="50000">
                <a:schemeClr val="accent1">
                  <a:lumMod val="75000"/>
                  <a:shade val="67500"/>
                  <a:satMod val="115000"/>
                </a:schemeClr>
              </a:gs>
              <a:gs pos="100000">
                <a:schemeClr val="accent1">
                  <a:lumMod val="75000"/>
                  <a:shade val="100000"/>
                  <a:satMod val="115000"/>
                </a:schemeClr>
              </a:gs>
            </a:gsLst>
            <a:lin ang="18900000" scaled="1"/>
            <a:tileRect/>
          </a:gradFill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Схема предложений по изменению красных линий</a:t>
            </a:r>
            <a:endParaRPr lang="ru-RU" sz="2200" i="1" dirty="0">
              <a:solidFill>
                <a:schemeClr val="accent1">
                  <a:lumMod val="40000"/>
                  <a:lumOff val="60000"/>
                </a:schemeClr>
              </a:solidFill>
              <a:latin typeface="Bahnschrift Condensed" panose="020B0502040204020203" pitchFamily="34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92BCA85-053F-4BDB-A68A-B62A221953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113" y="494950"/>
            <a:ext cx="9008576" cy="6363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12874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E72AB768-5648-4550-A842-0B8A5121E6BA}"/>
              </a:ext>
            </a:extLst>
          </p:cNvPr>
          <p:cNvSpPr/>
          <p:nvPr/>
        </p:nvSpPr>
        <p:spPr>
          <a:xfrm>
            <a:off x="-1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одзаголовок 2">
            <a:extLst>
              <a:ext uri="{FF2B5EF4-FFF2-40B4-BE49-F238E27FC236}">
                <a16:creationId xmlns:a16="http://schemas.microsoft.com/office/drawing/2014/main" id="{DA6F2CB7-60A4-4541-AFC1-B5F1DDE9655D}"/>
              </a:ext>
            </a:extLst>
          </p:cNvPr>
          <p:cNvSpPr txBox="1">
            <a:spLocks/>
          </p:cNvSpPr>
          <p:nvPr/>
        </p:nvSpPr>
        <p:spPr>
          <a:xfrm>
            <a:off x="3237450" y="3011716"/>
            <a:ext cx="5717097" cy="62071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tabLst>
                <a:tab pos="8191500" algn="l"/>
              </a:tabLst>
            </a:pPr>
            <a:r>
              <a:rPr lang="ru-RU" altLang="ru-RU" sz="4700" dirty="0">
                <a:latin typeface="Arial" panose="020B0604020202020204" pitchFamily="34" charset="0"/>
                <a:ea typeface="Times New Roman" panose="02020603050405020304" pitchFamily="18" charset="0"/>
              </a:rPr>
              <a:t>Спасибо за внимание!</a:t>
            </a:r>
            <a:endParaRPr lang="ru-RU" altLang="ru-RU" sz="4700" dirty="0">
              <a:latin typeface="Arial" panose="020B060402020202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504754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10146</TotalTime>
  <Words>621</Words>
  <Application>Microsoft Office PowerPoint</Application>
  <PresentationFormat>Широкоэкранный</PresentationFormat>
  <Paragraphs>159</Paragraphs>
  <Slides>8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4" baseType="lpstr">
      <vt:lpstr>Arial</vt:lpstr>
      <vt:lpstr>Bahnschrift Condensed</vt:lpstr>
      <vt:lpstr>Calibri</vt:lpstr>
      <vt:lpstr>Calibri Light</vt:lpstr>
      <vt:lpstr>Times New Roman</vt:lpstr>
      <vt:lpstr>Office Theme</vt:lpstr>
      <vt:lpstr>КОРРЕКТИРОВКА ПРОЕКТА МЕЖЕВАНИЯ И ПРОЕКТА ПЛАНИРОВКИ (В ЧАСТИ КРАСНЫХ ЛИНИЙ УЛИЦ) ТЕРРИТОРИИ УЛИЧНО-ДОРОЖНОЙ СЕТИ ГОРОДА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187</cp:revision>
  <cp:lastPrinted>2024-08-28T10:25:05Z</cp:lastPrinted>
  <dcterms:created xsi:type="dcterms:W3CDTF">2020-05-27T10:04:27Z</dcterms:created>
  <dcterms:modified xsi:type="dcterms:W3CDTF">2025-03-17T10:15:05Z</dcterms:modified>
</cp:coreProperties>
</file>