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15"/>
  </p:notesMasterIdLst>
  <p:handoutMasterIdLst>
    <p:handoutMasterId r:id="rId16"/>
  </p:handoutMasterIdLst>
  <p:sldIdLst>
    <p:sldId id="353" r:id="rId2"/>
    <p:sldId id="402" r:id="rId3"/>
    <p:sldId id="403" r:id="rId4"/>
    <p:sldId id="390" r:id="rId5"/>
    <p:sldId id="405" r:id="rId6"/>
    <p:sldId id="406" r:id="rId7"/>
    <p:sldId id="395" r:id="rId8"/>
    <p:sldId id="407" r:id="rId9"/>
    <p:sldId id="404" r:id="rId10"/>
    <p:sldId id="408" r:id="rId11"/>
    <p:sldId id="401" r:id="rId12"/>
    <p:sldId id="411" r:id="rId13"/>
    <p:sldId id="388" r:id="rId1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09E7"/>
    <a:srgbClr val="5A67A6"/>
    <a:srgbClr val="8590BE"/>
    <a:srgbClr val="99A1C8"/>
    <a:srgbClr val="8574EC"/>
    <a:srgbClr val="5090C9"/>
    <a:srgbClr val="D9E7F0"/>
    <a:srgbClr val="E9ECF3"/>
    <a:srgbClr val="C0DFD0"/>
    <a:srgbClr val="FE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 custLinFactNeighborX="0" custLinFactNeighborY="-106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X="1605" custLinFactNeighborY="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отмена правового акта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Y="-23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D550AA-F882-4ECB-B838-7AF42AA802AE}" type="doc">
      <dgm:prSet loTypeId="urn:microsoft.com/office/officeart/2005/8/layout/chevron2" loCatId="process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BBC688-8290-42FC-A15E-A443421B1F73}">
      <dgm:prSet/>
      <dgm:spPr/>
      <dgm:t>
        <a:bodyPr/>
        <a:lstStyle/>
        <a:p>
          <a:pPr rtl="0"/>
          <a:endParaRPr lang="ru-RU" dirty="0"/>
        </a:p>
      </dgm:t>
    </dgm:pt>
    <dgm:pt modelId="{F517938A-58BC-45BB-9C85-3383AAC51A7E}" type="sibTrans" cxnId="{916AAC86-B375-4564-B69B-FF179317BAEB}">
      <dgm:prSet/>
      <dgm:spPr/>
      <dgm:t>
        <a:bodyPr/>
        <a:lstStyle/>
        <a:p>
          <a:endParaRPr lang="ru-RU"/>
        </a:p>
      </dgm:t>
    </dgm:pt>
    <dgm:pt modelId="{BBA49044-82A6-4D51-92D1-5B6EF3F7D725}" type="parTrans" cxnId="{916AAC86-B375-4564-B69B-FF179317BAEB}">
      <dgm:prSet/>
      <dgm:spPr/>
      <dgm:t>
        <a:bodyPr/>
        <a:lstStyle/>
        <a:p>
          <a:endParaRPr lang="ru-RU"/>
        </a:p>
      </dgm:t>
    </dgm:pt>
    <dgm:pt modelId="{89C4651E-B267-45A3-A755-BFD26B507BE0}">
      <dgm:prSet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регулирования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18E61B-FE44-49D4-A76E-A3C2CDB73EDC}" type="parTrans" cxnId="{FE15599A-D245-43F0-9BA4-4EB5AD5F7D1D}">
      <dgm:prSet/>
      <dgm:spPr/>
      <dgm:t>
        <a:bodyPr/>
        <a:lstStyle/>
        <a:p>
          <a:endParaRPr lang="ru-RU"/>
        </a:p>
      </dgm:t>
    </dgm:pt>
    <dgm:pt modelId="{202E497E-87E7-47FB-9030-ABF87F832595}" type="sibTrans" cxnId="{FE15599A-D245-43F0-9BA4-4EB5AD5F7D1D}">
      <dgm:prSet/>
      <dgm:spPr/>
      <dgm:t>
        <a:bodyPr/>
        <a:lstStyle/>
        <a:p>
          <a:endParaRPr lang="ru-RU"/>
        </a:p>
      </dgm:t>
    </dgm:pt>
    <dgm:pt modelId="{42797978-1E5B-4845-82CB-AAB569058B01}" type="pres">
      <dgm:prSet presAssocID="{D5D550AA-F882-4ECB-B838-7AF42AA802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00FE11-580D-465E-8386-CBEA280D20D2}" type="pres">
      <dgm:prSet presAssocID="{84BBC688-8290-42FC-A15E-A443421B1F73}" presName="composite" presStyleCnt="0"/>
      <dgm:spPr/>
    </dgm:pt>
    <dgm:pt modelId="{144423CF-43AF-470A-A31E-BBC71A2C7574}" type="pres">
      <dgm:prSet presAssocID="{84BBC688-8290-42FC-A15E-A443421B1F73}" presName="parentText" presStyleLbl="alignNode1" presStyleIdx="0" presStyleCnt="1" custLinFactNeighborX="0" custLinFactNeighborY="-106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C3504-10EA-42DE-BCD2-B8E4657150A6}" type="pres">
      <dgm:prSet presAssocID="{84BBC688-8290-42FC-A15E-A443421B1F73}" presName="descendantText" presStyleLbl="alignAcc1" presStyleIdx="0" presStyleCnt="1" custLinFactNeighborX="1605" custLinFactNeighborY="5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306C6C-E94A-436F-923A-B5DB91187ED1}" type="presOf" srcId="{84BBC688-8290-42FC-A15E-A443421B1F73}" destId="{144423CF-43AF-470A-A31E-BBC71A2C7574}" srcOrd="0" destOrd="0" presId="urn:microsoft.com/office/officeart/2005/8/layout/chevron2"/>
    <dgm:cxn modelId="{FE15599A-D245-43F0-9BA4-4EB5AD5F7D1D}" srcId="{84BBC688-8290-42FC-A15E-A443421B1F73}" destId="{89C4651E-B267-45A3-A755-BFD26B507BE0}" srcOrd="0" destOrd="0" parTransId="{CF18E61B-FE44-49D4-A76E-A3C2CDB73EDC}" sibTransId="{202E497E-87E7-47FB-9030-ABF87F832595}"/>
    <dgm:cxn modelId="{916AAC86-B375-4564-B69B-FF179317BAEB}" srcId="{D5D550AA-F882-4ECB-B838-7AF42AA802AE}" destId="{84BBC688-8290-42FC-A15E-A443421B1F73}" srcOrd="0" destOrd="0" parTransId="{BBA49044-82A6-4D51-92D1-5B6EF3F7D725}" sibTransId="{F517938A-58BC-45BB-9C85-3383AAC51A7E}"/>
    <dgm:cxn modelId="{8112646F-6572-427A-852E-E648E8006D20}" type="presOf" srcId="{D5D550AA-F882-4ECB-B838-7AF42AA802AE}" destId="{42797978-1E5B-4845-82CB-AAB569058B01}" srcOrd="0" destOrd="0" presId="urn:microsoft.com/office/officeart/2005/8/layout/chevron2"/>
    <dgm:cxn modelId="{9D59880E-9617-42DF-A7C8-DC54FC21DCE2}" type="presOf" srcId="{89C4651E-B267-45A3-A755-BFD26B507BE0}" destId="{7BCC3504-10EA-42DE-BCD2-B8E4657150A6}" srcOrd="0" destOrd="0" presId="urn:microsoft.com/office/officeart/2005/8/layout/chevron2"/>
    <dgm:cxn modelId="{232843BC-9F62-429D-801B-2FD300921C11}" type="presParOf" srcId="{42797978-1E5B-4845-82CB-AAB569058B01}" destId="{D200FE11-580D-465E-8386-CBEA280D20D2}" srcOrd="0" destOrd="0" presId="urn:microsoft.com/office/officeart/2005/8/layout/chevron2"/>
    <dgm:cxn modelId="{733F1CC6-A412-4B45-A7CD-2A221206DBFA}" type="presParOf" srcId="{D200FE11-580D-465E-8386-CBEA280D20D2}" destId="{144423CF-43AF-470A-A31E-BBC71A2C7574}" srcOrd="0" destOrd="0" presId="urn:microsoft.com/office/officeart/2005/8/layout/chevron2"/>
    <dgm:cxn modelId="{6529A9C0-338E-474E-9888-73B26CA6A4B7}" type="presParOf" srcId="{D200FE11-580D-465E-8386-CBEA280D20D2}" destId="{7BCC3504-10EA-42DE-BCD2-B8E4657150A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895481" y="-1403935"/>
          <a:ext cx="435480" cy="32884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внесение изменений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9" y="43825"/>
        <a:ext cx="3267226" cy="392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895481" y="-1426502"/>
          <a:ext cx="435480" cy="32884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отмена правового акта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9" y="21258"/>
        <a:ext cx="3267226" cy="3929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423CF-43AF-470A-A31E-BBC71A2C7574}">
      <dsp:nvSpPr>
        <dsp:cNvPr id="0" name=""/>
        <dsp:cNvSpPr/>
      </dsp:nvSpPr>
      <dsp:spPr>
        <a:xfrm rot="5400000">
          <a:off x="-100495" y="100495"/>
          <a:ext cx="669970" cy="4689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1" y="234490"/>
        <a:ext cx="468979" cy="200991"/>
      </dsp:txXfrm>
    </dsp:sp>
    <dsp:sp modelId="{7BCC3504-10EA-42DE-BCD2-B8E4657150A6}">
      <dsp:nvSpPr>
        <dsp:cNvPr id="0" name=""/>
        <dsp:cNvSpPr/>
      </dsp:nvSpPr>
      <dsp:spPr>
        <a:xfrm rot="5400000">
          <a:off x="1914743" y="-1423198"/>
          <a:ext cx="435480" cy="33270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extrusionH="50600">
          <a:bevelT w="101600" h="80600"/>
          <a:bevelB w="80600" h="80600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регулирования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68978" y="43825"/>
        <a:ext cx="3305752" cy="392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57CD-418D-49C3-B9E5-2DF2675FBC14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502C0-249C-49F1-8903-A131D3E3F2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9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E2736-0F9C-4452-AC3B-DF5D036A4474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09128-CC9F-46C5-9641-793C7CBC85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16BB-3BFA-427C-A143-4F66363F21FA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5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77E0-F73C-4977-81FC-1C574DAE090F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3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A9EE-7586-4423-9886-C6B3BECDCBFE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5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994B-26A0-4C9B-BFC1-2128734117A3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FDB6-08CB-43C3-B8D9-B1C44E78A042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7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01BC-A4E8-4562-81C1-E471A425D861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3165-A5AC-4CA7-8EF6-241F2383872E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61B6-B02A-4CC2-A901-A8133E848763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F82-6F4E-4FDD-B87B-08042E21EBE8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75A7-E285-4A8A-B4D6-1AA2BDEE1D40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9A61-5B3C-42D8-BD87-9850E34C8A0E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3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998C-9BCB-47E3-9D9D-F58A54C239E8}" type="datetime1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560982" y="2560981"/>
            <a:ext cx="6858000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hyperlink" Target="http://regulation.admhmao.ru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4.jpeg"/><Relationship Id="rId16" Type="http://schemas.openxmlformats.org/officeDocument/2006/relationships/diagramColors" Target="../diagrams/colors3.xml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39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egulation.admhmao.ru/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913" y="2892111"/>
            <a:ext cx="8752115" cy="1816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endParaRPr lang="ru-RU" altLang="ru-RU" sz="29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828" y="6121489"/>
            <a:ext cx="3416351" cy="50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4" y="74011"/>
            <a:ext cx="928686" cy="1104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36270" y="593702"/>
            <a:ext cx="72933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проведения процедур </a:t>
            </a:r>
            <a:endParaRPr lang="ru-RU" sz="22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действующих </a:t>
            </a:r>
            <a:r>
              <a:rPr lang="ru-RU" sz="2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нормативных правовых актов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4228" b="13689"/>
          <a:stretch/>
        </p:blipFill>
        <p:spPr>
          <a:xfrm>
            <a:off x="1533430" y="1782618"/>
            <a:ext cx="7099069" cy="42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4" y="365127"/>
            <a:ext cx="7360416" cy="4482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Доработка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направление документов</a:t>
            </a:r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8" y="72011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506786" y="3375308"/>
            <a:ext cx="3316147" cy="8188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документов                          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УИРПиТ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для подготовки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заключения: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Выноска со стрелкой вниз 21"/>
          <p:cNvSpPr/>
          <p:nvPr/>
        </p:nvSpPr>
        <p:spPr>
          <a:xfrm>
            <a:off x="2448097" y="770977"/>
            <a:ext cx="4655127" cy="983008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рабочих дней                                                                                        (со дня окончания публичных консультаций 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или 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урегулирования разногласий)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21970" y="1753985"/>
            <a:ext cx="6616932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доработка ответственным за проведение экспертизы: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сводного отчета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экспертизе;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свода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 о результатах проведения публичных консультаций </a:t>
            </a:r>
            <a:endParaRPr lang="ru-RU" sz="1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2448097" y="2591854"/>
            <a:ext cx="4655127" cy="771465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рабочий день                                                                           (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доработки)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64578" y="4245978"/>
            <a:ext cx="5093372" cy="249299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действующий НПА (в актуальной редакции на день размещения);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пояснительная записка;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сводный отчет об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экспертизе,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расчетом расходов;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свод предложений;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копии отзывов участников публичных консультаций;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копии писем-уведомлений, направленных в адрес участников публичных консультаций, о принятии/отклонении замечаний и предложений;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копии протоколов об урегулировании разногласий и (или) информации участников публичных консультаций об обоснованности позиции ответственного за проведение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</a:t>
            </a: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снятии замечаний и (или) предложений (в случае урегулирования разногласий в связи с отклонением замечаний и (или) предложений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1381" y="1299925"/>
            <a:ext cx="1312620" cy="1401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789" y="2877110"/>
            <a:ext cx="1202482" cy="1374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344" y="2795303"/>
            <a:ext cx="1395194" cy="14109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666812">
            <a:off x="6803978" y="3390088"/>
            <a:ext cx="787675" cy="768345"/>
          </a:xfrm>
          <a:prstGeom prst="rect">
            <a:avLst/>
          </a:prstGeom>
        </p:spPr>
      </p:pic>
      <p:sp>
        <p:nvSpPr>
          <p:cNvPr id="19" name="Объект 10"/>
          <p:cNvSpPr txBox="1">
            <a:spLocks/>
          </p:cNvSpPr>
          <p:nvPr/>
        </p:nvSpPr>
        <p:spPr>
          <a:xfrm>
            <a:off x="6317673" y="4245978"/>
            <a:ext cx="2826328" cy="206338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дней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(ответственным)                       на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regulation.admhmao.ru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20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157" y="135384"/>
            <a:ext cx="7043193" cy="3572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об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 rot="5400000">
            <a:off x="3903675" y="5113158"/>
            <a:ext cx="1516489" cy="778357"/>
          </a:xfrm>
          <a:prstGeom prst="up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ринятие решения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10184772"/>
              </p:ext>
            </p:extLst>
          </p:nvPr>
        </p:nvGraphicFramePr>
        <p:xfrm>
          <a:off x="4766622" y="4529934"/>
          <a:ext cx="3757464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7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26966416"/>
              </p:ext>
            </p:extLst>
          </p:nvPr>
        </p:nvGraphicFramePr>
        <p:xfrm>
          <a:off x="4757886" y="5227765"/>
          <a:ext cx="3757464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1948294"/>
              </p:ext>
            </p:extLst>
          </p:nvPr>
        </p:nvGraphicFramePr>
        <p:xfrm>
          <a:off x="4719360" y="5868943"/>
          <a:ext cx="3795989" cy="669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Выноска со стрелкой вниз 12"/>
          <p:cNvSpPr/>
          <p:nvPr/>
        </p:nvSpPr>
        <p:spPr>
          <a:xfrm>
            <a:off x="2612833" y="492645"/>
            <a:ext cx="4655127" cy="483673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(готовит </a:t>
            </a:r>
            <a:r>
              <a:rPr lang="ru-RU" sz="135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УИРПиТ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1709" y="1033990"/>
            <a:ext cx="7597834" cy="230832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получения отрицательного заключения об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 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осуществляет:</a:t>
            </a:r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отрицательного заключения </a:t>
            </a:r>
            <a:r>
              <a:rPr lang="ru-RU" sz="1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его получения на портале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http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://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regulation.admhmao.ru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выбор действия «Завершить»;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обеспечение урегулирования разногласий в случае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несогласия с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замечаниями, отраженными в отрицательном заключении об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экспертизе, в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порядке, установленном разделом IV порядка;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проведение/повторное проведение процедур в сроки, предусмотренные порядком, начиная с соответствующей невыполненной/выполненной ненадлежащим образом процедуры; </a:t>
            </a:r>
          </a:p>
          <a:p>
            <a:pPr algn="ctr"/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последующая доработка документов, указанных в заключении (в случае необходимости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200" b="1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5 </a:t>
            </a:r>
            <a:r>
              <a:rPr lang="ru-RU" sz="12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 рабочих дней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окончания последней выполненной/выполненной ненадлежащим образом процедуры и направление документов в уполномоченный орган для подготовки повторного заключения об 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экспертизе. </a:t>
            </a:r>
            <a:endParaRPr lang="ru-RU" sz="1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10"/>
          <p:cNvSpPr txBox="1">
            <a:spLocks/>
          </p:cNvSpPr>
          <p:nvPr/>
        </p:nvSpPr>
        <p:spPr>
          <a:xfrm>
            <a:off x="5569525" y="3416062"/>
            <a:ext cx="2865696" cy="107651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дней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доработанных документов (ответственным)                       на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портале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regulation.admhmao.ru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613507">
            <a:off x="5173143" y="3225877"/>
            <a:ext cx="573016" cy="585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80160" y="4758482"/>
            <a:ext cx="2869954" cy="17734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3074398">
            <a:off x="4271267" y="3224759"/>
            <a:ext cx="573016" cy="585527"/>
          </a:xfrm>
          <a:prstGeom prst="rect">
            <a:avLst/>
          </a:prstGeom>
        </p:spPr>
      </p:pic>
      <p:sp>
        <p:nvSpPr>
          <p:cNvPr id="20" name="Объект 10"/>
          <p:cNvSpPr txBox="1">
            <a:spLocks/>
          </p:cNvSpPr>
          <p:nvPr/>
        </p:nvSpPr>
        <p:spPr>
          <a:xfrm>
            <a:off x="1015140" y="3380643"/>
            <a:ext cx="3504541" cy="124917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92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выявлены положения</a:t>
            </a:r>
            <a:r>
              <a:rPr lang="ru-RU" sz="92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2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необоснованно затрудняющие 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предпринимательской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ответственный 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проведение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 </a:t>
            </a:r>
            <a:r>
              <a:rPr lang="ru-RU" sz="92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5 рабочих дней 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(одновременно с направлением </a:t>
            </a:r>
            <a:r>
              <a:rPr lang="ru-RU" sz="92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в </a:t>
            </a:r>
            <a:r>
              <a:rPr lang="ru-RU" sz="92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УИРПиТ</a:t>
            </a:r>
            <a:r>
              <a:rPr lang="ru-RU" sz="92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613507">
            <a:off x="4148229" y="4283226"/>
            <a:ext cx="573016" cy="49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4" y="365127"/>
            <a:ext cx="7360416" cy="4482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проекта МПА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1" y="104259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012927" y="4906619"/>
            <a:ext cx="3519234" cy="152474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</a:t>
            </a:r>
            <a:r>
              <a:rPr lang="ru-RU" sz="13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утвержденного МПА на официальном портале Администрации </a:t>
            </a:r>
            <a:r>
              <a:rPr lang="ru-RU" sz="13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                                        </a:t>
            </a:r>
            <a:endParaRPr lang="ru-RU" sz="13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0"/>
          <p:cNvSpPr txBox="1">
            <a:spLocks/>
          </p:cNvSpPr>
          <p:nvPr/>
        </p:nvSpPr>
        <p:spPr>
          <a:xfrm>
            <a:off x="3016044" y="2531204"/>
            <a:ext cx="3519234" cy="149254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МПА  вносящие изменения по результатам проведения </a:t>
            </a:r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экспертизы, </a:t>
            </a:r>
            <a:r>
              <a:rPr lang="ru-RU" sz="1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относятся к низкой степени регулирующего </a:t>
            </a:r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воздействия (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 углубленной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</a:t>
            </a:r>
            <a:r>
              <a:rPr lang="ru-RU" sz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Выноска со стрелкой вниз 21"/>
          <p:cNvSpPr/>
          <p:nvPr/>
        </p:nvSpPr>
        <p:spPr>
          <a:xfrm>
            <a:off x="2453293" y="866133"/>
            <a:ext cx="4655127" cy="700451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дней              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(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 решения)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41268" y="1651340"/>
            <a:ext cx="5868786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правового акта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внесении изменений в действующий МПА 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либо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признании его утратившим силу</a:t>
            </a:r>
            <a:endParaRPr lang="ru-RU" sz="1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2448097" y="4107853"/>
            <a:ext cx="4655127" cy="771465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                                                                          (со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получения утвержденного правового акта)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193" y="4638502"/>
            <a:ext cx="2289581" cy="19004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278" y="2577921"/>
            <a:ext cx="1373220" cy="1373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31" y="4867822"/>
            <a:ext cx="2160353" cy="1561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2697" t="13279" r="14011" b="10981"/>
          <a:stretch/>
        </p:blipFill>
        <p:spPr>
          <a:xfrm>
            <a:off x="1429790" y="2447101"/>
            <a:ext cx="1587730" cy="1376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5323" y="270986"/>
            <a:ext cx="1250027" cy="119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3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6251" y="1030947"/>
            <a:ext cx="6858000" cy="741825"/>
          </a:xfrm>
        </p:spPr>
        <p:txBody>
          <a:bodyPr>
            <a:noAutofit/>
          </a:bodyPr>
          <a:lstStyle/>
          <a:p>
            <a:pPr defTabSz="914400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6251" y="3452409"/>
            <a:ext cx="6858000" cy="2948391"/>
          </a:xfrm>
        </p:spPr>
        <p:txBody>
          <a:bodyPr>
            <a:normAutofit/>
          </a:bodyPr>
          <a:lstStyle/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предпринимательства 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инвестиций,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 и туризма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(3462)52-20-83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voroshilova_yp@admsurgut.ru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2" y="5809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11" y="1401859"/>
            <a:ext cx="3383280" cy="20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3" y="135384"/>
            <a:ext cx="6769677" cy="73215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Экспертиза в 2024 году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045325" y="3161074"/>
            <a:ext cx="5298166" cy="181588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экспертизы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sz="16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в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муниципальных нормативных правовых актах положений, необоснованно затрудняющих осуществление предпринимательской и инвестиционной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</a:p>
          <a:p>
            <a:pPr algn="ctr"/>
            <a:endParaRPr lang="ru-RU" sz="1600" dirty="0"/>
          </a:p>
        </p:txBody>
      </p:sp>
      <p:sp>
        <p:nvSpPr>
          <p:cNvPr id="3" name="Выноска со стрелкой вниз 2"/>
          <p:cNvSpPr/>
          <p:nvPr/>
        </p:nvSpPr>
        <p:spPr>
          <a:xfrm>
            <a:off x="2294313" y="960834"/>
            <a:ext cx="4800191" cy="2077351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Главы города от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17.01.2024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                                            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плана проведения экспертизы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нормативных правовых актов на </a:t>
            </a:r>
            <a:r>
              <a:rPr lang="ru-RU" sz="17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7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56" y="3258673"/>
            <a:ext cx="1289824" cy="12823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b="45552"/>
          <a:stretch/>
        </p:blipFill>
        <p:spPr>
          <a:xfrm>
            <a:off x="3838197" y="5225172"/>
            <a:ext cx="1712422" cy="16328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981" y="3258673"/>
            <a:ext cx="1116056" cy="12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3" y="135384"/>
            <a:ext cx="6769677" cy="73215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Предварительный этап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5219" y="1032332"/>
            <a:ext cx="4085514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ознакомление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инструкцией 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портале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regulation.admhmao.ru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96549" y="1025923"/>
            <a:ext cx="3217419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 доступа 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портале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http://regulation.admhmao.ru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/>
          <a:srcRect b="72151"/>
          <a:stretch/>
        </p:blipFill>
        <p:spPr>
          <a:xfrm>
            <a:off x="4629151" y="2147449"/>
            <a:ext cx="4085514" cy="9241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r="-769" b="8050"/>
          <a:stretch/>
        </p:blipFill>
        <p:spPr>
          <a:xfrm>
            <a:off x="1210094" y="2147449"/>
            <a:ext cx="3302990" cy="4249446"/>
          </a:xfrm>
          <a:prstGeom prst="rect">
            <a:avLst/>
          </a:prstGeom>
        </p:spPr>
      </p:pic>
      <p:sp>
        <p:nvSpPr>
          <p:cNvPr id="31" name="Стрелка вправо 30"/>
          <p:cNvSpPr/>
          <p:nvPr/>
        </p:nvSpPr>
        <p:spPr>
          <a:xfrm rot="1307880">
            <a:off x="5363018" y="797714"/>
            <a:ext cx="893415" cy="1553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9544624">
            <a:off x="3536023" y="790052"/>
            <a:ext cx="901001" cy="1537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074" y="55960"/>
            <a:ext cx="1378280" cy="898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4323" y="110150"/>
            <a:ext cx="1564654" cy="8802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8364" t="9676" r="18406" b="26388"/>
          <a:stretch/>
        </p:blipFill>
        <p:spPr>
          <a:xfrm>
            <a:off x="4603532" y="3047406"/>
            <a:ext cx="4201581" cy="3649866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4629151" y="4398167"/>
            <a:ext cx="4085514" cy="2902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889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Подготовка и размещение документов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5755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5789754" y="1343110"/>
            <a:ext cx="3107730" cy="353141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sz="1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документов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день начала проведения публичных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    (обсуждения):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 defTabSz="914400">
              <a:buFontTx/>
              <a:buChar char="-"/>
            </a:pP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официальном портале Администрации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(</a:t>
            </a:r>
            <a:r>
              <a:rPr lang="ru-RU" sz="17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ДМКиА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sz="17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 defTabSz="914400">
              <a:buFontTx/>
              <a:buChar char="-"/>
            </a:pPr>
            <a:r>
              <a:rPr lang="ru-RU" sz="17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портале 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 нормативных правовых актов (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regulation.admhmao.ru</a:t>
            </a:r>
            <a:r>
              <a:rPr lang="ru-RU" sz="17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                 (ответственным)</a:t>
            </a:r>
            <a:endParaRPr lang="ru-RU" sz="17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4372494" y="2743202"/>
            <a:ext cx="1305099" cy="5652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4937" t="49702" r="33053" b="10914"/>
          <a:stretch/>
        </p:blipFill>
        <p:spPr>
          <a:xfrm>
            <a:off x="4189748" y="4069901"/>
            <a:ext cx="1863116" cy="163682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1223" y="5067024"/>
            <a:ext cx="2103655" cy="165445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154933" y="1335090"/>
            <a:ext cx="3105399" cy="35394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документов:</a:t>
            </a: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уведомление о проведении публичных консультаций;</a:t>
            </a: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опросный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лист;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действующий муниципальный нормативный правовой акт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(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актуальной редакции на день размещения), в отношении которого проводится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экспертиза;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пояснительная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записка;</a:t>
            </a:r>
            <a:endParaRPr lang="ru-RU" sz="13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 сводный отчет об </a:t>
            </a:r>
            <a:r>
              <a:rPr lang="ru-RU" sz="13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экспертизе,               с </a:t>
            </a:r>
            <a:r>
              <a:rPr lang="ru-RU" sz="13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расчетом расходов субъектов предпринимательской и инвестиционной деятельности, связанный с необходимостью соблюдения установленных обязанностей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24570"/>
          <a:stretch/>
        </p:blipFill>
        <p:spPr>
          <a:xfrm>
            <a:off x="6494547" y="5067024"/>
            <a:ext cx="1984205" cy="1654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1416" y="1878552"/>
            <a:ext cx="1482257" cy="86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3" y="135384"/>
            <a:ext cx="6769677" cy="6014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Информирование                                                                                  о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проведении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публичных консультаций (обсуждении)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016750" y="1815482"/>
            <a:ext cx="2274207" cy="13849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нформирует иных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потенциальных адресатов правового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возможна электронная рассылка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1510" y="1782588"/>
            <a:ext cx="3132532" cy="134806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3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36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исьменно информирует Уполномоченного </a:t>
            </a:r>
            <a:r>
              <a:rPr lang="ru-RU" sz="13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защите прав </a:t>
            </a:r>
            <a:r>
              <a:rPr lang="ru-RU" sz="136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 в </a:t>
            </a:r>
            <a:r>
              <a:rPr lang="ru-RU" sz="136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 – Югре, организации, с которыми заключены соглашения о взаимодействии при проведении </a:t>
            </a:r>
            <a:r>
              <a:rPr lang="ru-RU" sz="136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и экспертизы</a:t>
            </a:r>
            <a:endParaRPr lang="ru-RU" sz="136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1307880">
            <a:off x="6505004" y="1434012"/>
            <a:ext cx="893415" cy="15538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9544624">
            <a:off x="2825289" y="1423362"/>
            <a:ext cx="901001" cy="1537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10"/>
          <p:cNvSpPr>
            <a:spLocks noGrp="1"/>
          </p:cNvSpPr>
          <p:nvPr>
            <p:ph idx="1"/>
          </p:nvPr>
        </p:nvSpPr>
        <p:spPr>
          <a:xfrm>
            <a:off x="3308166" y="686279"/>
            <a:ext cx="3496732" cy="79753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None/>
            </a:pPr>
            <a:r>
              <a:rPr lang="ru-RU" sz="1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с </a:t>
            </a:r>
            <a:r>
              <a:rPr 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размещением </a:t>
            </a:r>
            <a:r>
              <a:rPr lang="ru-RU" sz="1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документов                                       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проведение экспертизы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16330">
            <a:off x="4876494" y="1628086"/>
            <a:ext cx="360077" cy="17613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583665" y="1785392"/>
            <a:ext cx="2129097" cy="13849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азмещает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сообщение в мессенджере «</a:t>
            </a:r>
            <a:r>
              <a:rPr lang="ru-RU" sz="1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Viber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в 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«</a:t>
            </a:r>
            <a:r>
              <a:rPr lang="ru-RU" sz="1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в Сургуте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855133" y="3730210"/>
            <a:ext cx="579535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7133" y="3265632"/>
            <a:ext cx="80517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заключены </a:t>
            </a:r>
            <a:r>
              <a:rPr lang="ru-RU" sz="15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15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соглашений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818523"/>
              </p:ext>
            </p:extLst>
          </p:nvPr>
        </p:nvGraphicFramePr>
        <p:xfrm>
          <a:off x="203200" y="3554506"/>
          <a:ext cx="8703733" cy="3166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03733">
                  <a:extLst>
                    <a:ext uri="{9D8B030D-6E8A-4147-A177-3AD203B41FA5}">
                      <a16:colId xmlns:a16="http://schemas.microsoft.com/office/drawing/2014/main" val="1419984328"/>
                    </a:ext>
                  </a:extLst>
                </a:gridCol>
              </a:tblGrid>
              <a:tr h="315887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организации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473907"/>
                  </a:ext>
                </a:extLst>
              </a:tr>
              <a:tr h="323986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Союз «Сургутская торгово-промышленная палата»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34407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Ассоциация строительных организаций города Сургута и Сургутского района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894158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Общероссийская общественная организация содействия привлечению инвестиций в РФ «Инвестиционная Россия» 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356513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Комитет Сургутской торгово-промышленной палаты по развитию потребительского рынка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535434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rgbClr val="3909E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Ассоциация Лидеров социальных проектов ХМАО– Югры</a:t>
                      </a:r>
                      <a:endParaRPr lang="ru-RU" sz="1150" dirty="0">
                        <a:solidFill>
                          <a:srgbClr val="3909E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608250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Региональное отделение Общероссийской Общественной Организации малого и среднего предпринимательства «Опора России»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398489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Региональная ассоциация некоммерческих организаций ХМАО – Югры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7832737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Уполномоченный по защите прав предпринимателей в ХМАО – Югре</a:t>
                      </a:r>
                      <a:endParaRPr lang="ru-RU" sz="1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7479444"/>
                  </a:ext>
                </a:extLst>
              </a:tr>
              <a:tr h="315887">
                <a:tc>
                  <a:txBody>
                    <a:bodyPr/>
                    <a:lstStyle/>
                    <a:p>
                      <a:r>
                        <a:rPr lang="ru-RU" sz="1150" strike="sngStrike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Некоммерческое партнерство «Энергоэффективность, Энергосбережение, Энергобезопасность» города Сургута и Сургутского района</a:t>
                      </a:r>
                      <a:endParaRPr lang="ru-RU" sz="1150" strike="sngStrike" baseline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720995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291" y="703964"/>
            <a:ext cx="1353575" cy="98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2" y="365127"/>
            <a:ext cx="7360417" cy="5889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Публичные консультации (обсуждение)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3" y="5006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4305184" y="1537598"/>
            <a:ext cx="954117" cy="515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45903" y="1290182"/>
            <a:ext cx="3105399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публичных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660" y="2297233"/>
            <a:ext cx="2499883" cy="219456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303732" y="1290182"/>
            <a:ext cx="3211617" cy="32193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28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</a:t>
            </a:r>
            <a:r>
              <a:rPr lang="ru-RU" sz="12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признаются </a:t>
            </a:r>
            <a:r>
              <a:rPr lang="ru-RU" sz="128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организованными </a:t>
            </a:r>
            <a:r>
              <a:rPr lang="ru-RU" sz="12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 в случае поступления </a:t>
            </a:r>
            <a:r>
              <a:rPr lang="ru-RU" sz="128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28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менее двух отзывов</a:t>
            </a:r>
            <a:r>
              <a:rPr lang="ru-RU" sz="12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содержащих замечания и (или) предложения, либо информацию </a:t>
            </a:r>
            <a:r>
              <a:rPr lang="ru-RU" sz="128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об </a:t>
            </a:r>
            <a:r>
              <a:rPr lang="ru-RU" sz="12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одобрении текущей редакции действующего нормативного правового акта (об отсутствии замечаний и (или) предложений), в том числе:</a:t>
            </a:r>
          </a:p>
          <a:p>
            <a:pPr algn="ctr"/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менее </a:t>
            </a:r>
            <a:r>
              <a:rPr lang="ru-RU" sz="128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1-го </a:t>
            </a:r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отзыва с использованием портала проектов нормативных правовых актов (</a:t>
            </a:r>
            <a:r>
              <a:rPr lang="ru-RU" sz="128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http://regulation.admhmao.ru</a:t>
            </a:r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ctr"/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менее </a:t>
            </a:r>
            <a:r>
              <a:rPr lang="ru-RU" sz="128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1-го </a:t>
            </a:r>
            <a:r>
              <a:rPr lang="ru-RU" sz="128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отзыва по заключенным соглашениям о взаимодействии при проведении </a:t>
            </a:r>
            <a:r>
              <a:rPr lang="ru-RU" sz="128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ОРВ и экспертизы</a:t>
            </a:r>
          </a:p>
        </p:txBody>
      </p:sp>
      <p:sp>
        <p:nvSpPr>
          <p:cNvPr id="18" name="Объект 10"/>
          <p:cNvSpPr txBox="1">
            <a:spLocks/>
          </p:cNvSpPr>
          <p:nvPr/>
        </p:nvSpPr>
        <p:spPr>
          <a:xfrm>
            <a:off x="2197673" y="5101075"/>
            <a:ext cx="2762943" cy="146240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невыполнения -публичные консультации проводятся повторно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730441">
            <a:off x="4362128" y="4703982"/>
            <a:ext cx="1131087" cy="456094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13809083">
            <a:off x="1996771" y="4624455"/>
            <a:ext cx="928025" cy="44702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387" y="4540370"/>
            <a:ext cx="3042306" cy="2181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293" y="5197689"/>
            <a:ext cx="998380" cy="10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59" t="9478" r="3247" b="38205"/>
          <a:stretch/>
        </p:blipFill>
        <p:spPr>
          <a:xfrm>
            <a:off x="766026" y="3649287"/>
            <a:ext cx="7908001" cy="3208713"/>
          </a:xfrm>
          <a:prstGeom prst="rect">
            <a:avLst/>
          </a:prstGeom>
          <a:ln>
            <a:solidFill>
              <a:srgbClr val="5A6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481093" y="173366"/>
            <a:ext cx="6025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проектов нормативных правовых актов</a:t>
            </a: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26" y="1060200"/>
            <a:ext cx="3657600" cy="2267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1039634"/>
            <a:ext cx="3275787" cy="250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трелка влево 19"/>
          <p:cNvSpPr/>
          <p:nvPr/>
        </p:nvSpPr>
        <p:spPr>
          <a:xfrm rot="1871279">
            <a:off x="3763896" y="6074594"/>
            <a:ext cx="854758" cy="163501"/>
          </a:xfrm>
          <a:prstGeom prst="leftArrow">
            <a:avLst>
              <a:gd name="adj1" fmla="val 50000"/>
              <a:gd name="adj2" fmla="val 9393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gray">
          <a:xfrm>
            <a:off x="4494337" y="5980871"/>
            <a:ext cx="1707605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Электронный отзыв</a:t>
            </a:r>
            <a:endParaRPr lang="en-US" alt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178" y="5730197"/>
            <a:ext cx="1998171" cy="106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2" y="365127"/>
            <a:ext cx="7360417" cy="5889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Анализ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отзывов (замечаний и предложений)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5" y="60783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363543" y="1808557"/>
            <a:ext cx="3105399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поступивших отзывов</a:t>
            </a:r>
            <a:endParaRPr lang="ru-RU" sz="1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1545" y="1839334"/>
            <a:ext cx="3513803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свода предложений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бъект 10"/>
          <p:cNvSpPr txBox="1">
            <a:spLocks/>
          </p:cNvSpPr>
          <p:nvPr/>
        </p:nvSpPr>
        <p:spPr>
          <a:xfrm>
            <a:off x="2454677" y="4980083"/>
            <a:ext cx="4655127" cy="155883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письма-уведомления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в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участников публичных консультаций о результатах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принятия/отклонения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и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</a:t>
            </a:r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2454678" y="917551"/>
            <a:ext cx="4655127" cy="927504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рабочих дней 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(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окончания публичных консультаций)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543" y="2153497"/>
            <a:ext cx="3105399" cy="18426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79031" y="2180315"/>
            <a:ext cx="3536317" cy="181588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                                                       о принятии/отклонении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 и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публичных консультаций                    и обоснование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полученным замечаниям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предложениям</a:t>
            </a: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2454678" y="4100119"/>
            <a:ext cx="4655127" cy="879963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рабочих дня                                                                               (со дня составления свода предложений)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9" y="4790869"/>
            <a:ext cx="1664968" cy="15654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393" y="769403"/>
            <a:ext cx="1008955" cy="874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5005" y="4980082"/>
            <a:ext cx="1611729" cy="125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34" y="365127"/>
            <a:ext cx="7360416" cy="44822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Урегулирование разногласий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95" y="104259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2873907" y="4230937"/>
            <a:ext cx="3803509" cy="100753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 подписание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протокола,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отражается принятое решение </a:t>
            </a:r>
          </a:p>
        </p:txBody>
      </p:sp>
      <p:sp>
        <p:nvSpPr>
          <p:cNvPr id="12" name="Объект 10"/>
          <p:cNvSpPr txBox="1">
            <a:spLocks/>
          </p:cNvSpPr>
          <p:nvPr/>
        </p:nvSpPr>
        <p:spPr>
          <a:xfrm>
            <a:off x="3021240" y="798373"/>
            <a:ext cx="3519234" cy="78935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несогласия (отклонения)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 и предложений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79" y="5337675"/>
            <a:ext cx="2784764" cy="1383801"/>
          </a:xfrm>
          <a:prstGeom prst="rect">
            <a:avLst/>
          </a:prstGeom>
        </p:spPr>
      </p:pic>
      <p:sp>
        <p:nvSpPr>
          <p:cNvPr id="22" name="Выноска со стрелкой вниз 21"/>
          <p:cNvSpPr/>
          <p:nvPr/>
        </p:nvSpPr>
        <p:spPr>
          <a:xfrm>
            <a:off x="2453293" y="1723827"/>
            <a:ext cx="4655127" cy="700451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рабочих дней                                                                  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(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направления писем-уведомлений)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09729" y="2431192"/>
            <a:ext cx="7531866" cy="73866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согласительные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процедуры с участниками публичных консультаций в форме: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совместных совещаний;</a:t>
            </a:r>
          </a:p>
          <a:p>
            <a:pPr marL="285750" indent="-285750" algn="ctr">
              <a:buFontTx/>
              <a:buChar char="-"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переговоров (в </a:t>
            </a:r>
            <a:r>
              <a:rPr lang="ru-RU" sz="1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телефонных) </a:t>
            </a:r>
          </a:p>
        </p:txBody>
      </p:sp>
      <p:sp>
        <p:nvSpPr>
          <p:cNvPr id="24" name="Выноска со стрелкой вниз 23"/>
          <p:cNvSpPr/>
          <p:nvPr/>
        </p:nvSpPr>
        <p:spPr>
          <a:xfrm>
            <a:off x="2453293" y="3360267"/>
            <a:ext cx="4655127" cy="771465"/>
          </a:xfrm>
          <a:prstGeom prst="down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                                                                          (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проведения совещаний, переговоров )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97" y="3941278"/>
            <a:ext cx="2466573" cy="1643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752" y="3958245"/>
            <a:ext cx="2114048" cy="1626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3235" y="716966"/>
            <a:ext cx="1362115" cy="121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17025</TotalTime>
  <Words>994</Words>
  <Application>Microsoft Office PowerPoint</Application>
  <PresentationFormat>Экран (4:3)</PresentationFormat>
  <Paragraphs>106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Экспертиза в 2024 году</vt:lpstr>
      <vt:lpstr>Предварительный этап</vt:lpstr>
      <vt:lpstr>Подготовка и размещение документов</vt:lpstr>
      <vt:lpstr>Информирование                                                                                  о проведении публичных консультаций (обсуждении)</vt:lpstr>
      <vt:lpstr>Публичные консультации (обсуждение)</vt:lpstr>
      <vt:lpstr>Презентация PowerPoint</vt:lpstr>
      <vt:lpstr>Анализ отзывов (замечаний и предложений)</vt:lpstr>
      <vt:lpstr>Урегулирование разногласий</vt:lpstr>
      <vt:lpstr>Доработка и направление документов</vt:lpstr>
      <vt:lpstr>Заключение об экспертизе</vt:lpstr>
      <vt:lpstr>Подготовка проекта МПА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Ворошилова Юлия Павловна</cp:lastModifiedBy>
  <cp:revision>557</cp:revision>
  <cp:lastPrinted>2021-10-21T11:37:17Z</cp:lastPrinted>
  <dcterms:created xsi:type="dcterms:W3CDTF">2014-11-21T11:00:06Z</dcterms:created>
  <dcterms:modified xsi:type="dcterms:W3CDTF">2024-01-19T05:45:40Z</dcterms:modified>
</cp:coreProperties>
</file>