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8" r:id="rId3"/>
    <p:sldId id="270" r:id="rId4"/>
    <p:sldId id="257" r:id="rId5"/>
    <p:sldId id="271" r:id="rId6"/>
    <p:sldId id="261" r:id="rId7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281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07686-F495-4AE7-9E45-03DB0CE2759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31FD8-8AF1-4E61-8BA6-B2CF9960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0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9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6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1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5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9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2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6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3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5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5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3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9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C89F-2469-4136-8468-39F35E28DC1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C5C0B-F97D-47F1-94E4-82F5C488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1613982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КОРРЕКТИРОВКА </a:t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ПРОЕКТА МЕЖЕВАНИЯ ТЕРРИТОРИИ МИКРОРАЙОНА 33 ГОРОДА</a:t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 СУРГУТА В ЧАСТИ ОБРАЗУЕМОГО ЗЕМЕЛЬНОГО УЧАСТКА :ЗУ 2.2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76D3D8E-5889-4FC1-B8BC-3583CD1D5DA8}"/>
              </a:ext>
            </a:extLst>
          </p:cNvPr>
          <p:cNvSpPr txBox="1">
            <a:spLocks/>
          </p:cNvSpPr>
          <p:nvPr/>
        </p:nvSpPr>
        <p:spPr>
          <a:xfrm>
            <a:off x="378902" y="1613983"/>
            <a:ext cx="11434194" cy="847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Подготовка корректировки проекта межевания осуществляется на основании: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0E01BE-A46D-46B1-A3DE-08BCA7910048}"/>
              </a:ext>
            </a:extLst>
          </p:cNvPr>
          <p:cNvSpPr/>
          <p:nvPr/>
        </p:nvSpPr>
        <p:spPr>
          <a:xfrm>
            <a:off x="378902" y="2413932"/>
            <a:ext cx="114341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Постановления Администрации города Сургута от 26.01.2022г. №549 «О внесении изменений в проекты межевания застроенных микрорайонов города Сургута в части способов образования земельных участков и устранения технических ошибок (2 этап).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0026E05-B32A-4343-A5C3-15952B1D82A3}"/>
              </a:ext>
            </a:extLst>
          </p:cNvPr>
          <p:cNvSpPr txBox="1">
            <a:spLocks/>
          </p:cNvSpPr>
          <p:nvPr/>
        </p:nvSpPr>
        <p:spPr>
          <a:xfrm>
            <a:off x="378902" y="3521928"/>
            <a:ext cx="11434194" cy="101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Задачи корректировки: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A7AF0C-49B3-4BD6-93CF-2F67C8646247}"/>
              </a:ext>
            </a:extLst>
          </p:cNvPr>
          <p:cNvSpPr/>
          <p:nvPr/>
        </p:nvSpPr>
        <p:spPr>
          <a:xfrm>
            <a:off x="378902" y="4709020"/>
            <a:ext cx="11434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определение способов образования земельных участков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уточнение сведений о площади образуемых земельных участков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установление вида разрешенного использования образуемых земельных участков.</a:t>
            </a:r>
          </a:p>
        </p:txBody>
      </p:sp>
    </p:spTree>
    <p:extLst>
      <p:ext uri="{BB962C8B-B14F-4D97-AF65-F5344CB8AC3E}">
        <p14:creationId xmlns:p14="http://schemas.microsoft.com/office/powerpoint/2010/main" val="69959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C7F9AA-9193-4B1A-8D81-233FC3E663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85C3D4-76F6-4961-80DB-8ACBD7199C5C}"/>
              </a:ext>
            </a:extLst>
          </p:cNvPr>
          <p:cNvSpPr txBox="1">
            <a:spLocks/>
          </p:cNvSpPr>
          <p:nvPr/>
        </p:nvSpPr>
        <p:spPr>
          <a:xfrm>
            <a:off x="-45814" y="0"/>
            <a:ext cx="3676254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dirty="0"/>
              <a:t> </a:t>
            </a:r>
            <a:r>
              <a:rPr lang="ru-RU" b="1" i="1" dirty="0"/>
              <a:t>Территория проектирования расположена в 33 микрорайоне и ограничена улично-дорожной сетью города.</a:t>
            </a:r>
          </a:p>
          <a:p>
            <a:r>
              <a:rPr lang="ru-RU" b="1" i="1" dirty="0"/>
              <a:t>С востока – ул. </a:t>
            </a:r>
            <a:r>
              <a:rPr lang="ru-RU" b="1" i="1" dirty="0" err="1"/>
              <a:t>Быстринская</a:t>
            </a:r>
            <a:r>
              <a:rPr lang="ru-RU" b="1" i="1" dirty="0"/>
              <a:t>; с запада – ул. Генерала Иванова; с юга – ул. 30 лет Победы; с севера – ул. </a:t>
            </a:r>
            <a:r>
              <a:rPr lang="ru-RU" b="1" i="1" dirty="0" err="1"/>
              <a:t>Быстринская</a:t>
            </a:r>
            <a:r>
              <a:rPr lang="ru-RU" b="1" i="1" dirty="0"/>
              <a:t>.</a:t>
            </a:r>
          </a:p>
          <a:p>
            <a:endParaRPr lang="ru-RU" b="1" i="1" dirty="0"/>
          </a:p>
          <a:p>
            <a:endParaRPr lang="ru-RU" sz="1800" b="1" i="1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9E2BDC9-CB7A-408A-8431-46C00A750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54" y="-1"/>
            <a:ext cx="8515745" cy="6857997"/>
          </a:xfrm>
        </p:spPr>
      </p:pic>
    </p:spTree>
    <p:extLst>
      <p:ext uri="{BB962C8B-B14F-4D97-AF65-F5344CB8AC3E}">
        <p14:creationId xmlns:p14="http://schemas.microsoft.com/office/powerpoint/2010/main" val="69524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404B6D-CC0F-4973-A614-BC0C83F682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4C6A0D2-D8B1-4BEF-AE36-8684C2141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4" y="0"/>
            <a:ext cx="11162923" cy="8202440"/>
          </a:xfrm>
        </p:spPr>
      </p:pic>
    </p:spTree>
    <p:extLst>
      <p:ext uri="{BB962C8B-B14F-4D97-AF65-F5344CB8AC3E}">
        <p14:creationId xmlns:p14="http://schemas.microsoft.com/office/powerpoint/2010/main" val="22919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-1" y="-25758"/>
            <a:ext cx="12192000" cy="72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A211B31-A668-4906-9160-113B8D9A5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926773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КОРРЕКТИРОВКА </a:t>
            </a:r>
            <a:b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ПРОЕКТА МЕЖЕВАНИЯ ТЕРРИТОРИИ МИКРОРАЙОНА 33 ГОРОДА</a:t>
            </a:r>
            <a:b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 СУРГУТА В ЧАСТИ ОБРАЗУЕМОГО ЗЕМЕЛЬНОГО УЧАСТКА :ЗУ 2.2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A7B7E-E9A6-4E15-8B9E-CC30455B575E}"/>
              </a:ext>
            </a:extLst>
          </p:cNvPr>
          <p:cNvSpPr txBox="1"/>
          <p:nvPr/>
        </p:nvSpPr>
        <p:spPr>
          <a:xfrm>
            <a:off x="8006671" y="838436"/>
            <a:ext cx="243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Calibri" panose="020F0502020204030204"/>
              </a:rPr>
              <a:t>Корректировка проекта межевания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B8054-C489-40DD-A23E-DD3A9D3D20A3}"/>
              </a:ext>
            </a:extLst>
          </p:cNvPr>
          <p:cNvSpPr txBox="1"/>
          <p:nvPr/>
        </p:nvSpPr>
        <p:spPr>
          <a:xfrm>
            <a:off x="1441444" y="926775"/>
            <a:ext cx="243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Calibri" panose="020F0502020204030204"/>
              </a:rPr>
              <a:t>Утвержденный проект межевания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D821C5-6C87-4112-A6D6-C8B21EE07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46" y="1585655"/>
            <a:ext cx="5333965" cy="36866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E49990-F797-460E-8C56-49A5D04DD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5" y="1573106"/>
            <a:ext cx="5884753" cy="36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6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192000" cy="72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A211B31-A668-4906-9160-113B8D9A5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3326"/>
            <a:ext cx="12192001" cy="597528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Перечень и сведения о площади образуемых земельных участков, в том числе возможные способы их образования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81DB30A-6C94-4F9E-9CE5-C4B77DD85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2787"/>
              </p:ext>
            </p:extLst>
          </p:nvPr>
        </p:nvGraphicFramePr>
        <p:xfrm>
          <a:off x="1548143" y="850854"/>
          <a:ext cx="9171161" cy="6256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595">
                  <a:extLst>
                    <a:ext uri="{9D8B030D-6E8A-4147-A177-3AD203B41FA5}">
                      <a16:colId xmlns:a16="http://schemas.microsoft.com/office/drawing/2014/main" val="1365979825"/>
                    </a:ext>
                  </a:extLst>
                </a:gridCol>
                <a:gridCol w="675190">
                  <a:extLst>
                    <a:ext uri="{9D8B030D-6E8A-4147-A177-3AD203B41FA5}">
                      <a16:colId xmlns:a16="http://schemas.microsoft.com/office/drawing/2014/main" val="4290785072"/>
                    </a:ext>
                  </a:extLst>
                </a:gridCol>
                <a:gridCol w="107063">
                  <a:extLst>
                    <a:ext uri="{9D8B030D-6E8A-4147-A177-3AD203B41FA5}">
                      <a16:colId xmlns:a16="http://schemas.microsoft.com/office/drawing/2014/main" val="1192440947"/>
                    </a:ext>
                  </a:extLst>
                </a:gridCol>
                <a:gridCol w="107063">
                  <a:extLst>
                    <a:ext uri="{9D8B030D-6E8A-4147-A177-3AD203B41FA5}">
                      <a16:colId xmlns:a16="http://schemas.microsoft.com/office/drawing/2014/main" val="369936774"/>
                    </a:ext>
                  </a:extLst>
                </a:gridCol>
                <a:gridCol w="590041">
                  <a:extLst>
                    <a:ext uri="{9D8B030D-6E8A-4147-A177-3AD203B41FA5}">
                      <a16:colId xmlns:a16="http://schemas.microsoft.com/office/drawing/2014/main" val="236236291"/>
                    </a:ext>
                  </a:extLst>
                </a:gridCol>
                <a:gridCol w="597235">
                  <a:extLst>
                    <a:ext uri="{9D8B030D-6E8A-4147-A177-3AD203B41FA5}">
                      <a16:colId xmlns:a16="http://schemas.microsoft.com/office/drawing/2014/main" val="3253445090"/>
                    </a:ext>
                  </a:extLst>
                </a:gridCol>
                <a:gridCol w="171725">
                  <a:extLst>
                    <a:ext uri="{9D8B030D-6E8A-4147-A177-3AD203B41FA5}">
                      <a16:colId xmlns:a16="http://schemas.microsoft.com/office/drawing/2014/main" val="501358703"/>
                    </a:ext>
                  </a:extLst>
                </a:gridCol>
                <a:gridCol w="107063">
                  <a:extLst>
                    <a:ext uri="{9D8B030D-6E8A-4147-A177-3AD203B41FA5}">
                      <a16:colId xmlns:a16="http://schemas.microsoft.com/office/drawing/2014/main" val="1786953315"/>
                    </a:ext>
                  </a:extLst>
                </a:gridCol>
                <a:gridCol w="683585">
                  <a:extLst>
                    <a:ext uri="{9D8B030D-6E8A-4147-A177-3AD203B41FA5}">
                      <a16:colId xmlns:a16="http://schemas.microsoft.com/office/drawing/2014/main" val="918078830"/>
                    </a:ext>
                  </a:extLst>
                </a:gridCol>
                <a:gridCol w="680587">
                  <a:extLst>
                    <a:ext uri="{9D8B030D-6E8A-4147-A177-3AD203B41FA5}">
                      <a16:colId xmlns:a16="http://schemas.microsoft.com/office/drawing/2014/main" val="1258110074"/>
                    </a:ext>
                  </a:extLst>
                </a:gridCol>
                <a:gridCol w="768132">
                  <a:extLst>
                    <a:ext uri="{9D8B030D-6E8A-4147-A177-3AD203B41FA5}">
                      <a16:colId xmlns:a16="http://schemas.microsoft.com/office/drawing/2014/main" val="2910627739"/>
                    </a:ext>
                  </a:extLst>
                </a:gridCol>
                <a:gridCol w="1019380">
                  <a:extLst>
                    <a:ext uri="{9D8B030D-6E8A-4147-A177-3AD203B41FA5}">
                      <a16:colId xmlns:a16="http://schemas.microsoft.com/office/drawing/2014/main" val="47539253"/>
                    </a:ext>
                  </a:extLst>
                </a:gridCol>
                <a:gridCol w="2454306">
                  <a:extLst>
                    <a:ext uri="{9D8B030D-6E8A-4147-A177-3AD203B41FA5}">
                      <a16:colId xmlns:a16="http://schemas.microsoft.com/office/drawing/2014/main" val="523990268"/>
                    </a:ext>
                  </a:extLst>
                </a:gridCol>
                <a:gridCol w="107063">
                  <a:extLst>
                    <a:ext uri="{9D8B030D-6E8A-4147-A177-3AD203B41FA5}">
                      <a16:colId xmlns:a16="http://schemas.microsoft.com/office/drawing/2014/main" val="1872178993"/>
                    </a:ext>
                  </a:extLst>
                </a:gridCol>
                <a:gridCol w="765133">
                  <a:extLst>
                    <a:ext uri="{9D8B030D-6E8A-4147-A177-3AD203B41FA5}">
                      <a16:colId xmlns:a16="http://schemas.microsoft.com/office/drawing/2014/main" val="4139580126"/>
                    </a:ext>
                  </a:extLst>
                </a:gridCol>
              </a:tblGrid>
              <a:tr h="131173"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Образуемые земельные участки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079619"/>
                  </a:ext>
                </a:extLst>
              </a:tr>
              <a:tr h="1589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№ п/п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Условный номер образуемого земельного участка, кадастровый номер изменяемого, сохраняемого участка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Площадь, м2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Адрес участка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Кадастровый номер исходного земельного участка (при наличии)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Фактическое использование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Вид разрешенного использования по проекту межевания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Возможные способы образования**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Примечание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743473"/>
                  </a:ext>
                </a:extLst>
              </a:tr>
              <a:tr h="148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Существующая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Расчетная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Проектная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36475"/>
                  </a:ext>
                </a:extLst>
              </a:tr>
              <a:tr h="131145"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Земельные участки общего пользования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72296"/>
                  </a:ext>
                </a:extLst>
              </a:tr>
              <a:tr h="1728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:ЗУ</a:t>
                      </a:r>
                      <a:r>
                        <a:rPr lang="en-US" sz="600">
                          <a:effectLst/>
                        </a:rPr>
                        <a:t>1</a:t>
                      </a:r>
                      <a:r>
                        <a:rPr lang="ru-RU" sz="600">
                          <a:effectLst/>
                        </a:rPr>
                        <a:t>.</a:t>
                      </a:r>
                      <a:r>
                        <a:rPr lang="en-US" sz="6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668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микрорайон 33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Проезд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Земельные участки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(территории) общего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пользования. Код 12.0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 этап: образование земельного участка с условным номером :ЗУ1.3 из земель, находящихся в государственной или муниципальной собственности, после исключения сведений из Единого государственного реестра недвижимости в отношении земельного участка с кадастровым номером 86:10:0101210:11;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 этап: образование земельного участка с условным номером :ЗУ1.3 путем перераспределения земельного участка, образованного в первом этапе с земельными участками с кадастровыми номерами 86:10:0101210:63. 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Образуемый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extLst>
                  <a:ext uri="{0D108BD9-81ED-4DB2-BD59-A6C34878D82A}">
                    <a16:rowId xmlns:a16="http://schemas.microsoft.com/office/drawing/2014/main" val="1898972887"/>
                  </a:ext>
                </a:extLst>
              </a:tr>
              <a:tr h="131145"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Земельные участки объектов жилой застройки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523"/>
                  </a:ext>
                </a:extLst>
              </a:tr>
              <a:tr h="1753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:ЗУ2.2***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11322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микрорайон 33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 этажный жилой дом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Многоэтажная жилая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застройка. Код 2.6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 этап: образование земельного участка с условным номером :ЗУ2.2 из земель, находящихся в государственной или муниципальной собственности;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 этап: образование земельного участка с условным номером :ЗУ2.2 путем перераспределения земельного участка, образованного в первом этапе с земельными участками с кадастровыми номерами 86:10:0101210:44, 86:10:0101210:327,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600">
                          <a:effectLst/>
                        </a:rPr>
                        <a:t>после исключения сведений из Единого государственного реестра недвижимости в отношении земельного участка с кадастровым номером 86:10:0101210:26.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Образуемый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extLst>
                  <a:ext uri="{0D108BD9-81ED-4DB2-BD59-A6C34878D82A}">
                    <a16:rowId xmlns:a16="http://schemas.microsoft.com/office/drawing/2014/main" val="1530733058"/>
                  </a:ext>
                </a:extLst>
              </a:tr>
              <a:tr h="740740">
                <a:tc gridSpan="1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Примечания: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**В способе образования указываются земельные участки, части земельных участков, а также земли, которые преобразуются при образовании земельных участков. Последовательность преобразования земельных участков, частей земельных участков, земель государственной собственности, а также этапы таких преобразований уточняются при проведении кадастровых работ.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***Перед проведением кадастровых работ необходимо внести изменения в Правила землепользования и застройки в части приведения территориальных зон в соответствии с существующим размещением объектов.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736" marR="38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7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77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A6F2CB7-60A4-4541-AFC1-B5F1DDE9655D}"/>
              </a:ext>
            </a:extLst>
          </p:cNvPr>
          <p:cNvSpPr txBox="1">
            <a:spLocks/>
          </p:cNvSpPr>
          <p:nvPr/>
        </p:nvSpPr>
        <p:spPr>
          <a:xfrm>
            <a:off x="3237450" y="3011716"/>
            <a:ext cx="5717097" cy="620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8191500" algn="l"/>
              </a:tabLst>
            </a:pPr>
            <a:r>
              <a:rPr lang="ru-RU" altLang="ru-RU" sz="4700" dirty="0">
                <a:latin typeface="Arial" panose="020B0604020202020204" pitchFamily="34" charset="0"/>
                <a:ea typeface="Times New Roman" panose="02020603050405020304" pitchFamily="18" charset="0"/>
              </a:rPr>
              <a:t>Спасибо за внимание!</a:t>
            </a:r>
            <a:endParaRPr lang="ru-RU" altLang="ru-RU" sz="47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7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91440" tIns="45720" rIns="91440" bIns="45720" rtlCol="0" anchor="b">
        <a:noAutofit/>
      </a:bodyPr>
      <a:lstStyle>
        <a:defPPr algn="l"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9035</TotalTime>
  <Words>491</Words>
  <Application>Microsoft Office PowerPoint</Application>
  <PresentationFormat>Широкоэкранный</PresentationFormat>
  <Paragraphs>64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Times New Roman</vt:lpstr>
      <vt:lpstr>Office Theme</vt:lpstr>
      <vt:lpstr>КОРРЕКТИРОВКА  ПРОЕКТА МЕЖЕВАНИЯ ТЕРРИТОРИИ МИКРОРАЙОНА 33 ГОРОДА  СУРГУТА В ЧАСТИ ОБРАЗУЕМОГО ЗЕМЕЛЬНОГО УЧАСТКА :ЗУ 2.2</vt:lpstr>
      <vt:lpstr>Презентация PowerPoint</vt:lpstr>
      <vt:lpstr>Презентация PowerPoint</vt:lpstr>
      <vt:lpstr>КОРРЕКТИРОВКА  ПРОЕКТА МЕЖЕВАНИЯ ТЕРРИТОРИИ МИКРОРАЙОНА 33 ГОРОДА  СУРГУТА В ЧАСТИ ОБРАЗУЕМОГО ЗЕМЕЛЬНОГО УЧАСТКА :ЗУ 2.2</vt:lpstr>
      <vt:lpstr>Перечень и сведения о площади образуемых земельных участков, в том числе возможные способы их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209</cp:revision>
  <cp:lastPrinted>2022-04-19T05:05:26Z</cp:lastPrinted>
  <dcterms:created xsi:type="dcterms:W3CDTF">2020-05-27T10:04:27Z</dcterms:created>
  <dcterms:modified xsi:type="dcterms:W3CDTF">2024-02-28T05:04:11Z</dcterms:modified>
</cp:coreProperties>
</file>