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8"/>
  </p:notesMasterIdLst>
  <p:sldIdLst>
    <p:sldId id="270" r:id="rId2"/>
    <p:sldId id="272" r:id="rId3"/>
    <p:sldId id="278" r:id="rId4"/>
    <p:sldId id="279" r:id="rId5"/>
    <p:sldId id="273" r:id="rId6"/>
    <p:sldId id="274" r:id="rId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лимченко Анастасия Валерьевна" initials="КАВ" lastIdx="1" clrIdx="0">
    <p:extLst>
      <p:ext uri="{19B8F6BF-5375-455C-9EA6-DF929625EA0E}">
        <p15:presenceInfo xmlns:p15="http://schemas.microsoft.com/office/powerpoint/2012/main" xmlns="" userId="S-1-5-21-2944462463-41517796-893743237-99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33CCCC"/>
    <a:srgbClr val="0000FF"/>
    <a:srgbClr val="00FFFF"/>
    <a:srgbClr val="6A7BAB"/>
    <a:srgbClr val="FFFFFF"/>
    <a:srgbClr val="FBD88E"/>
    <a:srgbClr val="76EC6D"/>
    <a:srgbClr val="008484"/>
    <a:srgbClr val="CC471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37" autoAdjust="0"/>
  </p:normalViewPr>
  <p:slideViewPr>
    <p:cSldViewPr snapToGrid="0">
      <p:cViewPr varScale="1">
        <p:scale>
          <a:sx n="116" d="100"/>
          <a:sy n="116" d="100"/>
        </p:scale>
        <p:origin x="-1254" y="-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8056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255239C9-9388-4384-80B7-7C532D03797C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A6C9BACE-5F67-416F-9B9A-C58E67EBA5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4245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9BACE-5F67-416F-9B9A-C58E67EBA56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0160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9BACE-5F67-416F-9B9A-C58E67EBA56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9046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9BACE-5F67-416F-9B9A-C58E67EBA56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6057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9BACE-5F67-416F-9B9A-C58E67EBA56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0523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3976-5425-4D28-B493-977C0D385C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4DFC-1AA0-4C95-B310-8A611ECF6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3976-5425-4D28-B493-977C0D385C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4DFC-1AA0-4C95-B310-8A611ECF6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3976-5425-4D28-B493-977C0D385C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4DFC-1AA0-4C95-B310-8A611ECF6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3976-5425-4D28-B493-977C0D385C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4DFC-1AA0-4C95-B310-8A611ECF6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3976-5425-4D28-B493-977C0D385C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4DFC-1AA0-4C95-B310-8A611ECF6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3976-5425-4D28-B493-977C0D385C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4DFC-1AA0-4C95-B310-8A611ECF6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3976-5425-4D28-B493-977C0D385C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4DFC-1AA0-4C95-B310-8A611ECF6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3976-5425-4D28-B493-977C0D385C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4DFC-1AA0-4C95-B310-8A611ECF6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3976-5425-4D28-B493-977C0D385C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4DFC-1AA0-4C95-B310-8A611ECF6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3976-5425-4D28-B493-977C0D385C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4DFC-1AA0-4C95-B310-8A611ECF6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3976-5425-4D28-B493-977C0D385C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A1004DFC-1AA0-4C95-B310-8A611ECF67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853976-5425-4D28-B493-977C0D385C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004DFC-1AA0-4C95-B310-8A611ECF67D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09600" y="901027"/>
            <a:ext cx="11145795" cy="5251889"/>
          </a:xfrm>
          <a:prstGeom prst="rect">
            <a:avLst/>
          </a:prstGeom>
          <a:gradFill flip="none" rotWithShape="1">
            <a:gsLst>
              <a:gs pos="0">
                <a:srgbClr val="FCBF25"/>
              </a:gs>
              <a:gs pos="100000">
                <a:srgbClr val="5274B1"/>
              </a:gs>
            </a:gsLst>
            <a:lin ang="0" scaled="1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34314" y="1344829"/>
            <a:ext cx="10989275" cy="429040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3100" b="1" spc="300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ПРЕЗЕНТАЦИЯ</a:t>
            </a:r>
          </a:p>
          <a:p>
            <a:pPr algn="ctr">
              <a:lnSpc>
                <a:spcPct val="110000"/>
              </a:lnSpc>
            </a:pPr>
            <a:r>
              <a:rPr lang="ru-RU" sz="3100" b="1" spc="300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ДЛЯ СОГЛАСОВАНИЯ ПРОЕКТА ПЛАНИРОВКИ И ПРОЕКТА МЕЖЕВАНИЯТЕРРИТОРИИ ЛИНЕЙНОГО ОБЪЕКТА В ГРАНИЦАХ ЗЕМЕЛЬНОГО УЧАСТКА С КАДАСТРОВЫМ НОМЕРОМ 86:10:0101000:6819 И НЕРАЗГРАНИЧЕННЫХ ЗЕМЕЛЬ ДЛЯ ОБЪЕКТА «ЖЕЛЕЗНОДОРОЖНЫЙ ПУТЬ НЕОБЩЕГО ПОЛЬЗОВАНИЯ»</a:t>
            </a:r>
            <a:endParaRPr lang="ru-RU" sz="3100" b="1" spc="300" dirty="0">
              <a:solidFill>
                <a:schemeClr val="accent5">
                  <a:lumMod val="50000"/>
                </a:schemeClr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1006" y="271056"/>
            <a:ext cx="9786550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b="1" spc="300" noProof="1" smtClean="0"/>
              <a:t>РАЗРАБОТЧИК - ОБЩЕСТВО С ОГРАНИЧЕННОЙ ОТВЕТСТВЕННОСТЬЮ «ГРАДОПРОЕКТ»</a:t>
            </a:r>
            <a:endParaRPr lang="ru-RU" sz="1200" b="1" spc="300" noProof="1"/>
          </a:p>
        </p:txBody>
      </p:sp>
      <p:sp>
        <p:nvSpPr>
          <p:cNvPr id="11" name="TextBox 10"/>
          <p:cNvSpPr txBox="1"/>
          <p:nvPr/>
        </p:nvSpPr>
        <p:spPr>
          <a:xfrm>
            <a:off x="0" y="6340705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spc="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СУРГУТ 2023</a:t>
            </a:r>
            <a:endParaRPr lang="ru-RU" sz="1200" b="1" spc="3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866274" y="236962"/>
            <a:ext cx="11325726" cy="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851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62249" y="0"/>
            <a:ext cx="10434562" cy="36540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sz="1600" b="1" spc="3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ЦЕЛИ РАЗРАБОТКИ ППМТ ЛИНЕЙНОГО ОБЪЕКТА</a:t>
            </a:r>
            <a:endParaRPr lang="ru-RU" sz="1600" b="1" spc="3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559172" y="0"/>
            <a:ext cx="63282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11663385" y="0"/>
            <a:ext cx="0" cy="6129844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718755" y="86975"/>
            <a:ext cx="260649" cy="923330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ru-RU" sz="5400" dirty="0">
                <a:solidFill>
                  <a:schemeClr val="bg2">
                    <a:lumMod val="50000"/>
                  </a:schemeClr>
                </a:solidFill>
                <a:latin typeface="Haettenschweiler" panose="020B0706040902060204" pitchFamily="34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6564" y="1120346"/>
            <a:ext cx="4226010" cy="557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50" i="1" dirty="0" smtClean="0"/>
              <a:t>Для оптимизации экономических и функциональных условий работы пред-приятия ООО «ЗСТК» руководством компании принято решение – осуществить реконструкцию железнодорожной инфра-структуры предприятия. Реконструкция железнодорожных путей обеспечивается путем непосредственного примыкания существующих железнодорожных путей ООО «ЗСТК» к железнодорожной инфра-структуре станции Сургут ОАО «РЖД» проектируемым стрелочным переводом №357.</a:t>
            </a:r>
          </a:p>
          <a:p>
            <a:pPr algn="just"/>
            <a:r>
              <a:rPr lang="ru-RU" sz="1550" b="1" i="1" dirty="0" smtClean="0"/>
              <a:t>Цель разработки ППМТ</a:t>
            </a:r>
            <a:r>
              <a:rPr lang="ru-RU" sz="1550" i="1" dirty="0" smtClean="0"/>
              <a:t> – возможность обеспечения непосредственного примы-кания существующих ж/д путей ООО «ЗСТК» к железнодорожной инфрастру-ктуре ОАО «РЖД».</a:t>
            </a:r>
          </a:p>
          <a:p>
            <a:pPr algn="just"/>
            <a:r>
              <a:rPr lang="ru-RU" sz="1550" i="1" dirty="0" smtClean="0"/>
              <a:t>Реализация поставленной цели позволит ООО «ЗСТК» заключить прямой договор с филиалом ОАО «РЖД» Свердловская железная дорога на подачу-уборку железно-дорожных вагонов.</a:t>
            </a:r>
          </a:p>
        </p:txBody>
      </p:sp>
      <p:pic>
        <p:nvPicPr>
          <p:cNvPr id="15" name="Рисунок 1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7386" y="1681935"/>
            <a:ext cx="6888617" cy="496600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63762" y="1062679"/>
            <a:ext cx="73993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Ситуационный план примыкания реконструируемого </a:t>
            </a:r>
            <a:endParaRPr lang="ru-RU" sz="1600" i="1" dirty="0" smtClean="0"/>
          </a:p>
          <a:p>
            <a:pPr algn="ctr"/>
            <a:r>
              <a:rPr lang="ru-RU" sz="1600" b="1" dirty="0" smtClean="0"/>
              <a:t>железнодорожного пути ООО «ЗСТК» на ст. Сургут ОАО «РЖД»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36503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162" y="873211"/>
            <a:ext cx="10668000" cy="572532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+mn-lt"/>
              </a:rPr>
              <a:t>Схема примыкания реконструируемого железнодорожного пути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b="1" dirty="0" smtClean="0">
                <a:solidFill>
                  <a:schemeClr val="tx1"/>
                </a:solidFill>
                <a:latin typeface="+mn-lt"/>
              </a:rPr>
              <a:t>ООО «ЗСТК» на ст. Сургут ОАО «РЖД»</a:t>
            </a:r>
            <a:endParaRPr lang="ru-RU" sz="1800" dirty="0">
              <a:latin typeface="+mn-lt"/>
            </a:endParaRPr>
          </a:p>
        </p:txBody>
      </p:sp>
      <p:pic>
        <p:nvPicPr>
          <p:cNvPr id="7" name="Содержимое 6" descr="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62912" y="1498600"/>
            <a:ext cx="9277339" cy="4749800"/>
          </a:xfrm>
          <a:ln>
            <a:solidFill>
              <a:schemeClr val="tx1"/>
            </a:solidFill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11663385" y="0"/>
            <a:ext cx="0" cy="6129844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627385" y="86975"/>
            <a:ext cx="352019" cy="923330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ru-RU" sz="5400" dirty="0" smtClean="0">
                <a:solidFill>
                  <a:schemeClr val="bg2">
                    <a:lumMod val="50000"/>
                  </a:schemeClr>
                </a:solidFill>
                <a:latin typeface="Haettenschweiler" panose="020B0706040902060204" pitchFamily="34" charset="0"/>
              </a:rPr>
              <a:t>2</a:t>
            </a:r>
            <a:endParaRPr lang="ru-RU" sz="5400" dirty="0">
              <a:solidFill>
                <a:schemeClr val="bg2">
                  <a:lumMod val="50000"/>
                </a:schemeClr>
              </a:solidFill>
              <a:latin typeface="Haettenschweiler" panose="020B070604090206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265" y="107091"/>
            <a:ext cx="10972800" cy="372515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+mn-lt"/>
              </a:rPr>
              <a:t>ЧЕРТЕЖ ПЛАНИРОВКИ (ОСНОВНОЙ ЧЕРТЕЖ)</a:t>
            </a:r>
            <a:endParaRPr lang="ru-RU" sz="18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Содержимое 6" descr="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2054" y="1021492"/>
            <a:ext cx="6827849" cy="5263980"/>
          </a:xfrm>
          <a:ln w="3175">
            <a:solidFill>
              <a:schemeClr val="tx1"/>
            </a:solidFill>
          </a:ln>
        </p:spPr>
      </p:pic>
      <p:pic>
        <p:nvPicPr>
          <p:cNvPr id="14" name="Рисунок 13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24327" y="925728"/>
            <a:ext cx="4447436" cy="2525927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 flipV="1">
            <a:off x="11663385" y="0"/>
            <a:ext cx="0" cy="6129844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627385" y="86975"/>
            <a:ext cx="352019" cy="923330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ru-RU" sz="5400" dirty="0" smtClean="0">
                <a:solidFill>
                  <a:schemeClr val="bg2">
                    <a:lumMod val="50000"/>
                  </a:schemeClr>
                </a:solidFill>
                <a:latin typeface="Haettenschweiler" panose="020B0706040902060204" pitchFamily="34" charset="0"/>
              </a:rPr>
              <a:t>3</a:t>
            </a:r>
            <a:endParaRPr lang="ru-RU" sz="5400" dirty="0">
              <a:solidFill>
                <a:schemeClr val="bg2">
                  <a:lumMod val="50000"/>
                </a:schemeClr>
              </a:solidFill>
              <a:latin typeface="Haettenschweiler" panose="020B070604090206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62249" y="0"/>
            <a:ext cx="10434562" cy="36540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sz="1600" b="1" spc="3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ГРАНИЦЫ СУЩЕСТВУЮЩИХ ЗЕМЕЛЬНЫХ УЧАСТКОВ</a:t>
            </a:r>
            <a:endParaRPr lang="ru-RU" sz="1600" b="1" spc="3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11663385" y="0"/>
            <a:ext cx="0" cy="6129844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582500" y="86975"/>
            <a:ext cx="396904" cy="923330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ru-RU" sz="5400" dirty="0" smtClean="0">
                <a:solidFill>
                  <a:schemeClr val="bg2">
                    <a:lumMod val="50000"/>
                  </a:schemeClr>
                </a:solidFill>
                <a:latin typeface="Haettenschweiler" panose="020B0706040902060204" pitchFamily="34" charset="0"/>
              </a:rPr>
              <a:t>4</a:t>
            </a:r>
            <a:endParaRPr lang="ru-RU" sz="5400" dirty="0">
              <a:solidFill>
                <a:schemeClr val="bg2">
                  <a:lumMod val="50000"/>
                </a:schemeClr>
              </a:solidFill>
              <a:latin typeface="Haettenschweiler" panose="020B0706040902060204" pitchFamily="34" charset="0"/>
            </a:endParaRPr>
          </a:p>
        </p:txBody>
      </p:sp>
      <p:pic>
        <p:nvPicPr>
          <p:cNvPr id="11" name="Рисунок 10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696" y="1001473"/>
            <a:ext cx="6875282" cy="5325185"/>
          </a:xfrm>
          <a:prstGeom prst="rect">
            <a:avLst/>
          </a:prstGeom>
        </p:spPr>
      </p:pic>
      <p:pic>
        <p:nvPicPr>
          <p:cNvPr id="12" name="Рисунок 11" descr="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8871" y="940013"/>
            <a:ext cx="4352378" cy="208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2298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62249" y="0"/>
            <a:ext cx="10434562" cy="36540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sz="1600" b="1" spc="3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ЧЕРТЕЖ </a:t>
            </a:r>
            <a:r>
              <a:rPr lang="ru-RU" sz="1600" b="1" spc="3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МЕЖЕВАНИЯ </a:t>
            </a:r>
            <a:r>
              <a:rPr lang="ru-RU" sz="1600" b="1" spc="3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ТЕРРИТОРИИ (ОСНОВНОЙ ЧЕРТЕЖ)</a:t>
            </a:r>
            <a:endParaRPr lang="ru-RU" sz="1600" b="1" spc="3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11663385" y="0"/>
            <a:ext cx="0" cy="6129844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627385" y="86975"/>
            <a:ext cx="352019" cy="923330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ru-RU" sz="5400" dirty="0" smtClean="0">
                <a:solidFill>
                  <a:schemeClr val="bg2">
                    <a:lumMod val="50000"/>
                  </a:schemeClr>
                </a:solidFill>
                <a:latin typeface="Haettenschweiler" panose="020B0706040902060204" pitchFamily="34" charset="0"/>
              </a:rPr>
              <a:t>5</a:t>
            </a:r>
            <a:endParaRPr lang="ru-RU" sz="5400" dirty="0">
              <a:solidFill>
                <a:schemeClr val="bg2">
                  <a:lumMod val="50000"/>
                </a:schemeClr>
              </a:solidFill>
              <a:latin typeface="Haettenschweiler" panose="020B0706040902060204" pitchFamily="34" charset="0"/>
            </a:endParaRPr>
          </a:p>
        </p:txBody>
      </p:sp>
      <p:pic>
        <p:nvPicPr>
          <p:cNvPr id="18" name="Рисунок 17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905" y="1077222"/>
            <a:ext cx="6366366" cy="5340054"/>
          </a:xfrm>
          <a:prstGeom prst="rect">
            <a:avLst/>
          </a:prstGeom>
        </p:spPr>
      </p:pic>
      <p:pic>
        <p:nvPicPr>
          <p:cNvPr id="19" name="Рисунок 18" descr="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4331" y="1063326"/>
            <a:ext cx="4948131" cy="158102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631460" y="3072713"/>
            <a:ext cx="5000367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i="1" dirty="0" smtClean="0"/>
              <a:t>Проект межевания территории разрабатывается в составе проекта планировки территории в границах зоны железнодорожного транспорта ИТ.2 в городе Сургуте в  целях увеличения границ земельного </a:t>
            </a:r>
            <a:r>
              <a:rPr lang="ru-RU" sz="1500" i="1" dirty="0" smtClean="0"/>
              <a:t>учас-тка </a:t>
            </a:r>
            <a:r>
              <a:rPr lang="ru-RU" sz="1500" i="1" dirty="0" smtClean="0"/>
              <a:t>с кадастровым номером 86:10:0101000:6819 для последующей реконструкции объекта капитального строительства «Железнодорожный путь необщего пользования» с </a:t>
            </a:r>
            <a:r>
              <a:rPr lang="ru-RU" sz="1500" i="1" dirty="0" smtClean="0"/>
              <a:t>КН </a:t>
            </a:r>
            <a:r>
              <a:rPr lang="ru-RU" sz="1500" i="1" dirty="0" smtClean="0"/>
              <a:t>86:10:0000000:18983, </a:t>
            </a:r>
            <a:r>
              <a:rPr lang="ru-RU" sz="1500" i="1" dirty="0" smtClean="0"/>
              <a:t>расположен-ного </a:t>
            </a:r>
            <a:r>
              <a:rPr lang="ru-RU" sz="1500" i="1" dirty="0" smtClean="0"/>
              <a:t>в границах преобразуемого земельного участка</a:t>
            </a:r>
            <a:r>
              <a:rPr lang="ru-RU" sz="1500" i="1" dirty="0" smtClean="0"/>
              <a:t>.</a:t>
            </a:r>
          </a:p>
          <a:p>
            <a:pPr algn="just"/>
            <a:r>
              <a:rPr lang="ru-RU" sz="1500" i="1" dirty="0" smtClean="0"/>
              <a:t>Проектом межевания предусматривается увеличение границ земельного участка с кадастровым номером 86:10:0101000:6819  за счет неразграниченных </a:t>
            </a:r>
            <a:r>
              <a:rPr lang="ru-RU" sz="1500" i="1" dirty="0" smtClean="0"/>
              <a:t>муници-пальных </a:t>
            </a:r>
            <a:r>
              <a:rPr lang="ru-RU" sz="1500" i="1" dirty="0" smtClean="0"/>
              <a:t>земель.</a:t>
            </a:r>
          </a:p>
          <a:p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xmlns="" val="34896755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49968</TotalTime>
  <Words>261</Words>
  <Application>Microsoft Office PowerPoint</Application>
  <PresentationFormat>Произвольный</PresentationFormat>
  <Paragraphs>25</Paragraphs>
  <Slides>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Слайд 1</vt:lpstr>
      <vt:lpstr>Слайд 2</vt:lpstr>
      <vt:lpstr>Схема примыкания реконструируемого железнодорожного пути ООО «ЗСТК» на ст. Сургут ОАО «РЖД»</vt:lpstr>
      <vt:lpstr>ЧЕРТЕЖ ПЛАНИРОВКИ (ОСНОВНОЙ ЧЕРТЕЖ)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Соловьёва</dc:creator>
  <cp:lastModifiedBy>1sm</cp:lastModifiedBy>
  <cp:revision>1144</cp:revision>
  <cp:lastPrinted>2023-06-06T05:33:34Z</cp:lastPrinted>
  <dcterms:created xsi:type="dcterms:W3CDTF">2022-04-27T13:15:47Z</dcterms:created>
  <dcterms:modified xsi:type="dcterms:W3CDTF">2023-11-17T05:04:45Z</dcterms:modified>
</cp:coreProperties>
</file>