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7"/>
  </p:notesMasterIdLst>
  <p:handoutMasterIdLst>
    <p:handoutMasterId r:id="rId8"/>
  </p:handoutMasterIdLst>
  <p:sldIdLst>
    <p:sldId id="1739" r:id="rId2"/>
    <p:sldId id="1740" r:id="rId3"/>
    <p:sldId id="1741" r:id="rId4"/>
    <p:sldId id="1742" r:id="rId5"/>
    <p:sldId id="1743" r:id="rId6"/>
  </p:sldIdLst>
  <p:sldSz cx="6858000" cy="9906000" type="A4"/>
  <p:notesSz cx="6797675" cy="9928225"/>
  <p:embeddedFontLst>
    <p:embeddedFont>
      <p:font typeface="Golos Text" charset="0"/>
      <p:regular r:id="rId9"/>
      <p:bold r:id="rId10"/>
    </p:embeddedFont>
    <p:embeddedFont>
      <p:font typeface="Calibri" pitchFamily="34" charset="0"/>
      <p:regular r:id="rId11"/>
      <p:bold r:id="rId12"/>
      <p:italic r:id="rId13"/>
      <p:boldItalic r:id="rId14"/>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p:scale>
          <a:sx n="69" d="100"/>
          <a:sy n="69" d="100"/>
        </p:scale>
        <p:origin x="-2220" y="156"/>
      </p:cViewPr>
      <p:guideLst>
        <p:guide orient="horz" pos="2268"/>
        <p:guide orient="horz" pos="1580"/>
        <p:guide pos="2241"/>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F493751-17AE-4B04-BEDA-33B10617D37B}"/>
              </a:ext>
            </a:extLst>
          </p:cNvPr>
          <p:cNvSpPr>
            <a:spLocks noGrp="1"/>
          </p:cNvSpPr>
          <p:nvPr>
            <p:ph type="hdr" sz="quarter"/>
          </p:nvPr>
        </p:nvSpPr>
        <p:spPr>
          <a:xfrm>
            <a:off x="1" y="1"/>
            <a:ext cx="2945660" cy="498135"/>
          </a:xfrm>
          <a:prstGeom prst="rect">
            <a:avLst/>
          </a:prstGeom>
        </p:spPr>
        <p:txBody>
          <a:bodyPr vert="horz" lIns="91424" tIns="45712" rIns="91424" bIns="45712" rtlCol="0"/>
          <a:lstStyle>
            <a:lvl1pPr algn="l">
              <a:defRPr sz="1200"/>
            </a:lvl1pPr>
          </a:lstStyle>
          <a:p>
            <a:endParaRPr lang="ru-RU"/>
          </a:p>
        </p:txBody>
      </p:sp>
      <p:sp>
        <p:nvSpPr>
          <p:cNvPr id="3" name="Date Placeholder 2">
            <a:extLst>
              <a:ext uri="{FF2B5EF4-FFF2-40B4-BE49-F238E27FC236}">
                <a16:creationId xmlns="" xmlns:a16="http://schemas.microsoft.com/office/drawing/2014/main" id="{51CF625E-33B0-4757-9E05-4FB095443282}"/>
              </a:ext>
            </a:extLst>
          </p:cNvPr>
          <p:cNvSpPr>
            <a:spLocks noGrp="1"/>
          </p:cNvSpPr>
          <p:nvPr>
            <p:ph type="dt" sz="quarter" idx="1"/>
          </p:nvPr>
        </p:nvSpPr>
        <p:spPr>
          <a:xfrm>
            <a:off x="3850445" y="1"/>
            <a:ext cx="2945660" cy="498135"/>
          </a:xfrm>
          <a:prstGeom prst="rect">
            <a:avLst/>
          </a:prstGeom>
        </p:spPr>
        <p:txBody>
          <a:bodyPr vert="horz" lIns="91424" tIns="45712" rIns="91424" bIns="45712" rtlCol="0"/>
          <a:lstStyle>
            <a:lvl1pPr algn="r">
              <a:defRPr sz="1200"/>
            </a:lvl1pPr>
          </a:lstStyle>
          <a:p>
            <a:fld id="{38F8E485-5B6B-40C0-BA1C-CA1B118F9D6C}" type="datetimeFigureOut">
              <a:rPr lang="ru-RU" smtClean="0"/>
              <a:t>04.12.2023</a:t>
            </a:fld>
            <a:endParaRPr lang="ru-RU"/>
          </a:p>
        </p:txBody>
      </p:sp>
      <p:sp>
        <p:nvSpPr>
          <p:cNvPr id="4" name="Footer Placeholder 3">
            <a:extLst>
              <a:ext uri="{FF2B5EF4-FFF2-40B4-BE49-F238E27FC236}">
                <a16:creationId xmlns="" xmlns:a16="http://schemas.microsoft.com/office/drawing/2014/main" id="{C63880F9-BC18-410F-9596-FD72C9E18AF0}"/>
              </a:ext>
            </a:extLst>
          </p:cNvPr>
          <p:cNvSpPr>
            <a:spLocks noGrp="1"/>
          </p:cNvSpPr>
          <p:nvPr>
            <p:ph type="ftr" sz="quarter" idx="2"/>
          </p:nvPr>
        </p:nvSpPr>
        <p:spPr>
          <a:xfrm>
            <a:off x="1" y="9430092"/>
            <a:ext cx="2945660" cy="498134"/>
          </a:xfrm>
          <a:prstGeom prst="rect">
            <a:avLst/>
          </a:prstGeom>
        </p:spPr>
        <p:txBody>
          <a:bodyPr vert="horz" lIns="91424" tIns="45712" rIns="91424" bIns="45712" rtlCol="0" anchor="b"/>
          <a:lstStyle>
            <a:lvl1pPr algn="l">
              <a:defRPr sz="1200"/>
            </a:lvl1pPr>
          </a:lstStyle>
          <a:p>
            <a:endParaRPr lang="ru-RU"/>
          </a:p>
        </p:txBody>
      </p:sp>
      <p:sp>
        <p:nvSpPr>
          <p:cNvPr id="5" name="Slide Number Placeholder 4">
            <a:extLst>
              <a:ext uri="{FF2B5EF4-FFF2-40B4-BE49-F238E27FC236}">
                <a16:creationId xmlns="" xmlns:a16="http://schemas.microsoft.com/office/drawing/2014/main" id="{87D0DCDF-A49E-4F94-9E19-5FC32221D56B}"/>
              </a:ext>
            </a:extLst>
          </p:cNvPr>
          <p:cNvSpPr>
            <a:spLocks noGrp="1"/>
          </p:cNvSpPr>
          <p:nvPr>
            <p:ph type="sldNum" sz="quarter" idx="3"/>
          </p:nvPr>
        </p:nvSpPr>
        <p:spPr>
          <a:xfrm>
            <a:off x="3850445" y="9430092"/>
            <a:ext cx="2945660" cy="498134"/>
          </a:xfrm>
          <a:prstGeom prst="rect">
            <a:avLst/>
          </a:prstGeom>
        </p:spPr>
        <p:txBody>
          <a:bodyPr vert="horz" lIns="91424" tIns="45712" rIns="91424" bIns="45712"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60" cy="496411"/>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50445" y="2"/>
            <a:ext cx="2945660" cy="496411"/>
          </a:xfrm>
          <a:prstGeom prst="rect">
            <a:avLst/>
          </a:prstGeom>
        </p:spPr>
        <p:txBody>
          <a:bodyPr vert="horz" lIns="91424" tIns="45712" rIns="91424" bIns="45712" rtlCol="0"/>
          <a:lstStyle>
            <a:lvl1pPr algn="r">
              <a:defRPr sz="1200"/>
            </a:lvl1pPr>
          </a:lstStyle>
          <a:p>
            <a:fld id="{03A1D146-B4E0-1741-B9EE-9789392EFCC4}" type="datetimeFigureOut">
              <a:rPr lang="en-US" smtClean="0"/>
              <a:t>12/4/2023</a:t>
            </a:fld>
            <a:endParaRPr lang="en-US"/>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60" cy="496411"/>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2"/>
            <a:ext cx="2945660" cy="496411"/>
          </a:xfrm>
          <a:prstGeom prst="rect">
            <a:avLst/>
          </a:prstGeom>
        </p:spPr>
        <p:txBody>
          <a:bodyPr vert="horz" lIns="91424" tIns="45712" rIns="91424" bIns="45712"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332655" y="997960"/>
            <a:ext cx="6157459" cy="7817525"/>
          </a:xfrm>
          <a:prstGeom prst="rect">
            <a:avLst/>
          </a:prstGeom>
          <a:noFill/>
        </p:spPr>
        <p:txBody>
          <a:bodyPr wrap="square" lIns="0" tIns="0" rIns="0" bIns="0" rtlCol="0" anchor="t" anchorCtr="0">
            <a:spAutoFit/>
          </a:bodyPr>
          <a:lstStyle/>
          <a:p>
            <a:pPr algn="ctr"/>
            <a:r>
              <a:rPr lang="ru-RU" sz="1400" b="1" dirty="0">
                <a:latin typeface="Golos Text" charset="0"/>
                <a:ea typeface="Golos Text" charset="0"/>
              </a:rPr>
              <a:t>Услуги МФЦ</a:t>
            </a:r>
            <a:endParaRPr lang="ru-RU" sz="1400" dirty="0">
              <a:latin typeface="Golos Text" charset="0"/>
              <a:ea typeface="Golos Text" charset="0"/>
            </a:endParaRPr>
          </a:p>
          <a:p>
            <a:r>
              <a:rPr lang="ru-RU" sz="1400" b="1" dirty="0">
                <a:latin typeface="Golos Text" charset="0"/>
                <a:ea typeface="Golos Text" charset="0"/>
              </a:rPr>
              <a:t> </a:t>
            </a:r>
            <a:endParaRPr lang="ru-RU" sz="1400" dirty="0">
              <a:latin typeface="Golos Text" charset="0"/>
              <a:ea typeface="Golos Text" charset="0"/>
            </a:endParaRPr>
          </a:p>
          <a:p>
            <a:pPr algn="just"/>
            <a:r>
              <a:rPr lang="ru-RU" sz="1400" dirty="0" smtClean="0">
                <a:latin typeface="Golos Text" charset="0"/>
                <a:ea typeface="Golos Text" charset="0"/>
              </a:rPr>
              <a:t>     Доводим </a:t>
            </a:r>
            <a:r>
              <a:rPr lang="ru-RU" sz="1400" dirty="0">
                <a:latin typeface="Golos Text" charset="0"/>
                <a:ea typeface="Golos Text" charset="0"/>
              </a:rPr>
              <a:t>до Вашего сведения, что в </a:t>
            </a:r>
            <a:r>
              <a:rPr lang="ru-RU" sz="1400" dirty="0" err="1">
                <a:latin typeface="Golos Text" charset="0"/>
                <a:ea typeface="Golos Text" charset="0"/>
              </a:rPr>
              <a:t>г.Сургуте</a:t>
            </a:r>
            <a:r>
              <a:rPr lang="ru-RU" sz="1400" dirty="0">
                <a:latin typeface="Golos Text" charset="0"/>
                <a:ea typeface="Golos Text" charset="0"/>
              </a:rPr>
              <a:t> по адресу: Югорский тракт, дом 38, 3 этаж (ТРЦ </a:t>
            </a:r>
            <a:r>
              <a:rPr lang="ru-RU" sz="1400" dirty="0" err="1">
                <a:latin typeface="Golos Text" charset="0"/>
                <a:ea typeface="Golos Text" charset="0"/>
              </a:rPr>
              <a:t>СитиМолл</a:t>
            </a:r>
            <a:r>
              <a:rPr lang="ru-RU" sz="1400" dirty="0">
                <a:latin typeface="Golos Text" charset="0"/>
                <a:ea typeface="Golos Text" charset="0"/>
              </a:rPr>
              <a:t>), ул. Профсоюзов 11 (ТРЦ Агора), функционирует Муниципальное казенное учреждение «Многофункциональный центр предоставления государственных и муниципальных услуг города Сургута». Телефон 206-926. </a:t>
            </a:r>
          </a:p>
          <a:p>
            <a:pPr algn="just"/>
            <a:r>
              <a:rPr lang="ru-RU" sz="1400" dirty="0" smtClean="0">
                <a:latin typeface="Golos Text" charset="0"/>
                <a:ea typeface="Golos Text" charset="0"/>
              </a:rPr>
              <a:t>      Согласно </a:t>
            </a:r>
            <a:r>
              <a:rPr lang="ru-RU" sz="1400" dirty="0">
                <a:latin typeface="Golos Text" charset="0"/>
                <a:ea typeface="Golos Text" charset="0"/>
              </a:rPr>
              <a:t>договора о взаимодействии ИФНС России по г. Сургуту и МКУ МФЦ г. Сургута, в МКУ МФЦ г. Сургута Вы можете получить следующие услуги:  </a:t>
            </a:r>
          </a:p>
          <a:p>
            <a:pPr algn="just"/>
            <a:r>
              <a:rPr lang="ru-RU" sz="1400" dirty="0">
                <a:latin typeface="Golos Text" charset="0"/>
                <a:ea typeface="Golos Text" charset="0"/>
              </a:rPr>
              <a:t> </a:t>
            </a:r>
          </a:p>
          <a:p>
            <a:pPr marL="342900" lvl="0" indent="-342900" algn="just">
              <a:buFont typeface="+mj-lt"/>
              <a:buAutoNum type="arabicPeriod"/>
            </a:pPr>
            <a:r>
              <a:rPr lang="ru-RU" sz="1400" dirty="0">
                <a:latin typeface="Golos Text" charset="0"/>
                <a:ea typeface="Golos Text" charset="0"/>
              </a:rPr>
              <a:t>        Государственная регистрация юридических лиц, физических лиц в качестве индивидуальных предпринимателей и крестьянских (фермерских) хозяйств;</a:t>
            </a:r>
          </a:p>
          <a:p>
            <a:pPr marL="342900" lvl="0" indent="-342900" algn="just">
              <a:buFont typeface="+mj-lt"/>
              <a:buAutoNum type="arabicPeriod"/>
            </a:pPr>
            <a:r>
              <a:rPr lang="ru-RU" sz="1400" dirty="0">
                <a:latin typeface="Golos Text" charset="0"/>
                <a:ea typeface="Golos Text" charset="0"/>
              </a:rPr>
              <a:t>        Предоставление заинтересованным лицам сведений, содержащихся в реестре дисквалифицированных лиц (РДЛ);</a:t>
            </a:r>
          </a:p>
          <a:p>
            <a:pPr marL="342900" lvl="0" indent="-342900" algn="just">
              <a:buFont typeface="+mj-lt"/>
              <a:buAutoNum type="arabicPeriod"/>
            </a:pPr>
            <a:r>
              <a:rPr lang="ru-RU" sz="1400" dirty="0">
                <a:latin typeface="Golos Text" charset="0"/>
                <a:ea typeface="Golos Text" charset="0"/>
              </a:rPr>
              <a:t>         Предоставление выписки из ЕГРН;</a:t>
            </a:r>
          </a:p>
          <a:p>
            <a:pPr marL="342900" lvl="0" indent="-342900" algn="just">
              <a:buFont typeface="+mj-lt"/>
              <a:buAutoNum type="arabicPeriod"/>
            </a:pPr>
            <a:r>
              <a:rPr lang="ru-RU" sz="1400" dirty="0">
                <a:latin typeface="Golos Text" charset="0"/>
                <a:ea typeface="Golos Text" charset="0"/>
              </a:rPr>
              <a:t>         Предоставление сведений, содержащихся в ЕГРЮЛ и  ЕГРИП;</a:t>
            </a:r>
          </a:p>
          <a:p>
            <a:pPr marL="342900" lvl="0" indent="-342900" algn="just">
              <a:buFont typeface="+mj-lt"/>
              <a:buAutoNum type="arabicPeriod"/>
            </a:pPr>
            <a:r>
              <a:rPr lang="ru-RU" sz="1400" dirty="0">
                <a:latin typeface="Golos Text" charset="0"/>
                <a:ea typeface="Golos Text" charset="0"/>
              </a:rPr>
              <a:t>         Бесплатное информирование (в том числе в письменной форме) налогоплательщиков, плательщиков сборов и налоговых агентов о действующих налогах и сборах, законодательстве Российской Федерации;</a:t>
            </a:r>
          </a:p>
          <a:p>
            <a:pPr marL="342900" lvl="0" indent="-342900" algn="just">
              <a:buFont typeface="+mj-lt"/>
              <a:buAutoNum type="arabicPeriod"/>
            </a:pPr>
            <a:r>
              <a:rPr lang="ru-RU" sz="1400" dirty="0">
                <a:latin typeface="Golos Text" charset="0"/>
                <a:ea typeface="Golos Text" charset="0"/>
              </a:rPr>
              <a:t>        Прием заявления физического лица о предоставлении налоговой льготы по транспортному налогу, земельному налогу, налогу на имущество физических лиц;</a:t>
            </a:r>
          </a:p>
          <a:p>
            <a:pPr marL="342900" lvl="0" indent="-342900" algn="just">
              <a:buFont typeface="+mj-lt"/>
              <a:buAutoNum type="arabicPeriod"/>
            </a:pPr>
            <a:r>
              <a:rPr lang="ru-RU" sz="1400" dirty="0">
                <a:latin typeface="Golos Text" charset="0"/>
                <a:ea typeface="Golos Text" charset="0"/>
              </a:rPr>
              <a:t>        Прием уведомления о выбранных объектах налогообложения, в отношении которых предоставляется налоговая льгота по налогу на имущество физических лиц;</a:t>
            </a:r>
          </a:p>
          <a:p>
            <a:pPr marL="342900" lvl="0" indent="-342900" algn="just">
              <a:buFont typeface="+mj-lt"/>
              <a:buAutoNum type="arabicPeriod"/>
            </a:pPr>
            <a:r>
              <a:rPr lang="ru-RU" sz="1400" dirty="0">
                <a:latin typeface="Golos Text" charset="0"/>
                <a:ea typeface="Golos Text" charset="0"/>
              </a:rPr>
              <a:t>        Приём уведомления о выбранном земельном участке, в отношении которого применяется налоговый вычет по земельному налогу;</a:t>
            </a:r>
          </a:p>
          <a:p>
            <a:pPr marL="342900" lvl="0" indent="-342900" algn="just">
              <a:buFont typeface="+mj-lt"/>
              <a:buAutoNum type="arabicPeriod"/>
            </a:pPr>
            <a:r>
              <a:rPr lang="ru-RU" sz="1400" dirty="0">
                <a:latin typeface="Golos Text" charset="0"/>
                <a:ea typeface="Golos Text" charset="0"/>
              </a:rPr>
              <a:t>         Прием заявления о выдаче налогового уведомления;</a:t>
            </a:r>
          </a:p>
          <a:p>
            <a:pPr marL="342900" lvl="0" indent="-342900" algn="just">
              <a:buFont typeface="+mj-lt"/>
              <a:buAutoNum type="arabicPeriod"/>
            </a:pPr>
            <a:r>
              <a:rPr lang="ru-RU" sz="1400" dirty="0">
                <a:latin typeface="Golos Text" charset="0"/>
                <a:ea typeface="Golos Text" charset="0"/>
              </a:rPr>
              <a:t>а) Прием заявления о гибели или уничтожении объекта налогообложения по налогу на имущество физических лиц</a:t>
            </a:r>
            <a:r>
              <a:rPr lang="ru-RU" sz="1400" dirty="0" smtClean="0">
                <a:latin typeface="Golos Text" charset="0"/>
                <a:ea typeface="Golos Text" charset="0"/>
              </a:rPr>
              <a:t>;</a:t>
            </a:r>
            <a:endParaRPr lang="ru-RU" sz="1400" dirty="0">
              <a:latin typeface="Golos Text" charset="0"/>
              <a:ea typeface="Golos Text"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6558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437991" y="1003016"/>
            <a:ext cx="6049447" cy="8032968"/>
          </a:xfrm>
          <a:prstGeom prst="rect">
            <a:avLst/>
          </a:prstGeom>
          <a:noFill/>
        </p:spPr>
        <p:txBody>
          <a:bodyPr wrap="square" lIns="0" tIns="0" rIns="0" bIns="0" rtlCol="0" anchor="t" anchorCtr="0">
            <a:spAutoFit/>
          </a:bodyPr>
          <a:lstStyle/>
          <a:p>
            <a:pPr algn="just"/>
            <a:r>
              <a:rPr lang="ru-RU" sz="1400" dirty="0">
                <a:latin typeface="Golos Text" charset="0"/>
                <a:ea typeface="Golos Text" charset="0"/>
              </a:rPr>
              <a:t> </a:t>
            </a:r>
            <a:r>
              <a:rPr lang="ru-RU" sz="1400" dirty="0" smtClean="0">
                <a:latin typeface="Golos Text" charset="0"/>
                <a:ea typeface="Golos Text" charset="0"/>
              </a:rPr>
              <a:t>     б</a:t>
            </a:r>
            <a:r>
              <a:rPr lang="ru-RU" sz="1400" dirty="0">
                <a:latin typeface="Golos Text" charset="0"/>
                <a:ea typeface="Golos Text" charset="0"/>
              </a:rPr>
              <a:t>) Прием заявления о гибели или уничтожении объекта налогообложения по транспортному </a:t>
            </a:r>
            <a:r>
              <a:rPr lang="ru-RU" sz="1400" dirty="0" smtClean="0">
                <a:latin typeface="Golos Text" charset="0"/>
                <a:ea typeface="Golos Text" charset="0"/>
              </a:rPr>
              <a:t>налогу;</a:t>
            </a:r>
          </a:p>
          <a:p>
            <a:pPr algn="just"/>
            <a:r>
              <a:rPr lang="ru-RU" sz="1400" dirty="0" smtClean="0">
                <a:latin typeface="Golos Text" charset="0"/>
                <a:ea typeface="Golos Text" charset="0"/>
              </a:rPr>
              <a:t>11. Прием </a:t>
            </a:r>
            <a:r>
              <a:rPr lang="ru-RU" sz="1400" dirty="0">
                <a:latin typeface="Golos Text" charset="0"/>
                <a:ea typeface="Golos Text" charset="0"/>
              </a:rPr>
              <a:t>от налогоплательщиков, являющихся физическими лицами, налоговых деклараций по налогу на доходы физических лиц (форма 3-НДФЛ) на бумажном носителе</a:t>
            </a:r>
            <a:r>
              <a:rPr lang="ru-RU" sz="1400" dirty="0" smtClean="0">
                <a:latin typeface="Golos Text" charset="0"/>
                <a:ea typeface="Golos Text" charset="0"/>
              </a:rPr>
              <a:t>;</a:t>
            </a:r>
          </a:p>
          <a:p>
            <a:pPr lvl="0" algn="just"/>
            <a:r>
              <a:rPr lang="ru-RU" sz="1400" dirty="0" smtClean="0">
                <a:latin typeface="Golos Text" charset="0"/>
                <a:ea typeface="Golos Text" charset="0"/>
              </a:rPr>
              <a:t>12. Прием </a:t>
            </a:r>
            <a:r>
              <a:rPr lang="ru-RU" sz="1400" dirty="0">
                <a:latin typeface="Golos Text" charset="0"/>
                <a:ea typeface="Golos Text" charset="0"/>
              </a:rPr>
              <a:t>заявления физического лица о постановке на учет в налоговом органе  и выдача физическому лицу свидетельства о постановке на учет;</a:t>
            </a:r>
          </a:p>
          <a:p>
            <a:pPr lvl="0" algn="just"/>
            <a:r>
              <a:rPr lang="ru-RU" sz="1400" dirty="0" smtClean="0">
                <a:latin typeface="Golos Text" charset="0"/>
                <a:ea typeface="Golos Text" charset="0"/>
              </a:rPr>
              <a:t>13. Прием </a:t>
            </a:r>
            <a:r>
              <a:rPr lang="ru-RU" sz="1400" dirty="0">
                <a:latin typeface="Golos Text" charset="0"/>
                <a:ea typeface="Golos Text" charset="0"/>
              </a:rPr>
              <a:t>запроса о предоставлении государственной услуги по предоставлению информации, содержащейся в государственном информационном ресурсе бухгалтерской (финансовой) отчетности;</a:t>
            </a:r>
          </a:p>
          <a:p>
            <a:pPr lvl="0" algn="just"/>
            <a:r>
              <a:rPr lang="ru-RU" sz="1400" dirty="0" smtClean="0">
                <a:latin typeface="Golos Text" charset="0"/>
                <a:ea typeface="Golos Text" charset="0"/>
              </a:rPr>
              <a:t>14. Предоставление </a:t>
            </a:r>
            <a:r>
              <a:rPr lang="ru-RU" sz="1400" dirty="0">
                <a:latin typeface="Golos Text" charset="0"/>
                <a:ea typeface="Golos Text" charset="0"/>
              </a:rPr>
              <a:t>сведений, содержащихся в государственном адресном реестре (ГАР);</a:t>
            </a:r>
          </a:p>
          <a:p>
            <a:pPr lvl="0" algn="just"/>
            <a:r>
              <a:rPr lang="ru-RU" sz="1400" dirty="0" smtClean="0">
                <a:latin typeface="Golos Text" charset="0"/>
                <a:ea typeface="Golos Text" charset="0"/>
              </a:rPr>
              <a:t>15. Прием </a:t>
            </a:r>
            <a:r>
              <a:rPr lang="ru-RU" sz="1400" dirty="0">
                <a:latin typeface="Golos Text" charset="0"/>
                <a:ea typeface="Golos Text" charset="0"/>
              </a:rPr>
              <a:t>сообщений о наличии объектов недвижимого имущества и (или) транспортных средствах, признаваемых объектами налогообложения по соответствующим налогам, уплачиваемым физическими лицами;</a:t>
            </a:r>
          </a:p>
          <a:p>
            <a:pPr lvl="0" algn="just"/>
            <a:r>
              <a:rPr lang="ru-RU" sz="1400" dirty="0" smtClean="0">
                <a:latin typeface="Golos Text" charset="0"/>
                <a:ea typeface="Golos Text" charset="0"/>
              </a:rPr>
              <a:t>16. Прием </a:t>
            </a:r>
            <a:r>
              <a:rPr lang="ru-RU" sz="1400" dirty="0">
                <a:latin typeface="Golos Text" charset="0"/>
                <a:ea typeface="Golos Text" charset="0"/>
              </a:rPr>
              <a:t>заявления к налоговому уведомлению об уточнении сведений об объектах, указанных в налоговом уведомлении;</a:t>
            </a:r>
          </a:p>
          <a:p>
            <a:pPr lvl="0" algn="just"/>
            <a:r>
              <a:rPr lang="ru-RU" sz="1400" dirty="0" smtClean="0">
                <a:latin typeface="Golos Text" charset="0"/>
                <a:ea typeface="Golos Text" charset="0"/>
              </a:rPr>
              <a:t>17. Прием </a:t>
            </a:r>
            <a:r>
              <a:rPr lang="ru-RU" sz="1400" dirty="0">
                <a:latin typeface="Golos Text" charset="0"/>
                <a:ea typeface="Golos Text" charset="0"/>
              </a:rPr>
              <a:t>запроса о предоставлении справки о наличии по состоянию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   </a:t>
            </a:r>
          </a:p>
          <a:p>
            <a:pPr lvl="0" algn="just"/>
            <a:r>
              <a:rPr lang="ru-RU" sz="1400" dirty="0" smtClean="0">
                <a:latin typeface="Golos Text" charset="0"/>
                <a:ea typeface="Golos Text" charset="0"/>
              </a:rPr>
              <a:t>18. Прием </a:t>
            </a:r>
            <a:r>
              <a:rPr lang="ru-RU" sz="1400" dirty="0">
                <a:latin typeface="Golos Text" charset="0"/>
                <a:ea typeface="Golos Text" charset="0"/>
              </a:rPr>
              <a:t>запроса о предоставлении акта совместной сверки                                принадлежности сумм денежных средств, перечисленных и (или) признаваемых в качестве единого налогового платежа, либо сумм денежных средств, перечисленных не в качестве единого налогового платежа и формата его представления;</a:t>
            </a:r>
          </a:p>
          <a:p>
            <a:pPr lvl="0" algn="just"/>
            <a:r>
              <a:rPr lang="ru-RU" sz="1400" dirty="0" smtClean="0">
                <a:latin typeface="Golos Text" charset="0"/>
                <a:ea typeface="Golos Text" charset="0"/>
              </a:rPr>
              <a:t>19. Прием </a:t>
            </a:r>
            <a:r>
              <a:rPr lang="ru-RU" sz="1400" dirty="0">
                <a:latin typeface="Golos Text" charset="0"/>
                <a:ea typeface="Golos Text" charset="0"/>
              </a:rPr>
              <a:t>заявления о доступе к электронному сервису ФНС России «Личный кабинет налогоплательщика для физических лиц»;</a:t>
            </a:r>
          </a:p>
          <a:p>
            <a:pPr lvl="0" algn="just"/>
            <a:r>
              <a:rPr lang="ru-RU" sz="1400" dirty="0" smtClean="0">
                <a:latin typeface="Golos Text" charset="0"/>
                <a:ea typeface="Golos Text" charset="0"/>
              </a:rPr>
              <a:t>20. Прием </a:t>
            </a:r>
            <a:r>
              <a:rPr lang="ru-RU" sz="1400" dirty="0">
                <a:latin typeface="Golos Text" charset="0"/>
                <a:ea typeface="Golos Text" charset="0"/>
              </a:rPr>
              <a:t>заявления, уведомления иностранной организации, предусмотренных ст. 83 НК РФ;</a:t>
            </a:r>
          </a:p>
          <a:p>
            <a:pPr lvl="0" algn="just"/>
            <a:r>
              <a:rPr lang="ru-RU" sz="1400" dirty="0" smtClean="0">
                <a:latin typeface="Golos Text" charset="0"/>
                <a:ea typeface="Golos Text" charset="0"/>
              </a:rPr>
              <a:t>21. Прием </a:t>
            </a:r>
            <a:r>
              <a:rPr lang="ru-RU" sz="1400" dirty="0">
                <a:latin typeface="Golos Text" charset="0"/>
                <a:ea typeface="Golos Text" charset="0"/>
              </a:rPr>
              <a:t>документа, предусмотренного п.2.1 ст. 84 НК РФ (сведения, представленные в соответствии с п. 2 статьи 230 НК </a:t>
            </a:r>
            <a:r>
              <a:rPr lang="ru-RU" sz="1400" dirty="0" smtClean="0">
                <a:latin typeface="Golos Text" charset="0"/>
                <a:ea typeface="Golos Text" charset="0"/>
              </a:rPr>
              <a:t>РФ</a:t>
            </a: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62087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440668" y="1003016"/>
            <a:ext cx="6049447" cy="7540526"/>
          </a:xfrm>
          <a:prstGeom prst="rect">
            <a:avLst/>
          </a:prstGeom>
          <a:noFill/>
        </p:spPr>
        <p:txBody>
          <a:bodyPr wrap="square" lIns="0" tIns="0" rIns="0" bIns="0" rtlCol="0" anchor="t" anchorCtr="0">
            <a:spAutoFit/>
          </a:bodyPr>
          <a:lstStyle/>
          <a:p>
            <a:pPr lvl="0" algn="just"/>
            <a:r>
              <a:rPr lang="ru-RU" sz="1400" dirty="0">
                <a:latin typeface="Golos Text" charset="0"/>
                <a:ea typeface="Golos Text" charset="0"/>
              </a:rPr>
              <a:t>(</a:t>
            </a:r>
            <a:r>
              <a:rPr lang="ru-RU" sz="1400" dirty="0" smtClean="0">
                <a:latin typeface="Golos Text" charset="0"/>
                <a:ea typeface="Golos Text" charset="0"/>
              </a:rPr>
              <a:t>предпринимателем</a:t>
            </a:r>
            <a:r>
              <a:rPr lang="ru-RU" sz="1400" dirty="0">
                <a:latin typeface="Golos Text" charset="0"/>
                <a:ea typeface="Golos Text" charset="0"/>
              </a:rPr>
              <a:t>), являющейся источником выплаты дохода иностранному гражданину, лицу без гражданства, по месту нахождения организации (месту жительства индивидуального предпринимателя));</a:t>
            </a:r>
          </a:p>
          <a:p>
            <a:pPr lvl="0" algn="just"/>
            <a:r>
              <a:rPr lang="ru-RU" sz="1400" dirty="0" smtClean="0">
                <a:latin typeface="Golos Text" charset="0"/>
                <a:ea typeface="Golos Text" charset="0"/>
              </a:rPr>
              <a:t>22. Прием </a:t>
            </a:r>
            <a:r>
              <a:rPr lang="ru-RU" sz="1400" dirty="0">
                <a:latin typeface="Golos Text" charset="0"/>
                <a:ea typeface="Golos Text" charset="0"/>
              </a:rPr>
              <a:t>заявления в Единый регистрационный центр о внесении ограничений на использование персональных данных физических лиц в целях предотвращения возможности неправомерной государственной регистрации  юридических лиц и внесения недостоверных сведений в ЕГРЮЛ.</a:t>
            </a:r>
          </a:p>
          <a:p>
            <a:pPr lvl="0" algn="just"/>
            <a:r>
              <a:rPr lang="ru-RU" sz="1400" dirty="0" smtClean="0">
                <a:latin typeface="Golos Text" charset="0"/>
                <a:ea typeface="Golos Text" charset="0"/>
              </a:rPr>
              <a:t>23. Прием </a:t>
            </a:r>
            <a:r>
              <a:rPr lang="ru-RU" sz="1400" dirty="0">
                <a:latin typeface="Golos Text" charset="0"/>
                <a:ea typeface="Golos Text" charset="0"/>
              </a:rPr>
              <a:t>заявления о постановке на учет (снятии с учета) в налоговом органе</a:t>
            </a:r>
            <a:r>
              <a:rPr lang="ru-RU" sz="1400" dirty="0" smtClean="0">
                <a:latin typeface="Golos Text" charset="0"/>
                <a:ea typeface="Golos Text" charset="0"/>
              </a:rPr>
              <a:t>;</a:t>
            </a:r>
          </a:p>
          <a:p>
            <a:pPr lvl="0" algn="just"/>
            <a:r>
              <a:rPr lang="ru-RU" sz="1400" dirty="0" smtClean="0">
                <a:latin typeface="Golos Text" charset="0"/>
                <a:ea typeface="Golos Text" charset="0"/>
              </a:rPr>
              <a:t>24. Прием </a:t>
            </a:r>
            <a:r>
              <a:rPr lang="ru-RU" sz="1400" dirty="0">
                <a:latin typeface="Golos Text" charset="0"/>
                <a:ea typeface="Golos Text" charset="0"/>
              </a:rPr>
              <a:t>заявления о выборе системы налогообложения при принятии документов на государственную регистрацию;</a:t>
            </a:r>
          </a:p>
          <a:p>
            <a:pPr lvl="0" algn="just"/>
            <a:r>
              <a:rPr lang="ru-RU" sz="1400" dirty="0" smtClean="0">
                <a:latin typeface="Golos Text" charset="0"/>
                <a:ea typeface="Golos Text" charset="0"/>
              </a:rPr>
              <a:t>25. Прием </a:t>
            </a:r>
            <a:r>
              <a:rPr lang="ru-RU" sz="1400" dirty="0">
                <a:latin typeface="Golos Text" charset="0"/>
                <a:ea typeface="Golos Text" charset="0"/>
              </a:rPr>
              <a:t>заявления на применение патентной системы налогообложения индивидуальными предпринимателями;</a:t>
            </a:r>
          </a:p>
          <a:p>
            <a:pPr lvl="0" algn="just"/>
            <a:r>
              <a:rPr lang="ru-RU" sz="1400" dirty="0" smtClean="0">
                <a:latin typeface="Golos Text" charset="0"/>
                <a:ea typeface="Golos Text" charset="0"/>
              </a:rPr>
              <a:t>26. Прием </a:t>
            </a:r>
            <a:r>
              <a:rPr lang="ru-RU" sz="1400" dirty="0">
                <a:latin typeface="Golos Text" charset="0"/>
                <a:ea typeface="Golos Text" charset="0"/>
              </a:rPr>
              <a:t>уведомления о переходе на упрощенную систему налогообложения;</a:t>
            </a:r>
          </a:p>
          <a:p>
            <a:pPr lvl="0" algn="just"/>
            <a:r>
              <a:rPr lang="ru-RU" sz="1400" dirty="0" smtClean="0">
                <a:latin typeface="Golos Text" charset="0"/>
                <a:ea typeface="Golos Text" charset="0"/>
              </a:rPr>
              <a:t>27. Прием </a:t>
            </a:r>
            <a:r>
              <a:rPr lang="ru-RU" sz="1400" dirty="0">
                <a:latin typeface="Golos Text" charset="0"/>
                <a:ea typeface="Golos Text" charset="0"/>
              </a:rPr>
              <a:t>уведомления о переходе на систему налогообложения для сельскохозяйственных товаропроизводителей;</a:t>
            </a:r>
          </a:p>
          <a:p>
            <a:pPr lvl="0" algn="just"/>
            <a:r>
              <a:rPr lang="ru-RU" sz="1400" dirty="0" smtClean="0">
                <a:latin typeface="Golos Text" charset="0"/>
                <a:ea typeface="Golos Text" charset="0"/>
              </a:rPr>
              <a:t>28. Прием </a:t>
            </a:r>
            <a:r>
              <a:rPr lang="ru-RU" sz="1400" dirty="0">
                <a:latin typeface="Golos Text" charset="0"/>
                <a:ea typeface="Golos Text" charset="0"/>
              </a:rPr>
              <a:t>заявления о предоставлении налогоплательщиком-индивидуальным предпринимателем, нотариусом, занимающимся частной практикой, адвокатом, учредившим адвокатский кабинет, физическим лицом, не являющимся индивидуальным предпринимателем, налоговому органу адреса для направления по почте документов, которые используются налоговыми органами при реализации своих полномочий в отношениях, регулируемых законодательством о налогах и сборах;</a:t>
            </a:r>
          </a:p>
          <a:p>
            <a:pPr lvl="0" algn="just"/>
            <a:r>
              <a:rPr lang="ru-RU" sz="1400" dirty="0" smtClean="0">
                <a:latin typeface="Golos Text" charset="0"/>
                <a:ea typeface="Golos Text" charset="0"/>
              </a:rPr>
              <a:t>29. Прием </a:t>
            </a:r>
            <a:r>
              <a:rPr lang="ru-RU" sz="1400" dirty="0">
                <a:latin typeface="Golos Text" charset="0"/>
                <a:ea typeface="Golos Text" charset="0"/>
              </a:rPr>
              <a:t>заявлений о выдаче сообщения об исчисленных налоговым органом суммах транспортного налога, налога на имущество организаций, земельного налога (по форме, установленной Приказом ФНС России от 09.07.2021 № ЕД-7-21/647@ «Об утверждении формы заявления о выдаче сообщения об исчисленных налоговым органом суммах транспортного налога, налога на имущество организаций, земельного налога, порядка ее заполнения и формата представления указанного заявления </a:t>
            </a:r>
            <a:r>
              <a:rPr lang="ru-RU" sz="1400" dirty="0" smtClean="0">
                <a:latin typeface="Golos Text" charset="0"/>
                <a:ea typeface="Golos Text" charset="0"/>
              </a:rPr>
              <a:t>в</a:t>
            </a: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29691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404664" y="1003016"/>
            <a:ext cx="6085451" cy="7171194"/>
          </a:xfrm>
          <a:prstGeom prst="rect">
            <a:avLst/>
          </a:prstGeom>
          <a:noFill/>
        </p:spPr>
        <p:txBody>
          <a:bodyPr wrap="square" lIns="0" tIns="0" rIns="0" bIns="0" rtlCol="0" anchor="t" anchorCtr="0">
            <a:spAutoFit/>
          </a:bodyPr>
          <a:lstStyle/>
          <a:p>
            <a:pPr lvl="0" algn="just"/>
            <a:r>
              <a:rPr lang="ru-RU" sz="1400" dirty="0">
                <a:latin typeface="Golos Text" charset="0"/>
                <a:ea typeface="Golos Text" charset="0"/>
              </a:rPr>
              <a:t>электронной форме»);</a:t>
            </a:r>
          </a:p>
          <a:p>
            <a:pPr algn="just"/>
            <a:r>
              <a:rPr lang="ru-RU" sz="1400" dirty="0" smtClean="0">
                <a:latin typeface="Golos Text" charset="0"/>
                <a:ea typeface="Golos Text" charset="0"/>
              </a:rPr>
              <a:t>30. Прием </a:t>
            </a:r>
            <a:r>
              <a:rPr lang="ru-RU" sz="1400" dirty="0">
                <a:latin typeface="Golos Text" charset="0"/>
                <a:ea typeface="Golos Text" charset="0"/>
              </a:rPr>
              <a:t>сообщений о наличии у налогоплательщика-организации транспортных средств и (или) земельных участков, признаваемых объектами 2 налогообложения по соответствующим налогам (по форме, установленной Приказом ФНС России от 25.02.2020                № ЕД-7-21/124@ «Об утверждении формы и формата представления в электронной форме сообщения о наличии налогоплательщика-организации транспортных средств и (или) земельных участков, признаваемых объектами налогообложения по соответствующим налогам, а также порядка заполнения формы сообщения и порядка направления сообщения в электронной форме по ТКС</a:t>
            </a:r>
            <a:r>
              <a:rPr lang="ru-RU" sz="1400" dirty="0" smtClean="0">
                <a:latin typeface="Golos Text" charset="0"/>
                <a:ea typeface="Golos Text" charset="0"/>
              </a:rPr>
              <a:t>);</a:t>
            </a:r>
          </a:p>
          <a:p>
            <a:pPr lvl="0" algn="just"/>
            <a:r>
              <a:rPr lang="ru-RU" sz="1400" dirty="0" smtClean="0">
                <a:latin typeface="Golos Text" charset="0"/>
                <a:ea typeface="Golos Text" charset="0"/>
              </a:rPr>
              <a:t>31. Прием </a:t>
            </a:r>
            <a:r>
              <a:rPr lang="ru-RU" sz="1400" dirty="0">
                <a:latin typeface="Golos Text" charset="0"/>
                <a:ea typeface="Golos Text" charset="0"/>
              </a:rPr>
              <a:t>заявлений налогоплательщика-физического лица о прекращении исчисления транспортного налога в связи с принудительным изъятием транспортного средства (по форме, установленной Приказом ФНС России от 19.07.2021 №ЕД-7-21/675@ «Об утверждении формы заявления о прекращении исчисления транспортного налога в связи с принудительным изъятием транспортного средства, порядка ее заполнения, формата представления указанного заявления в электронной форме, а также формы уведомления о прекращении исчисления </a:t>
            </a:r>
            <a:r>
              <a:rPr lang="ru-RU" sz="1400" dirty="0" smtClean="0">
                <a:latin typeface="Golos Text" charset="0"/>
                <a:ea typeface="Golos Text" charset="0"/>
              </a:rPr>
              <a:t>транспортного </a:t>
            </a:r>
            <a:r>
              <a:rPr lang="ru-RU" sz="1400" dirty="0">
                <a:latin typeface="Golos Text" charset="0"/>
                <a:ea typeface="Golos Text" charset="0"/>
              </a:rPr>
              <a:t>налога в связи с принудительным изъятием транспортного средства, сообщения об отсутствии основания для прекращения исчисления о прекращении исчисления транспортного налога в связи с принудительным изъятием транспортного средства.</a:t>
            </a:r>
          </a:p>
          <a:p>
            <a:pPr lvl="0" algn="just"/>
            <a:r>
              <a:rPr lang="ru-RU" sz="1400" dirty="0" smtClean="0">
                <a:latin typeface="Golos Text" charset="0"/>
                <a:ea typeface="Golos Text" charset="0"/>
              </a:rPr>
              <a:t>32. Прием </a:t>
            </a:r>
            <a:r>
              <a:rPr lang="ru-RU" sz="1400" dirty="0">
                <a:latin typeface="Golos Text" charset="0"/>
                <a:ea typeface="Golos Text" charset="0"/>
              </a:rPr>
              <a:t>запроса о предоставлении справки о принадлежности сумм денежных средств, перечисленных в качестве единого налогового </a:t>
            </a:r>
            <a:r>
              <a:rPr lang="ru-RU" sz="1400" dirty="0" smtClean="0">
                <a:latin typeface="Golos Text" charset="0"/>
                <a:ea typeface="Golos Text" charset="0"/>
              </a:rPr>
              <a:t>платежа.</a:t>
            </a:r>
            <a:endParaRPr lang="ru-RU" sz="1400" dirty="0">
              <a:latin typeface="Golos Text" charset="0"/>
              <a:ea typeface="Golos Text" charset="0"/>
            </a:endParaRPr>
          </a:p>
          <a:p>
            <a:pPr lvl="0" algn="just"/>
            <a:r>
              <a:rPr lang="ru-RU" sz="1400" smtClean="0">
                <a:latin typeface="Golos Text" charset="0"/>
                <a:ea typeface="Golos Text" charset="0"/>
              </a:rPr>
              <a:t>33. Прием </a:t>
            </a:r>
            <a:r>
              <a:rPr lang="ru-RU" sz="1400" dirty="0">
                <a:latin typeface="Golos Text" charset="0"/>
                <a:ea typeface="Golos Text" charset="0"/>
              </a:rPr>
              <a:t>согласий налогоплательщика, плательщика сбора, плательщика страховых взносов, налогового агента на информирование о наличии недоимки и (или) задолженности по пеням, штрафам, процентам.</a:t>
            </a: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352041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sp>
        <p:nvSpPr>
          <p:cNvPr id="23" name="TextBox 22">
            <a:extLst>
              <a:ext uri="{FF2B5EF4-FFF2-40B4-BE49-F238E27FC236}">
                <a16:creationId xmlns="" xmlns:a16="http://schemas.microsoft.com/office/drawing/2014/main" id="{A3C65849-7548-4CD2-BBAE-F8D17103DB7B}"/>
              </a:ext>
            </a:extLst>
          </p:cNvPr>
          <p:cNvSpPr txBox="1"/>
          <p:nvPr/>
        </p:nvSpPr>
        <p:spPr>
          <a:xfrm>
            <a:off x="379837" y="989041"/>
            <a:ext cx="6085451" cy="4154984"/>
          </a:xfrm>
          <a:prstGeom prst="rect">
            <a:avLst/>
          </a:prstGeom>
          <a:noFill/>
        </p:spPr>
        <p:txBody>
          <a:bodyPr wrap="square" lIns="0" tIns="0" rIns="0" bIns="0" rtlCol="0" anchor="t" anchorCtr="0">
            <a:spAutoFit/>
          </a:bodyPr>
          <a:lstStyle/>
          <a:p>
            <a:pPr lvl="0" algn="just"/>
            <a:r>
              <a:rPr lang="ru-RU" sz="1400" dirty="0" smtClean="0">
                <a:latin typeface="Golos Text" charset="0"/>
                <a:ea typeface="Golos Text" charset="0"/>
              </a:rPr>
              <a:t>34. </a:t>
            </a:r>
            <a:r>
              <a:rPr lang="ru-RU" sz="1400" dirty="0" smtClean="0">
                <a:latin typeface="Golos Text" charset="0"/>
                <a:ea typeface="Golos Text" charset="0"/>
              </a:rPr>
              <a:t>Прием </a:t>
            </a:r>
            <a:r>
              <a:rPr lang="ru-RU" sz="1400" dirty="0" smtClean="0">
                <a:latin typeface="Golos Text" charset="0"/>
                <a:ea typeface="Golos Text" charset="0"/>
              </a:rPr>
              <a:t>заявления налогоплательщика-физического лица о прекращении исчисления транспортного налога (авансового платежа по налогу) в отношении транспортного средства, находящегося в розыске в связи с его угоном (хищением), розыск которого прекращен;</a:t>
            </a:r>
          </a:p>
          <a:p>
            <a:pPr lvl="0" algn="just"/>
            <a:r>
              <a:rPr lang="ru-RU" sz="1400" dirty="0" smtClean="0">
                <a:latin typeface="Golos Text" charset="0"/>
                <a:ea typeface="Golos Text" charset="0"/>
              </a:rPr>
              <a:t>35. Прием заявления налогоплательщика-физического лица о  наличии на земельном участке жилищного фонда и (или) объектов инженерной инфраструктуры жилищно-коммунального комплекса, о площади части земельного участка, приходящейся на объект недвижимого имущества, не относящихся к жилищному фонду и (или)  к объектам инженерной инфраструктуры жилищно-коммунального комплекса;</a:t>
            </a:r>
          </a:p>
          <a:p>
            <a:pPr lvl="0" algn="just"/>
            <a:r>
              <a:rPr lang="ru-RU" sz="1400" dirty="0" smtClean="0">
                <a:latin typeface="Golos Text" charset="0"/>
                <a:ea typeface="Golos Text" charset="0"/>
              </a:rPr>
              <a:t>36.  Информирование физических лиц о начислениях налогов, сборов, пеней, штрафов, процентов с истекшим сроком уплаты (задолженности) с использованием Государственной информационной системы о государственных и </a:t>
            </a:r>
            <a:r>
              <a:rPr lang="ru-RU" sz="1400" smtClean="0">
                <a:latin typeface="Golos Text" charset="0"/>
                <a:ea typeface="Golos Text" charset="0"/>
              </a:rPr>
              <a:t>муниципальных платежах .</a:t>
            </a:r>
            <a:endParaRPr lang="ru-RU" sz="1400" dirty="0">
              <a:latin typeface="Golos Text" charset="0"/>
              <a:ea typeface="Golos Text" charset="0"/>
            </a:endParaRPr>
          </a:p>
          <a:p>
            <a:pPr algn="just"/>
            <a:endParaRPr lang="ru-RU" sz="1400" dirty="0">
              <a:latin typeface="Golos Text" charset="0"/>
              <a:ea typeface="Golos Text" charset="0"/>
            </a:endParaRPr>
          </a:p>
          <a:p>
            <a:pPr>
              <a:spcAft>
                <a:spcPts val="0"/>
              </a:spcAft>
            </a:pPr>
            <a:endParaRPr lang="ru-RU" sz="1800" b="1" dirty="0">
              <a:solidFill>
                <a:schemeClr val="tx1">
                  <a:lumMod val="75000"/>
                </a:schemeClr>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Tree>
    <p:extLst>
      <p:ext uri="{BB962C8B-B14F-4D97-AF65-F5344CB8AC3E}">
        <p14:creationId xmlns:p14="http://schemas.microsoft.com/office/powerpoint/2010/main" val="2462191673"/>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164243</TotalTime>
  <Words>939</Words>
  <Application>Microsoft Office PowerPoint</Application>
  <PresentationFormat>Лист A4 (210x297 мм)</PresentationFormat>
  <Paragraphs>59</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Golos Text</vt:lpstr>
      <vt:lpstr>Calibri</vt:lpstr>
      <vt:lpstr>1_Office Theme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Мурчич Светлана Викторовна</cp:lastModifiedBy>
  <cp:revision>1916</cp:revision>
  <cp:lastPrinted>2022-03-21T08:32:16Z</cp:lastPrinted>
  <dcterms:created xsi:type="dcterms:W3CDTF">2014-10-08T23:03:32Z</dcterms:created>
  <dcterms:modified xsi:type="dcterms:W3CDTF">2023-12-04T12:20:53Z</dcterms:modified>
</cp:coreProperties>
</file>