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3"/>
  </p:notesMasterIdLst>
  <p:sldIdLst>
    <p:sldId id="256" r:id="rId2"/>
    <p:sldId id="346" r:id="rId3"/>
    <p:sldId id="345" r:id="rId4"/>
    <p:sldId id="334" r:id="rId5"/>
    <p:sldId id="336" r:id="rId6"/>
    <p:sldId id="341" r:id="rId7"/>
    <p:sldId id="343" r:id="rId8"/>
    <p:sldId id="339" r:id="rId9"/>
    <p:sldId id="322" r:id="rId10"/>
    <p:sldId id="319" r:id="rId11"/>
    <p:sldId id="269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8CC6"/>
    <a:srgbClr val="336699"/>
    <a:srgbClr val="6699FF"/>
    <a:srgbClr val="99CCFF"/>
    <a:srgbClr val="8ABFEA"/>
    <a:srgbClr val="55A2E1"/>
    <a:srgbClr val="185ABA"/>
    <a:srgbClr val="83C937"/>
    <a:srgbClr val="4DD370"/>
    <a:srgbClr val="51CF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107" d="100"/>
          <a:sy n="107" d="100"/>
        </p:scale>
        <p:origin x="82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28EB3-A118-40C4-898F-7276007139A8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53D79-7FCE-4190-8201-33CFE7F6A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87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1C2359-6452-4C94-86BF-3A0BA43E2353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6FB5D6-6AF1-4BE6-9B51-0F9D0C81058D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861048"/>
            <a:ext cx="8568952" cy="197551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ЦИФРОВОГО КОНТРАКТА ПО ИТОГАМ КОНКУРЕНТНЫХ ЗАКУПОК </a:t>
            </a:r>
            <a:b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</a:t>
            </a:r>
            <a:b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4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50612" y="745885"/>
            <a:ext cx="8731309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370602" y="283619"/>
            <a:ext cx="8640960" cy="337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развития</a:t>
            </a:r>
            <a:endParaRPr lang="ru-RU" sz="21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FE406B64-D778-430A-AB2A-386B3EF3723A}"/>
              </a:ext>
            </a:extLst>
          </p:cNvPr>
          <p:cNvSpPr txBox="1">
            <a:spLocks/>
          </p:cNvSpPr>
          <p:nvPr/>
        </p:nvSpPr>
        <p:spPr>
          <a:xfrm>
            <a:off x="107504" y="745885"/>
            <a:ext cx="8849555" cy="53474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855" y="974753"/>
            <a:ext cx="8732940" cy="747444"/>
          </a:xfrm>
          <a:prstGeom prst="roundRect">
            <a:avLst/>
          </a:prstGeom>
          <a:solidFill>
            <a:srgbClr val="528C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КОНТРАКТАЦИЯ С ЕД. ПОСТАВЩИКОМ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7855" y="2960628"/>
            <a:ext cx="8713266" cy="747444"/>
          </a:xfrm>
          <a:prstGeom prst="roundRect">
            <a:avLst/>
          </a:prstGeom>
          <a:solidFill>
            <a:srgbClr val="528C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ЦИФРОВЫЕ ДОПОЛНИТЕЛЬНЫЕ СОГЛАШЕНИЯ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3355" y="1722197"/>
            <a:ext cx="8497852" cy="1193268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1524000" lvl="3" indent="-152400" defTabSz="762000" latinLnBrk="1">
              <a:buFont typeface="Arial" panose="020B0604020202020204" pitchFamily="34" charset="0"/>
              <a:buChar char="•"/>
              <a:defRPr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контракты по результатам несостоявшихся процедур (0 заявок)</a:t>
            </a:r>
          </a:p>
          <a:p>
            <a:pPr marL="1524000" lvl="3" indent="-152400" algn="just" latinLnBrk="1">
              <a:buFont typeface="Arial" panose="020B0604020202020204" pitchFamily="34" charset="0"/>
              <a:buChar char="•"/>
              <a:defRPr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контракты с прямыми ед. поставщиками по пунктам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 10, 13–21, 26, 28, 30, 33, 35–37, 40, 41,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46 (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 соглашений с физлицами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47, 48, 52, 56, 60 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 1 статьи 93 Закона №44-ФЗ – </a:t>
            </a:r>
            <a:b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заказчика,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пунктам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2, 6,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6.1, 11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12, 28.1, 54,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55 части 1 статьи 93 </a:t>
            </a:r>
            <a:b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Закона №44-ФЗ – </a:t>
            </a: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обязанность</a:t>
            </a:r>
            <a:endParaRPr lang="ru-RU" sz="13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0665" y="1981987"/>
            <a:ext cx="1130424" cy="581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01.01.2025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7340" y="3785447"/>
            <a:ext cx="8497852" cy="747444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1524000" lvl="3" indent="-152400" algn="just" defTabSz="762000" latinLnBrk="1">
              <a:buFont typeface="Arial" panose="020B0604020202020204" pitchFamily="34" charset="0"/>
              <a:buChar char="•"/>
              <a:defRPr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соглашения об изменении/расторжении ко всем электронным контрактам подписываются </a:t>
            </a:r>
            <a:b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электронной форме в ГИС ЕИС</a:t>
            </a:r>
          </a:p>
          <a:p>
            <a:pPr lvl="3" latinLnBrk="1">
              <a:defRPr/>
            </a:pPr>
            <a:endParaRPr lang="ru-RU" sz="13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3828880"/>
            <a:ext cx="1130424" cy="5814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01.01.2025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7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1D7D17B-F140-45F8-8C66-CDCCAC1C3AE7}"/>
              </a:ext>
            </a:extLst>
          </p:cNvPr>
          <p:cNvSpPr/>
          <p:nvPr/>
        </p:nvSpPr>
        <p:spPr>
          <a:xfrm>
            <a:off x="169887" y="154362"/>
            <a:ext cx="8784976" cy="29317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3366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024" y="1476073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СПАСИБО ЗА ВНИМАНИЕ!</a:t>
            </a:r>
            <a:endParaRPr lang="ru-RU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Google Shape;88;p12"/>
          <p:cNvSpPr txBox="1">
            <a:spLocks/>
          </p:cNvSpPr>
          <p:nvPr/>
        </p:nvSpPr>
        <p:spPr>
          <a:xfrm>
            <a:off x="0" y="6335195"/>
            <a:ext cx="9144000" cy="407436"/>
          </a:xfrm>
          <a:prstGeom prst="rect">
            <a:avLst/>
          </a:prstGeom>
          <a:effectLst/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ctr" defTabSz="457200" rtl="0" eaLnBrk="1" latinLnBrk="0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 kern="1200" cap="none">
                <a:ln w="3175" cmpd="sng">
                  <a:noFill/>
                </a:ln>
                <a:solidFill>
                  <a:srgbClr val="2185C5"/>
                </a:solidFill>
                <a:effectLst/>
                <a:latin typeface="+mj-lt"/>
                <a:ea typeface="+mj-ea"/>
                <a:cs typeface="+mj-cs"/>
              </a:defRPr>
            </a:lvl1pPr>
            <a:lvl2pPr lvl="1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 eaLnBrk="1" hangingPunct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pPr>
              <a:buFontTx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муниципальных закупок Администрации города Сургута,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pic>
        <p:nvPicPr>
          <p:cNvPr id="6" name="Рисунок 5" descr="https://slarb.ru/wp-content/uploads/2022/03/int-1536x964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73016"/>
            <a:ext cx="5112710" cy="2512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04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2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50612" y="745885"/>
            <a:ext cx="8731309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370602" y="283619"/>
            <a:ext cx="8640960" cy="337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 закупок</a:t>
            </a:r>
            <a:endParaRPr lang="ru-RU" sz="21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FE406B64-D778-430A-AB2A-386B3EF3723A}"/>
              </a:ext>
            </a:extLst>
          </p:cNvPr>
          <p:cNvSpPr txBox="1">
            <a:spLocks/>
          </p:cNvSpPr>
          <p:nvPr/>
        </p:nvSpPr>
        <p:spPr>
          <a:xfrm>
            <a:off x="107504" y="745885"/>
            <a:ext cx="8849555" cy="53474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5" y="803313"/>
            <a:ext cx="854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538163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начала октября 2023 года была внедрена цифровизация в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ключевых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этапах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закупок,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цифровой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контракт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финальный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 цифровизации закупок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0612" y="1450964"/>
            <a:ext cx="2271500" cy="747444"/>
          </a:xfrm>
          <a:prstGeom prst="roundRect">
            <a:avLst/>
          </a:prstGeom>
          <a:solidFill>
            <a:srgbClr val="528C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ИЗВЕЩЕНИЕ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20964" y="1423423"/>
            <a:ext cx="6313009" cy="844325"/>
          </a:xfrm>
          <a:prstGeom prst="rect">
            <a:avLst/>
          </a:prstGeom>
          <a:solidFill>
            <a:schemeClr val="bg1"/>
          </a:solidFill>
          <a:ln>
            <a:solidFill>
              <a:srgbClr val="185A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закупок товаров, работ, услуг описание объекта закупки в части информации, предусмотренной пунктом 1 части 1 статьи 33 Закона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№44-ФЗ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(требования к характеристикам товара, товарный знак),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b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структурированном виде с использованием ЕИС.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2235" y="2473657"/>
            <a:ext cx="2271500" cy="747444"/>
          </a:xfrm>
          <a:prstGeom prst="roundRect">
            <a:avLst/>
          </a:prstGeom>
          <a:solidFill>
            <a:srgbClr val="528C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ЗАЯВКА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20964" y="2392187"/>
            <a:ext cx="6313009" cy="828914"/>
          </a:xfrm>
          <a:prstGeom prst="rect">
            <a:avLst/>
          </a:prstGeom>
          <a:solidFill>
            <a:schemeClr val="bg1"/>
          </a:solidFill>
          <a:ln>
            <a:solidFill>
              <a:srgbClr val="185A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подаче заявки на участие в закупке конкретные характеристики товара, товарный знак, страна происхождения товара, в том числе поставляемого в рамках работ (услуг),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 в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структурированном виде на основании структурированного извещения.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0612" y="3468931"/>
            <a:ext cx="2271499" cy="747444"/>
          </a:xfrm>
          <a:prstGeom prst="roundRect">
            <a:avLst/>
          </a:prstGeom>
          <a:solidFill>
            <a:srgbClr val="528C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</a:t>
            </a:r>
            <a:endParaRPr lang="ru-RU" sz="1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16927" y="3478493"/>
            <a:ext cx="6309366" cy="747444"/>
          </a:xfrm>
          <a:prstGeom prst="rect">
            <a:avLst/>
          </a:prstGeom>
          <a:solidFill>
            <a:schemeClr val="bg1"/>
          </a:solidFill>
          <a:ln>
            <a:solidFill>
              <a:srgbClr val="185A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заявки размещаются оператором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площадки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ЕИС одновременно с протоколом подведения итогов.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323632" y="4676816"/>
            <a:ext cx="5602661" cy="369332"/>
          </a:xfrm>
          <a:prstGeom prst="rect">
            <a:avLst/>
          </a:prstGeom>
          <a:ln>
            <a:solidFill>
              <a:srgbClr val="185ABA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lvl="0" algn="just">
              <a:tabLst>
                <a:tab pos="538163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1 апреля 2024 года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обязанность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33860" y="4510697"/>
            <a:ext cx="2288251" cy="747444"/>
          </a:xfrm>
          <a:prstGeom prst="roundRect">
            <a:avLst/>
          </a:prstGeom>
          <a:solidFill>
            <a:srgbClr val="528CC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ЦИФРОВОЙ </a:t>
            </a:r>
            <a:b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КОНТРАКТ </a:t>
            </a:r>
            <a:r>
              <a:rPr lang="ru-RU" sz="1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01.10.2023 - ПРАВО</a:t>
            </a:r>
            <a:endParaRPr lang="ru-RU" sz="1400" b="1" i="1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546038" y="4619166"/>
            <a:ext cx="74682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17" idx="2"/>
          </p:cNvCxnSpPr>
          <p:nvPr/>
        </p:nvCxnSpPr>
        <p:spPr>
          <a:xfrm flipH="1">
            <a:off x="1377985" y="2198408"/>
            <a:ext cx="8377" cy="285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377985" y="3230663"/>
            <a:ext cx="0" cy="238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1386361" y="4225937"/>
            <a:ext cx="1" cy="265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06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11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38451" y="724186"/>
            <a:ext cx="8731309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364078" y="189307"/>
            <a:ext cx="8640960" cy="3886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Эффекты цифрового контракта</a:t>
            </a:r>
            <a:endParaRPr lang="ru-RU" sz="21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FE406B64-D778-430A-AB2A-386B3EF3723A}"/>
              </a:ext>
            </a:extLst>
          </p:cNvPr>
          <p:cNvSpPr txBox="1">
            <a:spLocks/>
          </p:cNvSpPr>
          <p:nvPr/>
        </p:nvSpPr>
        <p:spPr>
          <a:xfrm>
            <a:off x="107504" y="939209"/>
            <a:ext cx="8849555" cy="51540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7551" y="4313526"/>
            <a:ext cx="8647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22357" y="853984"/>
            <a:ext cx="39604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538163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ЗАКАЗЧИКОВ</a:t>
            </a:r>
          </a:p>
          <a:p>
            <a:pPr lvl="0" algn="just">
              <a:tabLst>
                <a:tab pos="538163" algn="l"/>
              </a:tabLst>
            </a:pPr>
            <a:endParaRPr lang="ru-RU" sz="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538163" algn="l"/>
              </a:tabLst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Исключение ошибок в процессе заключения контракта за счет автоматического заполнения большей части информации (95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538163" algn="l"/>
              </a:tabLst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Однократный ввод юридически значимой информации и последующий автоматизированный контроль, в том числе финансовый</a:t>
            </a:r>
          </a:p>
          <a:p>
            <a:pPr lvl="0" algn="just">
              <a:tabLst>
                <a:tab pos="538163" algn="l"/>
              </a:tabLst>
            </a:pPr>
            <a:endParaRPr lang="ru-RU" sz="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tabLst>
                <a:tab pos="538163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ПОСТАВЩИКОВ</a:t>
            </a:r>
          </a:p>
          <a:p>
            <a:pPr lvl="0" algn="just">
              <a:tabLst>
                <a:tab pos="538163" algn="l"/>
              </a:tabLst>
            </a:pP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lvl="0" algn="just">
              <a:tabLst>
                <a:tab pos="538163" algn="l"/>
              </a:tabLst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Автоматическое включение предложения из заявки</a:t>
            </a:r>
            <a:b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контракт: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538163" algn="l"/>
              </a:tabLst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Гарантия достоверности условий контракта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538163" algn="l"/>
              </a:tabLst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Минимизация случаев формирования протокола разногласий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538163" algn="l"/>
              </a:tabLst>
            </a:pP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tabLst>
                <a:tab pos="538163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ГОСУДАРСТВА</a:t>
            </a:r>
          </a:p>
          <a:p>
            <a:pPr lvl="0" algn="just">
              <a:tabLst>
                <a:tab pos="538163" algn="l"/>
              </a:tabLst>
            </a:pP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538163" algn="l"/>
              </a:tabLst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Прозрачность закупочного процесса за счет наследования данных по всем закупочным документам: извещение, протокол, заявка участника, документами об исполнении и оплате контракта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538163" algn="l"/>
              </a:tabLst>
            </a:pP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tabLst>
                <a:tab pos="538163" algn="l"/>
              </a:tabLst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ДОПОЛНИТЕЛЬНЫЕ СЕРВИСЫ</a:t>
            </a:r>
          </a:p>
          <a:p>
            <a:pPr lvl="0" algn="just">
              <a:tabLst>
                <a:tab pos="538163" algn="l"/>
              </a:tabLst>
            </a:pP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538163" algn="l"/>
              </a:tabLst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Сервис проверки контракта с использование </a:t>
            </a:r>
            <a:r>
              <a:rPr lang="en-US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QR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-кода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538163" algn="l"/>
              </a:tabLst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Автоматическое формирование сведений в Реестре контрактов на основе структурированного контракта, дополнительного соглашения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078" y="1052736"/>
            <a:ext cx="4258279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8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173985" y="550701"/>
            <a:ext cx="8845704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203793" y="116632"/>
            <a:ext cx="8640960" cy="4340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Информация, содержащаяся в цифровом контракте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FE406B64-D778-430A-AB2A-386B3EF3723A}"/>
              </a:ext>
            </a:extLst>
          </p:cNvPr>
          <p:cNvSpPr txBox="1">
            <a:spLocks/>
          </p:cNvSpPr>
          <p:nvPr/>
        </p:nvSpPr>
        <p:spPr>
          <a:xfrm>
            <a:off x="225750" y="939209"/>
            <a:ext cx="8731309" cy="53299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lvl="0" indent="-177800"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spcBef>
                <a:spcPts val="0"/>
              </a:spcBef>
            </a:pP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939209"/>
            <a:ext cx="86477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lvl="0" indent="-177800" algn="just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400" strike="sngStrike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5750" y="404664"/>
            <a:ext cx="8731309" cy="5114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(структурированный контракт) – это документ, который формируют С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ЕИС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39816"/>
              </p:ext>
            </p:extLst>
          </p:nvPr>
        </p:nvGraphicFramePr>
        <p:xfrm>
          <a:off x="225750" y="797800"/>
          <a:ext cx="8778129" cy="536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43">
                  <a:extLst>
                    <a:ext uri="{9D8B030D-6E8A-4147-A177-3AD203B41FA5}">
                      <a16:colId xmlns:a16="http://schemas.microsoft.com/office/drawing/2014/main" val="3197419503"/>
                    </a:ext>
                  </a:extLst>
                </a:gridCol>
                <a:gridCol w="2926043">
                  <a:extLst>
                    <a:ext uri="{9D8B030D-6E8A-4147-A177-3AD203B41FA5}">
                      <a16:colId xmlns:a16="http://schemas.microsoft.com/office/drawing/2014/main" val="2465741083"/>
                    </a:ext>
                  </a:extLst>
                </a:gridCol>
                <a:gridCol w="2926043">
                  <a:extLst>
                    <a:ext uri="{9D8B030D-6E8A-4147-A177-3AD203B41FA5}">
                      <a16:colId xmlns:a16="http://schemas.microsoft.com/office/drawing/2014/main" val="3959359588"/>
                    </a:ext>
                  </a:extLst>
                </a:gridCol>
              </a:tblGrid>
              <a:tr h="37447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Основные сведения, которые автоматически подтягиваются из: 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960214"/>
                  </a:ext>
                </a:extLst>
              </a:tr>
              <a:tr h="4993027">
                <a:tc>
                  <a:txBody>
                    <a:bodyPr/>
                    <a:lstStyle/>
                    <a:p>
                      <a:r>
                        <a:rPr kumimoji="0" lang="ru-RU" sz="1400" b="1" i="1" u="sng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Извещения: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Сведения о заказчике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Идентификационный код закупки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объекта закупки,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информация (при наличии),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предусмотренная правилами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использования КТРУ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Количество/объем, единица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измерения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 поставки товаров/работ/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услуг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Срок выполнения контракта/этапов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Аванс/обеспечение исполнения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контракта/обеспечение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гарантийных обязательств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Максимальное значение цены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контракта (закупка неопределенного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объема)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Банковское/казначейское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сопровождение (при наличии)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Информация об одностороннем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отказе от исполнения  контракта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(при наличии)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Привлечение СМП/СОНКО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(при наличии)</a:t>
                      </a:r>
                    </a:p>
                    <a:p>
                      <a:endParaRPr kumimoji="0" lang="ru-RU" sz="1400" b="1" i="1" u="none" strike="noStrike" kern="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i="1" u="sng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ЕРУЗ: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(для юридического лица)/ФИО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физического лица, в том числе 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индивидуального предпринимателя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Адрес юридического лица/место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жительства физического лица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ИНН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КПП (для юридического лица)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Адрес электронной почты,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номер контактного телефона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ФИО/ИНН и должность лица,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имеющего право действовать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 имени юридического лица 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(!!!информация по состоянию </a:t>
                      </a:r>
                      <a:br>
                        <a:rPr kumimoji="0" lang="ru-RU" sz="11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дату и время формирования </a:t>
                      </a:r>
                      <a:br>
                        <a:rPr kumimoji="0" lang="ru-RU" sz="11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проекта контракта)</a:t>
                      </a:r>
                    </a:p>
                    <a:p>
                      <a:endParaRPr kumimoji="0" lang="ru-RU" sz="1400" b="1" i="1" u="none" strike="noStrike" kern="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i="1" u="sng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Заявки </a:t>
                      </a:r>
                      <a:br>
                        <a:rPr kumimoji="0" lang="ru-RU" sz="1400" b="1" i="1" u="sng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400" b="1" i="1" u="sng" strike="noStrike" kern="0" cap="none" spc="0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участника закупки: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Предложение о цене/цене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единицы (закупка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неопределенного объема;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коэффициенту снижения);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учетом статьи 14, 28, 29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Закона № 44-ФЗ/цена этапа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(если предусмотрено;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 коэффициенту снижения)/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размер платы (на право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заключения контракта)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Характеристики предлагаемого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участником закупки товара,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товарный знак (при наличии)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страны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происхождения товара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соответствии с ОКСМ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Реквизиты счета участника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закупки, на который будет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осуществляться оплата</a:t>
                      </a:r>
                    </a:p>
                    <a:p>
                      <a:pPr marL="179388" marR="0" lvl="0" indent="-179388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Предложение по критериям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пункта 2 и (или) 3 части 1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32 Закона № 44-ФЗ (если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конкурс и установлены такие </a:t>
                      </a:r>
                      <a:b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1100" b="0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критерии)</a:t>
                      </a:r>
                    </a:p>
                    <a:p>
                      <a:endParaRPr kumimoji="0" lang="ru-RU" sz="1400" b="1" i="1" u="none" strike="noStrike" kern="0" cap="none" spc="0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783518"/>
                  </a:ext>
                </a:extLst>
              </a:tr>
            </a:tbl>
          </a:graphicData>
        </a:graphic>
      </p:graphicFrame>
      <p:sp>
        <p:nvSpPr>
          <p:cNvPr id="10" name="Блок-схема: узел 9"/>
          <p:cNvSpPr/>
          <p:nvPr/>
        </p:nvSpPr>
        <p:spPr>
          <a:xfrm>
            <a:off x="232357" y="5877273"/>
            <a:ext cx="432048" cy="39191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+</a:t>
            </a:r>
            <a:endParaRPr lang="ru-RU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3792" y="5857900"/>
            <a:ext cx="3072063" cy="463926"/>
          </a:xfrm>
          <a:prstGeom prst="roundRect">
            <a:avLst/>
          </a:prstGeom>
          <a:noFill/>
          <a:ln w="25400" cap="flat" cmpd="sng" algn="ctr">
            <a:solidFill>
              <a:srgbClr val="4F81BD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kumimoji="0" lang="ru-RU" sz="1000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ИНЫЕ ДОКУМЕНТЫ (ПРИ НАЛИЧИИ)</a:t>
            </a:r>
            <a:endParaRPr kumimoji="0" lang="ru-RU" sz="1000" b="0" i="1" u="sng" strike="noStrike" kern="0" cap="none" spc="0" normalizeH="0" baseline="0" noProof="0" dirty="0" smtClean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7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24" y="1188839"/>
            <a:ext cx="8424936" cy="2764234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196334" y="563648"/>
            <a:ext cx="8731309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107504" y="50598"/>
            <a:ext cx="8867376" cy="454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контракт</a:t>
            </a:r>
            <a:endParaRPr lang="ru-RU" sz="21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FE406B64-D778-430A-AB2A-386B3EF3723A}"/>
              </a:ext>
            </a:extLst>
          </p:cNvPr>
          <p:cNvSpPr txBox="1">
            <a:spLocks/>
          </p:cNvSpPr>
          <p:nvPr/>
        </p:nvSpPr>
        <p:spPr>
          <a:xfrm>
            <a:off x="243571" y="548680"/>
            <a:ext cx="8731309" cy="53299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lvl="0" indent="-177800"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spcBef>
                <a:spcPts val="0"/>
              </a:spcBef>
            </a:pP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410" y="534921"/>
            <a:ext cx="864770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538163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Цифровой контракт формируется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заказчиком в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машиночитаемом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формате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XML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QR-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кодом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«титульном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листе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подписывается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 же сроки, что и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обычный контракт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(статья 51 Закона №44‑ФЗ).</a:t>
            </a:r>
          </a:p>
          <a:p>
            <a:pPr lvl="0" algn="just">
              <a:tabLst>
                <a:tab pos="538163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5537" y="5104781"/>
            <a:ext cx="875210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717550" algn="l"/>
              </a:tabLst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Будьте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внимательны при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заполнении заявки,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старайтесь не допускать ошибок и неточностей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Большинство сведений будут недоступны для редактирования, в том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числе: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предложение о цене товара, работы, услуги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объекте закупки.</a:t>
            </a:r>
          </a:p>
          <a:p>
            <a:pPr lvl="0" algn="just">
              <a:tabLst>
                <a:tab pos="717550" algn="l"/>
              </a:tabLst>
            </a:pP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28384" y="1162799"/>
            <a:ext cx="720080" cy="754033"/>
          </a:xfrm>
          <a:prstGeom prst="rect">
            <a:avLst/>
          </a:prstGeom>
          <a:noFill/>
          <a:ln w="25400" cap="flat" cmpd="sng" algn="ctr">
            <a:solidFill>
              <a:srgbClr val="4DD37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8724" y="4030977"/>
            <a:ext cx="85021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7175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Цифровой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размещается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карточке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закупки. Перейти в цифровой контракт можно через вкладку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«Контракт»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«Документы».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Он поименован как электронный контракт, но, если </a:t>
            </a:r>
            <a:b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открыть такой файл, тогда станет понятно, что это структурированная форма. Также в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реестре контрактов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параметрах поиска реализован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поисковый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фильтр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«Контракт заключен в структурированном виде».</a:t>
            </a:r>
          </a:p>
        </p:txBody>
      </p:sp>
    </p:spTree>
    <p:extLst>
      <p:ext uri="{BB962C8B-B14F-4D97-AF65-F5344CB8AC3E}">
        <p14:creationId xmlns:p14="http://schemas.microsoft.com/office/powerpoint/2010/main" val="178264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5" grpId="0"/>
      <p:bldP spid="2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18165" y="515464"/>
            <a:ext cx="8731309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333920" y="243224"/>
            <a:ext cx="8640960" cy="272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нужен </a:t>
            </a:r>
            <a:r>
              <a:rPr lang="en-US" sz="2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QR-</a:t>
            </a: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в цифровом контракте</a:t>
            </a:r>
            <a:endParaRPr lang="ru-RU" sz="21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FE406B64-D778-430A-AB2A-386B3EF3723A}"/>
              </a:ext>
            </a:extLst>
          </p:cNvPr>
          <p:cNvSpPr txBox="1">
            <a:spLocks/>
          </p:cNvSpPr>
          <p:nvPr/>
        </p:nvSpPr>
        <p:spPr>
          <a:xfrm>
            <a:off x="225750" y="939209"/>
            <a:ext cx="8731309" cy="53299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lvl="0" indent="-177800"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spcBef>
                <a:spcPts val="0"/>
              </a:spcBef>
            </a:pP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7879" y="576111"/>
            <a:ext cx="8756715" cy="562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ВОЗМОЖНОСТЬ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ПРОЕКТА КОНТРАКТА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РУКОВОДИТЕЛЕМ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МОБИЛЬНОЕ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ГИС ЕИС ЗАКУПКИ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ПОДПИСАНИЕМ / СОГЛАСОВАНИЕМ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65" y="1185391"/>
            <a:ext cx="2851288" cy="353039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009" y="1528977"/>
            <a:ext cx="2247900" cy="246714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6519" y="2620962"/>
            <a:ext cx="647700" cy="9334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1775" y="1255282"/>
            <a:ext cx="2177727" cy="339060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3809" y="3929311"/>
            <a:ext cx="4032560" cy="274948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2193" y="4974889"/>
            <a:ext cx="3384470" cy="90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15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196334" y="563648"/>
            <a:ext cx="8731309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107504" y="50598"/>
            <a:ext cx="8867376" cy="454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контракт</a:t>
            </a:r>
            <a:endParaRPr lang="ru-RU" sz="21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FE406B64-D778-430A-AB2A-386B3EF3723A}"/>
              </a:ext>
            </a:extLst>
          </p:cNvPr>
          <p:cNvSpPr txBox="1">
            <a:spLocks/>
          </p:cNvSpPr>
          <p:nvPr/>
        </p:nvSpPr>
        <p:spPr>
          <a:xfrm>
            <a:off x="243571" y="548680"/>
            <a:ext cx="8731309" cy="53299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lvl="0" indent="-177800" algn="l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spcBef>
                <a:spcPts val="0"/>
              </a:spcBef>
            </a:pP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8300" y="578617"/>
            <a:ext cx="8867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538163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Важно!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цифровому контракту прикладывается «бумажный» файл проекта контракта. Так как контракт должен содержать информацию, предусмотренную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статьей 34 Закона №44-ФЗ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часть которой формируется без использования ЕИС. В случае, если информация, сформированная без использования ЕИС и размещенная в ЕИС в форме электронного документа или образа бумажного документа, не соответствует информации, сформированной с использованием ЕИС,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приоритет имеет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информация,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сформированная с использованием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ЕИС.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46" y="4787282"/>
            <a:ext cx="8808330" cy="18002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3571" y="4048618"/>
            <a:ext cx="85339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58775">
              <a:tabLst>
                <a:tab pos="447675" algn="l"/>
                <a:tab pos="538163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Файлы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контракта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ЕИС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прикрепляются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автоматически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возможности их замены или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удаления. Информация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контракте,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сформированная на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основании электронного структурированного контракта,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ПОДЛЕЖИТ ОТПРАВКЕ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проверку в личный кабинет органа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контроля.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349" y="1771528"/>
            <a:ext cx="8754846" cy="2292996"/>
          </a:xfrm>
          <a:prstGeom prst="rect">
            <a:avLst/>
          </a:prstGeom>
          <a:ln>
            <a:solidFill>
              <a:srgbClr val="83C937"/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196334" y="1717697"/>
            <a:ext cx="2431450" cy="504070"/>
          </a:xfrm>
          <a:prstGeom prst="rect">
            <a:avLst/>
          </a:prstGeom>
          <a:noFill/>
          <a:ln w="25400" cap="flat" cmpd="sng" algn="ctr">
            <a:solidFill>
              <a:srgbClr val="4DD37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88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38451" y="724186"/>
            <a:ext cx="8731309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364078" y="189307"/>
            <a:ext cx="8640960" cy="3886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2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избежать сложностей с цифровым контрактом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id="{FE406B64-D778-430A-AB2A-386B3EF3723A}"/>
              </a:ext>
            </a:extLst>
          </p:cNvPr>
          <p:cNvSpPr txBox="1">
            <a:spLocks/>
          </p:cNvSpPr>
          <p:nvPr/>
        </p:nvSpPr>
        <p:spPr>
          <a:xfrm>
            <a:off x="107504" y="939209"/>
            <a:ext cx="8849555" cy="51540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6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7551" y="4313526"/>
            <a:ext cx="8647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FE406B64-D778-430A-AB2A-386B3EF3723A}"/>
              </a:ext>
            </a:extLst>
          </p:cNvPr>
          <p:cNvSpPr txBox="1">
            <a:spLocks/>
          </p:cNvSpPr>
          <p:nvPr/>
        </p:nvSpPr>
        <p:spPr>
          <a:xfrm>
            <a:off x="213045" y="780481"/>
            <a:ext cx="8744014" cy="51230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34925" algn="just">
              <a:lnSpc>
                <a:spcPct val="100000"/>
              </a:lnSpc>
              <a:spcBef>
                <a:spcPts val="0"/>
              </a:spcBef>
              <a:tabLst>
                <a:tab pos="447675" algn="l"/>
                <a:tab pos="538163" algn="l"/>
              </a:tabLs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 как утверждать проект контракта электронной подписью, обязательно </a:t>
            </a:r>
            <a:b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проверьте параметры сделки: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38163" algn="l"/>
                <a:tab pos="7175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поставки;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38163" algn="l"/>
                <a:tab pos="7175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цену единицы продукции и общую стоимость сделки;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38163" algn="l"/>
                <a:tab pos="7175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выполнения заказа;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38163" algn="l"/>
                <a:tab pos="717550" algn="l"/>
              </a:tabLst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иные нюансы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9388" lvl="1" algn="just">
              <a:lnSpc>
                <a:spcPct val="100000"/>
              </a:lnSpc>
              <a:spcBef>
                <a:spcPts val="0"/>
              </a:spcBef>
              <a:tabLst>
                <a:tab pos="538163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Контракт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должен быть заключен по цене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победителя электронной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процедуры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автоматическом расчете цен единиц сумма всех позиций должна равняться предложению победителя.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lvl="1" algn="just">
              <a:lnSpc>
                <a:spcPct val="100000"/>
              </a:lnSpc>
              <a:spcBef>
                <a:spcPts val="0"/>
              </a:spcBef>
              <a:tabLst>
                <a:tab pos="538163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Изменение предмета,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сроков и этапов исполнения контракта не допускается. Такая возможность может быть предоставлена исключительно при наличии обоснования посредством обращения заказчика в службу технической поддержки ГИС ЕИС ЗАКУПКИ.</a:t>
            </a:r>
          </a:p>
          <a:p>
            <a:pPr marL="179388" lvl="1" algn="just">
              <a:lnSpc>
                <a:spcPct val="100000"/>
              </a:lnSpc>
              <a:spcBef>
                <a:spcPts val="0"/>
              </a:spcBef>
              <a:tabLst>
                <a:tab pos="538163" algn="l"/>
              </a:tabLst>
            </a:pP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00000"/>
              </a:lnSpc>
              <a:spcBef>
                <a:spcPts val="0"/>
              </a:spcBef>
              <a:tabLst>
                <a:tab pos="538163" algn="l"/>
              </a:tabLst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91" y="3664245"/>
            <a:ext cx="7413379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6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296694" y="620688"/>
            <a:ext cx="8731309" cy="0"/>
          </a:xfrm>
          <a:prstGeom prst="line">
            <a:avLst/>
          </a:prstGeom>
          <a:noFill/>
          <a:ln w="381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272668" y="188640"/>
            <a:ext cx="8640960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200" b="1" dirty="0">
                <a:solidFill>
                  <a:srgbClr val="D16349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Больше о цифровом контракте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94" y="652936"/>
            <a:ext cx="8101072" cy="2971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1019" y="3624481"/>
            <a:ext cx="4736747" cy="1799910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272668" y="3861048"/>
            <a:ext cx="3273993" cy="1897197"/>
          </a:xfrm>
          <a:prstGeom prst="roundRect">
            <a:avLst/>
          </a:prstGeom>
          <a:noFill/>
          <a:ln w="25400" cap="flat" cmpd="sng" algn="ctr">
            <a:solidFill>
              <a:srgbClr val="83C93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Ознакомиться с часто задаваемыми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вопросами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теме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«ЦИФРОВОЙ </a:t>
            </a:r>
            <a:b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КОНТРАКТ» можно на официальном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ГИС ЕИС ЗАКУПКИ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личном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кабинете пользователей </a:t>
            </a:r>
            <a:b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разделе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«База знаний»</a:t>
            </a:r>
          </a:p>
        </p:txBody>
      </p:sp>
    </p:spTree>
    <p:extLst>
      <p:ext uri="{BB962C8B-B14F-4D97-AF65-F5344CB8AC3E}">
        <p14:creationId xmlns:p14="http://schemas.microsoft.com/office/powerpoint/2010/main" val="282905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12560</TotalTime>
  <Words>1166</Words>
  <Application>Microsoft Office PowerPoint</Application>
  <PresentationFormat>Экран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Wingdings</vt:lpstr>
      <vt:lpstr>Wingdings 2</vt:lpstr>
      <vt:lpstr>Официальная</vt:lpstr>
      <vt:lpstr>ЗАКЛЮЧЕНИЕ ЦИФРОВОГО КОНТРАКТА ПО ИТОГАМ КОНКУРЕНТНЫХ ЗАКУПОК  С 01.04.2024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мониторинга осуществления закупок для муниципальных нужд города Сургута за 2017 год</dc:title>
  <dc:creator>Чернышова Наталья Ивановна</dc:creator>
  <cp:lastModifiedBy>Чернышова Наталья Ивановна</cp:lastModifiedBy>
  <cp:revision>971</cp:revision>
  <cp:lastPrinted>2024-03-18T06:03:36Z</cp:lastPrinted>
  <dcterms:created xsi:type="dcterms:W3CDTF">2018-02-27T07:28:44Z</dcterms:created>
  <dcterms:modified xsi:type="dcterms:W3CDTF">2024-03-19T07:11:10Z</dcterms:modified>
</cp:coreProperties>
</file>