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0" r:id="rId2"/>
    <p:sldId id="291" r:id="rId3"/>
    <p:sldId id="294" r:id="rId4"/>
    <p:sldId id="305" r:id="rId5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Климченко Анастасия Валерьевна" initials="КАВ" lastIdx="1" clrIdx="0">
    <p:extLst>
      <p:ext uri="{19B8F6BF-5375-455C-9EA6-DF929625EA0E}">
        <p15:presenceInfo xmlns:p15="http://schemas.microsoft.com/office/powerpoint/2012/main" userId="S-1-5-21-2944462463-41517796-893743237-99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7BAB"/>
    <a:srgbClr val="FFFFFF"/>
    <a:srgbClr val="FBD88E"/>
    <a:srgbClr val="76EC6D"/>
    <a:srgbClr val="008484"/>
    <a:srgbClr val="CC4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2093" autoAdjust="0"/>
  </p:normalViewPr>
  <p:slideViewPr>
    <p:cSldViewPr snapToGrid="0">
      <p:cViewPr varScale="1">
        <p:scale>
          <a:sx n="113" d="100"/>
          <a:sy n="113" d="100"/>
        </p:scale>
        <p:origin x="8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8427" cy="513508"/>
          </a:xfrm>
          <a:prstGeom prst="rect">
            <a:avLst/>
          </a:prstGeom>
        </p:spPr>
        <p:txBody>
          <a:bodyPr vert="horz" lIns="94779" tIns="47390" rIns="94779" bIns="4739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995" y="1"/>
            <a:ext cx="3078427" cy="513508"/>
          </a:xfrm>
          <a:prstGeom prst="rect">
            <a:avLst/>
          </a:prstGeom>
        </p:spPr>
        <p:txBody>
          <a:bodyPr vert="horz" lIns="94779" tIns="47390" rIns="94779" bIns="47390" rtlCol="0"/>
          <a:lstStyle>
            <a:lvl1pPr algn="r">
              <a:defRPr sz="1200"/>
            </a:lvl1pPr>
          </a:lstStyle>
          <a:p>
            <a:fld id="{255239C9-9388-4384-80B7-7C532D03797C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9" tIns="47390" rIns="94779" bIns="4739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407" y="4925408"/>
            <a:ext cx="5683250" cy="4029879"/>
          </a:xfrm>
          <a:prstGeom prst="rect">
            <a:avLst/>
          </a:prstGeom>
        </p:spPr>
        <p:txBody>
          <a:bodyPr vert="horz" lIns="94779" tIns="47390" rIns="94779" bIns="4739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3507"/>
          </a:xfrm>
          <a:prstGeom prst="rect">
            <a:avLst/>
          </a:prstGeom>
        </p:spPr>
        <p:txBody>
          <a:bodyPr vert="horz" lIns="94779" tIns="47390" rIns="94779" bIns="4739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995" y="9721108"/>
            <a:ext cx="3078427" cy="513507"/>
          </a:xfrm>
          <a:prstGeom prst="rect">
            <a:avLst/>
          </a:prstGeom>
        </p:spPr>
        <p:txBody>
          <a:bodyPr vert="horz" lIns="94779" tIns="47390" rIns="94779" bIns="47390" rtlCol="0" anchor="b"/>
          <a:lstStyle>
            <a:lvl1pPr algn="r">
              <a:defRPr sz="1200"/>
            </a:lvl1pPr>
          </a:lstStyle>
          <a:p>
            <a:fld id="{A6C9BACE-5F67-416F-9B9A-C58E67EBA5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24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60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87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587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9BACE-5F67-416F-9B9A-C58E67EBA5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95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346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526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58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460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22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527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464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56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356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42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173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53976-5425-4D28-B493-977C0D385CA0}" type="datetimeFigureOut">
              <a:rPr lang="ru-RU" smtClean="0"/>
              <a:t>15.01.2024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04DFC-1AA0-4C95-B310-8A611ECF67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7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" y="884552"/>
            <a:ext cx="7115821" cy="5251889"/>
          </a:xfrm>
          <a:prstGeom prst="rect">
            <a:avLst/>
          </a:prstGeom>
          <a:gradFill flip="none" rotWithShape="1">
            <a:gsLst>
              <a:gs pos="0">
                <a:srgbClr val="FCBF25"/>
              </a:gs>
              <a:gs pos="100000">
                <a:srgbClr val="5274B1"/>
              </a:gs>
            </a:gsLst>
            <a:lin ang="0" scaled="1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1080" y="1719173"/>
            <a:ext cx="5126909" cy="313932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ru-RU" sz="3600" b="1" spc="300" dirty="0" smtClean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ПРЕЗЕНТАЦИЯ</a:t>
            </a:r>
          </a:p>
          <a:p>
            <a:pPr>
              <a:lnSpc>
                <a:spcPct val="110000"/>
              </a:lnSpc>
            </a:pPr>
            <a:r>
              <a:rPr lang="ru-RU" sz="3600" b="1" spc="300" dirty="0" smtClean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ПО СОГЛАСОВАНИЮ</a:t>
            </a:r>
          </a:p>
          <a:p>
            <a:pPr>
              <a:lnSpc>
                <a:spcPct val="110000"/>
              </a:lnSpc>
            </a:pPr>
            <a:r>
              <a:rPr lang="ru-RU" sz="3600" b="1" spc="300" dirty="0" smtClean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ГРАДОСТРОИТЕЛЬНОЙ</a:t>
            </a:r>
            <a:endParaRPr lang="ru-RU" sz="3600" b="1" spc="300" dirty="0">
              <a:solidFill>
                <a:schemeClr val="bg1"/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lnSpc>
                <a:spcPct val="110000"/>
              </a:lnSpc>
            </a:pPr>
            <a:r>
              <a:rPr lang="ru-RU" sz="3600" b="1" spc="300" dirty="0" smtClean="0">
                <a:solidFill>
                  <a:schemeClr val="bg1"/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ДОКУМЕНТАЦИИ</a:t>
            </a:r>
          </a:p>
          <a:p>
            <a:pPr>
              <a:lnSpc>
                <a:spcPct val="110000"/>
              </a:lnSpc>
            </a:pPr>
            <a:r>
              <a:rPr lang="ru-RU" sz="3600" b="1" spc="300" smtClean="0"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НА 19.01.2024</a:t>
            </a:r>
            <a:endParaRPr lang="ru-RU" sz="3600" b="1" spc="300" dirty="0">
              <a:latin typeface="+mj-lt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75733" y="262818"/>
            <a:ext cx="717198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1200" spc="300" noProof="1" smtClean="0"/>
              <a:t>ДЕПАРТАМЕНТ АРХИТЕКТУРЫ И ГРАДОСТРОИТЕЛЬСТВА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ru-RU" sz="1200" spc="300" noProof="1" smtClean="0"/>
              <a:t>АДМИНИСТРАЦИИ ГОРОДА СУРГУТА</a:t>
            </a:r>
            <a:endParaRPr lang="ru-RU" sz="1200" spc="300" noProof="1"/>
          </a:p>
        </p:txBody>
      </p:sp>
      <p:sp>
        <p:nvSpPr>
          <p:cNvPr id="11" name="TextBox 10"/>
          <p:cNvSpPr txBox="1"/>
          <p:nvPr/>
        </p:nvSpPr>
        <p:spPr>
          <a:xfrm>
            <a:off x="0" y="634070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300" dirty="0" smtClean="0"/>
              <a:t>СУРГУТ 2023</a:t>
            </a:r>
            <a:endParaRPr lang="ru-RU" sz="1200" spc="3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5" y="235822"/>
            <a:ext cx="403051" cy="482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t="14771" r="40723" b="4992"/>
          <a:stretch/>
        </p:blipFill>
        <p:spPr>
          <a:xfrm>
            <a:off x="5758288" y="882153"/>
            <a:ext cx="6101342" cy="5254769"/>
          </a:xfrm>
          <a:prstGeom prst="hexagon">
            <a:avLst/>
          </a:prstGeom>
          <a:ln w="254000" cap="sq">
            <a:solidFill>
              <a:schemeClr val="bg1"/>
            </a:solidFill>
            <a:miter lim="800000"/>
          </a:ln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866274" y="236962"/>
            <a:ext cx="11325726" cy="0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19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38" t="-1150" r="15465" b="7311"/>
          <a:stretch/>
        </p:blipFill>
        <p:spPr>
          <a:xfrm>
            <a:off x="196295" y="1091819"/>
            <a:ext cx="11559172" cy="51780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559172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08016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000" spc="300" noProof="1" smtClean="0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pPr>
              <a:spcBef>
                <a:spcPts val="0"/>
              </a:spcBef>
            </a:pPr>
            <a:r>
              <a:rPr lang="ru-RU" sz="1000" spc="300" noProof="1" smtClean="0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  <a:endParaRPr lang="ru-RU" sz="1000" spc="300" noProof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5" y="6221294"/>
            <a:ext cx="390190" cy="46720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0" y="6340705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spc="300" dirty="0" smtClean="0"/>
              <a:t>СУРГУТ 2023</a:t>
            </a:r>
            <a:endParaRPr lang="ru-RU" sz="1200" spc="300" dirty="0"/>
          </a:p>
        </p:txBody>
      </p:sp>
      <p:sp>
        <p:nvSpPr>
          <p:cNvPr id="17" name="Прямоугольник 12"/>
          <p:cNvSpPr/>
          <p:nvPr/>
        </p:nvSpPr>
        <p:spPr>
          <a:xfrm>
            <a:off x="0" y="83128"/>
            <a:ext cx="11444140" cy="637217"/>
          </a:xfrm>
          <a:custGeom>
            <a:avLst/>
            <a:gdLst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8629650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7105650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9650"/>
              <a:gd name="connsiteY0" fmla="*/ 0 h 2074260"/>
              <a:gd name="connsiteX1" fmla="*/ 8629650 w 8629650"/>
              <a:gd name="connsiteY1" fmla="*/ 0 h 2074260"/>
              <a:gd name="connsiteX2" fmla="*/ 7467157 w 8629650"/>
              <a:gd name="connsiteY2" fmla="*/ 2074260 h 2074260"/>
              <a:gd name="connsiteX3" fmla="*/ 0 w 8629650"/>
              <a:gd name="connsiteY3" fmla="*/ 2074260 h 2074260"/>
              <a:gd name="connsiteX4" fmla="*/ 0 w 8629650"/>
              <a:gd name="connsiteY4" fmla="*/ 0 h 2074260"/>
              <a:gd name="connsiteX0" fmla="*/ 0 w 8622030"/>
              <a:gd name="connsiteY0" fmla="*/ 0 h 2074260"/>
              <a:gd name="connsiteX1" fmla="*/ 8622030 w 8622030"/>
              <a:gd name="connsiteY1" fmla="*/ 0 h 2074260"/>
              <a:gd name="connsiteX2" fmla="*/ 7467157 w 8622030"/>
              <a:gd name="connsiteY2" fmla="*/ 2074260 h 2074260"/>
              <a:gd name="connsiteX3" fmla="*/ 0 w 8622030"/>
              <a:gd name="connsiteY3" fmla="*/ 2074260 h 2074260"/>
              <a:gd name="connsiteX4" fmla="*/ 0 w 8622030"/>
              <a:gd name="connsiteY4" fmla="*/ 0 h 2074260"/>
              <a:gd name="connsiteX0" fmla="*/ 0 w 8627110"/>
              <a:gd name="connsiteY0" fmla="*/ 0 h 2074260"/>
              <a:gd name="connsiteX1" fmla="*/ 8627110 w 8627110"/>
              <a:gd name="connsiteY1" fmla="*/ 0 h 2074260"/>
              <a:gd name="connsiteX2" fmla="*/ 7467157 w 8627110"/>
              <a:gd name="connsiteY2" fmla="*/ 2074260 h 2074260"/>
              <a:gd name="connsiteX3" fmla="*/ 0 w 8627110"/>
              <a:gd name="connsiteY3" fmla="*/ 2074260 h 2074260"/>
              <a:gd name="connsiteX4" fmla="*/ 0 w 8627110"/>
              <a:gd name="connsiteY4" fmla="*/ 0 h 2074260"/>
              <a:gd name="connsiteX0" fmla="*/ 0 w 8627110"/>
              <a:gd name="connsiteY0" fmla="*/ 0 h 2074260"/>
              <a:gd name="connsiteX1" fmla="*/ 8627110 w 8627110"/>
              <a:gd name="connsiteY1" fmla="*/ 0 h 2074260"/>
              <a:gd name="connsiteX2" fmla="*/ 7462077 w 8627110"/>
              <a:gd name="connsiteY2" fmla="*/ 2074260 h 2074260"/>
              <a:gd name="connsiteX3" fmla="*/ 0 w 8627110"/>
              <a:gd name="connsiteY3" fmla="*/ 2074260 h 2074260"/>
              <a:gd name="connsiteX4" fmla="*/ 0 w 8627110"/>
              <a:gd name="connsiteY4" fmla="*/ 0 h 2074260"/>
              <a:gd name="connsiteX0" fmla="*/ 508000 w 9135110"/>
              <a:gd name="connsiteY0" fmla="*/ 0 h 2074260"/>
              <a:gd name="connsiteX1" fmla="*/ 9135110 w 9135110"/>
              <a:gd name="connsiteY1" fmla="*/ 0 h 2074260"/>
              <a:gd name="connsiteX2" fmla="*/ 7970077 w 9135110"/>
              <a:gd name="connsiteY2" fmla="*/ 2074260 h 2074260"/>
              <a:gd name="connsiteX3" fmla="*/ 0 w 9135110"/>
              <a:gd name="connsiteY3" fmla="*/ 2074260 h 2074260"/>
              <a:gd name="connsiteX4" fmla="*/ 508000 w 9135110"/>
              <a:gd name="connsiteY4" fmla="*/ 0 h 2074260"/>
              <a:gd name="connsiteX0" fmla="*/ 0 w 9135110"/>
              <a:gd name="connsiteY0" fmla="*/ 0 h 2074260"/>
              <a:gd name="connsiteX1" fmla="*/ 9135110 w 9135110"/>
              <a:gd name="connsiteY1" fmla="*/ 0 h 2074260"/>
              <a:gd name="connsiteX2" fmla="*/ 7970077 w 9135110"/>
              <a:gd name="connsiteY2" fmla="*/ 2074260 h 2074260"/>
              <a:gd name="connsiteX3" fmla="*/ 0 w 9135110"/>
              <a:gd name="connsiteY3" fmla="*/ 2074260 h 2074260"/>
              <a:gd name="connsiteX4" fmla="*/ 0 w 9135110"/>
              <a:gd name="connsiteY4" fmla="*/ 0 h 2074260"/>
              <a:gd name="connsiteX0" fmla="*/ 0 w 10262870"/>
              <a:gd name="connsiteY0" fmla="*/ 18160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1127760 w 10262870"/>
              <a:gd name="connsiteY3" fmla="*/ 2074260 h 2074260"/>
              <a:gd name="connsiteX4" fmla="*/ 0 w 10262870"/>
              <a:gd name="connsiteY4" fmla="*/ 18160 h 2074260"/>
              <a:gd name="connsiteX0" fmla="*/ 0 w 10262870"/>
              <a:gd name="connsiteY0" fmla="*/ 18160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0 w 10262870"/>
              <a:gd name="connsiteY3" fmla="*/ 2074260 h 2074260"/>
              <a:gd name="connsiteX4" fmla="*/ 0 w 10262870"/>
              <a:gd name="connsiteY4" fmla="*/ 18160 h 2074260"/>
              <a:gd name="connsiteX0" fmla="*/ 0 w 10262870"/>
              <a:gd name="connsiteY0" fmla="*/ 0 h 2081440"/>
              <a:gd name="connsiteX1" fmla="*/ 10262870 w 10262870"/>
              <a:gd name="connsiteY1" fmla="*/ 7180 h 2081440"/>
              <a:gd name="connsiteX2" fmla="*/ 9097837 w 10262870"/>
              <a:gd name="connsiteY2" fmla="*/ 2081440 h 2081440"/>
              <a:gd name="connsiteX3" fmla="*/ 0 w 10262870"/>
              <a:gd name="connsiteY3" fmla="*/ 2081440 h 2081440"/>
              <a:gd name="connsiteX4" fmla="*/ 0 w 10262870"/>
              <a:gd name="connsiteY4" fmla="*/ 0 h 2081440"/>
              <a:gd name="connsiteX0" fmla="*/ 0 w 10262870"/>
              <a:gd name="connsiteY0" fmla="*/ 0 h 2081440"/>
              <a:gd name="connsiteX1" fmla="*/ 10262870 w 10262870"/>
              <a:gd name="connsiteY1" fmla="*/ 7180 h 2081440"/>
              <a:gd name="connsiteX2" fmla="*/ 9097837 w 10262870"/>
              <a:gd name="connsiteY2" fmla="*/ 2081440 h 2081440"/>
              <a:gd name="connsiteX3" fmla="*/ 0 w 10262870"/>
              <a:gd name="connsiteY3" fmla="*/ 2081440 h 2081440"/>
              <a:gd name="connsiteX4" fmla="*/ 0 w 10262870"/>
              <a:gd name="connsiteY4" fmla="*/ 0 h 2081440"/>
              <a:gd name="connsiteX0" fmla="*/ 0 w 10262870"/>
              <a:gd name="connsiteY0" fmla="*/ 5489 h 2074260"/>
              <a:gd name="connsiteX1" fmla="*/ 10262870 w 10262870"/>
              <a:gd name="connsiteY1" fmla="*/ 0 h 2074260"/>
              <a:gd name="connsiteX2" fmla="*/ 9097837 w 10262870"/>
              <a:gd name="connsiteY2" fmla="*/ 2074260 h 2074260"/>
              <a:gd name="connsiteX3" fmla="*/ 0 w 10262870"/>
              <a:gd name="connsiteY3" fmla="*/ 2074260 h 2074260"/>
              <a:gd name="connsiteX4" fmla="*/ 0 w 10262870"/>
              <a:gd name="connsiteY4" fmla="*/ 5489 h 2074260"/>
              <a:gd name="connsiteX0" fmla="*/ 4127500 w 10262870"/>
              <a:gd name="connsiteY0" fmla="*/ 0 h 2091471"/>
              <a:gd name="connsiteX1" fmla="*/ 10262870 w 10262870"/>
              <a:gd name="connsiteY1" fmla="*/ 17211 h 2091471"/>
              <a:gd name="connsiteX2" fmla="*/ 9097837 w 10262870"/>
              <a:gd name="connsiteY2" fmla="*/ 2091471 h 2091471"/>
              <a:gd name="connsiteX3" fmla="*/ 0 w 10262870"/>
              <a:gd name="connsiteY3" fmla="*/ 2091471 h 2091471"/>
              <a:gd name="connsiteX4" fmla="*/ 4127500 w 10262870"/>
              <a:gd name="connsiteY4" fmla="*/ 0 h 2091471"/>
              <a:gd name="connsiteX0" fmla="*/ 25400 w 6160770"/>
              <a:gd name="connsiteY0" fmla="*/ 0 h 2114171"/>
              <a:gd name="connsiteX1" fmla="*/ 6160770 w 6160770"/>
              <a:gd name="connsiteY1" fmla="*/ 17211 h 2114171"/>
              <a:gd name="connsiteX2" fmla="*/ 4995737 w 6160770"/>
              <a:gd name="connsiteY2" fmla="*/ 2091471 h 2114171"/>
              <a:gd name="connsiteX3" fmla="*/ 0 w 6160770"/>
              <a:gd name="connsiteY3" fmla="*/ 2114171 h 2114171"/>
              <a:gd name="connsiteX4" fmla="*/ 25400 w 6160770"/>
              <a:gd name="connsiteY4" fmla="*/ 0 h 2114171"/>
              <a:gd name="connsiteX0" fmla="*/ 12700 w 6148070"/>
              <a:gd name="connsiteY0" fmla="*/ 0 h 2114171"/>
              <a:gd name="connsiteX1" fmla="*/ 6148070 w 6148070"/>
              <a:gd name="connsiteY1" fmla="*/ 17211 h 2114171"/>
              <a:gd name="connsiteX2" fmla="*/ 4983037 w 6148070"/>
              <a:gd name="connsiteY2" fmla="*/ 2091471 h 2114171"/>
              <a:gd name="connsiteX3" fmla="*/ 0 w 6148070"/>
              <a:gd name="connsiteY3" fmla="*/ 2114171 h 2114171"/>
              <a:gd name="connsiteX4" fmla="*/ 12700 w 6148070"/>
              <a:gd name="connsiteY4" fmla="*/ 0 h 2114171"/>
              <a:gd name="connsiteX0" fmla="*/ 12700 w 6148070"/>
              <a:gd name="connsiteY0" fmla="*/ 0 h 2091471"/>
              <a:gd name="connsiteX1" fmla="*/ 6148070 w 6148070"/>
              <a:gd name="connsiteY1" fmla="*/ 17211 h 2091471"/>
              <a:gd name="connsiteX2" fmla="*/ 4983037 w 6148070"/>
              <a:gd name="connsiteY2" fmla="*/ 2091471 h 2091471"/>
              <a:gd name="connsiteX3" fmla="*/ 0 w 6148070"/>
              <a:gd name="connsiteY3" fmla="*/ 2091471 h 2091471"/>
              <a:gd name="connsiteX4" fmla="*/ 12700 w 6148070"/>
              <a:gd name="connsiteY4" fmla="*/ 0 h 2091471"/>
              <a:gd name="connsiteX0" fmla="*/ 3273 w 6138643"/>
              <a:gd name="connsiteY0" fmla="*/ 0 h 2091471"/>
              <a:gd name="connsiteX1" fmla="*/ 6138643 w 6138643"/>
              <a:gd name="connsiteY1" fmla="*/ 17211 h 2091471"/>
              <a:gd name="connsiteX2" fmla="*/ 4973610 w 6138643"/>
              <a:gd name="connsiteY2" fmla="*/ 2091471 h 2091471"/>
              <a:gd name="connsiteX3" fmla="*/ 0 w 6138643"/>
              <a:gd name="connsiteY3" fmla="*/ 1249009 h 2091471"/>
              <a:gd name="connsiteX4" fmla="*/ 3273 w 6138643"/>
              <a:gd name="connsiteY4" fmla="*/ 0 h 2091471"/>
              <a:gd name="connsiteX0" fmla="*/ 3273 w 6138643"/>
              <a:gd name="connsiteY0" fmla="*/ 0 h 1265859"/>
              <a:gd name="connsiteX1" fmla="*/ 6138643 w 6138643"/>
              <a:gd name="connsiteY1" fmla="*/ 17211 h 1265859"/>
              <a:gd name="connsiteX2" fmla="*/ 5444951 w 6138643"/>
              <a:gd name="connsiteY2" fmla="*/ 1265859 h 1265859"/>
              <a:gd name="connsiteX3" fmla="*/ 0 w 6138643"/>
              <a:gd name="connsiteY3" fmla="*/ 1249009 h 1265859"/>
              <a:gd name="connsiteX4" fmla="*/ 3273 w 6138643"/>
              <a:gd name="connsiteY4" fmla="*/ 0 h 1265859"/>
              <a:gd name="connsiteX0" fmla="*/ 3273 w 6138643"/>
              <a:gd name="connsiteY0" fmla="*/ 0 h 1249009"/>
              <a:gd name="connsiteX1" fmla="*/ 6138643 w 6138643"/>
              <a:gd name="connsiteY1" fmla="*/ 17211 h 1249009"/>
              <a:gd name="connsiteX2" fmla="*/ 5463804 w 6138643"/>
              <a:gd name="connsiteY2" fmla="*/ 1232160 h 1249009"/>
              <a:gd name="connsiteX3" fmla="*/ 0 w 6138643"/>
              <a:gd name="connsiteY3" fmla="*/ 1249009 h 1249009"/>
              <a:gd name="connsiteX4" fmla="*/ 3273 w 6138643"/>
              <a:gd name="connsiteY4" fmla="*/ 0 h 1249009"/>
              <a:gd name="connsiteX0" fmla="*/ 4226481 w 10361851"/>
              <a:gd name="connsiteY0" fmla="*/ 0 h 1249009"/>
              <a:gd name="connsiteX1" fmla="*/ 10361851 w 10361851"/>
              <a:gd name="connsiteY1" fmla="*/ 17211 h 1249009"/>
              <a:gd name="connsiteX2" fmla="*/ 9687012 w 10361851"/>
              <a:gd name="connsiteY2" fmla="*/ 1232160 h 1249009"/>
              <a:gd name="connsiteX3" fmla="*/ 0 w 10361851"/>
              <a:gd name="connsiteY3" fmla="*/ 1249009 h 1249009"/>
              <a:gd name="connsiteX4" fmla="*/ 4226481 w 10361851"/>
              <a:gd name="connsiteY4" fmla="*/ 0 h 1249009"/>
              <a:gd name="connsiteX0" fmla="*/ 371 w 10387230"/>
              <a:gd name="connsiteY0" fmla="*/ 33336 h 1231798"/>
              <a:gd name="connsiteX1" fmla="*/ 10387230 w 10387230"/>
              <a:gd name="connsiteY1" fmla="*/ 0 h 1231798"/>
              <a:gd name="connsiteX2" fmla="*/ 9712391 w 10387230"/>
              <a:gd name="connsiteY2" fmla="*/ 1214949 h 1231798"/>
              <a:gd name="connsiteX3" fmla="*/ 25379 w 10387230"/>
              <a:gd name="connsiteY3" fmla="*/ 1231798 h 1231798"/>
              <a:gd name="connsiteX4" fmla="*/ 371 w 10387230"/>
              <a:gd name="connsiteY4" fmla="*/ 33336 h 1231798"/>
              <a:gd name="connsiteX0" fmla="*/ 778 w 10368783"/>
              <a:gd name="connsiteY0" fmla="*/ 0 h 1232159"/>
              <a:gd name="connsiteX1" fmla="*/ 10368783 w 10368783"/>
              <a:gd name="connsiteY1" fmla="*/ 361 h 1232159"/>
              <a:gd name="connsiteX2" fmla="*/ 9693944 w 10368783"/>
              <a:gd name="connsiteY2" fmla="*/ 1215310 h 1232159"/>
              <a:gd name="connsiteX3" fmla="*/ 6932 w 10368783"/>
              <a:gd name="connsiteY3" fmla="*/ 1232159 h 1232159"/>
              <a:gd name="connsiteX4" fmla="*/ 778 w 10368783"/>
              <a:gd name="connsiteY4" fmla="*/ 0 h 1232159"/>
              <a:gd name="connsiteX0" fmla="*/ 3273 w 10361851"/>
              <a:gd name="connsiteY0" fmla="*/ 0 h 1232159"/>
              <a:gd name="connsiteX1" fmla="*/ 10361851 w 10361851"/>
              <a:gd name="connsiteY1" fmla="*/ 361 h 1232159"/>
              <a:gd name="connsiteX2" fmla="*/ 9687012 w 10361851"/>
              <a:gd name="connsiteY2" fmla="*/ 1215310 h 1232159"/>
              <a:gd name="connsiteX3" fmla="*/ 0 w 10361851"/>
              <a:gd name="connsiteY3" fmla="*/ 1232159 h 1232159"/>
              <a:gd name="connsiteX4" fmla="*/ 3273 w 10361851"/>
              <a:gd name="connsiteY4" fmla="*/ 0 h 12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1851" h="1232159">
                <a:moveTo>
                  <a:pt x="3273" y="0"/>
                </a:moveTo>
                <a:lnTo>
                  <a:pt x="10361851" y="361"/>
                </a:lnTo>
                <a:lnTo>
                  <a:pt x="9687012" y="1215310"/>
                </a:lnTo>
                <a:lnTo>
                  <a:pt x="0" y="1232159"/>
                </a:lnTo>
                <a:cubicBezTo>
                  <a:pt x="4233" y="527435"/>
                  <a:pt x="-960" y="704724"/>
                  <a:pt x="3273" y="0"/>
                </a:cubicBezTo>
                <a:close/>
              </a:path>
            </a:pathLst>
          </a:custGeom>
          <a:gradFill flip="none" rotWithShape="1">
            <a:gsLst>
              <a:gs pos="0">
                <a:srgbClr val="FCBF25"/>
              </a:gs>
              <a:gs pos="100000">
                <a:srgbClr val="5274B1">
                  <a:alpha val="50000"/>
                </a:srgbClr>
              </a:gs>
            </a:gsLst>
            <a:lin ang="0" scaled="1"/>
            <a:tileRect/>
          </a:gradFill>
          <a:ln w="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rIns="90000" rtlCol="0" anchor="ctr"/>
          <a:lstStyle/>
          <a:p>
            <a:r>
              <a:rPr lang="ru-RU" sz="2800" b="1" spc="300" dirty="0" smtClean="0">
                <a:latin typeface="Arial Black" panose="020B0A040201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</a:t>
            </a:r>
            <a:endParaRPr lang="ru-RU" sz="2800" b="1" spc="300" dirty="0">
              <a:latin typeface="Arial Black" panose="020B0A040201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3728653" y="4073094"/>
            <a:ext cx="0" cy="206049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Шестиугольник 15"/>
          <p:cNvSpPr/>
          <p:nvPr/>
        </p:nvSpPr>
        <p:spPr>
          <a:xfrm rot="16200000">
            <a:off x="3388768" y="3392749"/>
            <a:ext cx="679770" cy="653543"/>
          </a:xfrm>
          <a:prstGeom prst="hexagon">
            <a:avLst/>
          </a:prstGeom>
          <a:solidFill>
            <a:srgbClr val="F9BE42">
              <a:alpha val="60000"/>
            </a:srgbClr>
          </a:solidFill>
          <a:ln w="19050">
            <a:gradFill flip="none" rotWithShape="1">
              <a:gsLst>
                <a:gs pos="0">
                  <a:srgbClr val="F9BE42"/>
                </a:gs>
                <a:gs pos="74000">
                  <a:schemeClr val="tx1"/>
                </a:gs>
                <a:gs pos="83000">
                  <a:schemeClr val="tx1"/>
                </a:gs>
                <a:gs pos="100000">
                  <a:schemeClr val="tx1"/>
                </a:gs>
              </a:gsLst>
              <a:lin ang="10800000" scaled="1"/>
              <a:tileRect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108000" tIns="0" rIns="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4800" dirty="0" smtClean="0">
                <a:solidFill>
                  <a:schemeClr val="tx1"/>
                </a:solidFill>
                <a:latin typeface="Haettenschweiler" panose="020B0706040902060204" pitchFamily="34" charset="0"/>
                <a:ea typeface="Lato" panose="020F0502020204030203" pitchFamily="34" charset="0"/>
                <a:cs typeface="Lato" panose="020F0502020204030203" pitchFamily="34" charset="0"/>
              </a:rPr>
              <a:t>1</a:t>
            </a:r>
            <a:endParaRPr lang="ru-RU" sz="4800" dirty="0">
              <a:solidFill>
                <a:schemeClr val="tx1"/>
              </a:solidFill>
              <a:latin typeface="Haettenschweiler" panose="020B070604090206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11" y="418600"/>
            <a:ext cx="11559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spc="300" dirty="0" smtClean="0">
              <a:solidFill>
                <a:srgbClr val="6A7BAB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62249" y="0"/>
            <a:ext cx="10434562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spc="300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 </a:t>
            </a:r>
            <a:r>
              <a:rPr lang="ru-RU" sz="1600" spc="300" dirty="0" smtClean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(1.2.66)</a:t>
            </a:r>
            <a:endParaRPr lang="ru-RU" sz="1600" spc="300" dirty="0">
              <a:solidFill>
                <a:schemeClr val="bg2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59172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016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000" spc="300" noProof="1" smtClean="0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pPr>
              <a:spcBef>
                <a:spcPts val="0"/>
              </a:spcBef>
            </a:pPr>
            <a:r>
              <a:rPr lang="ru-RU" sz="1000" spc="300" noProof="1" smtClean="0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  <a:endParaRPr lang="ru-RU" sz="1000" spc="300" noProof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5" y="6221294"/>
            <a:ext cx="390190" cy="4672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718755" y="86975"/>
            <a:ext cx="260649" cy="92333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  <a:latin typeface="Haettenschweiler" panose="020B0706040902060204" pitchFamily="34" charset="0"/>
              </a:rPr>
              <a:t>1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605" y="481416"/>
            <a:ext cx="105132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Заявитель: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Грудинский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Инициатор проекта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обственник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участка с кадастровым номером 86:10:0101200:175 – Бурков Станислав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Викторович.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Корректировка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 планировки территории Ядра центра в городе Сургуте в целях формирования земельных участков для строительства набережной реки Сайма и территории в границах улиц Университетская, Саймовская в части земельного участка с кадастровым номером 86:10:0101200:175»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корректировки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части проекта планировки и проекта межевания в соответствие красным линиям УДС города Сургута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корректировкой ПП и ПМ УДС  города по решению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Сургутского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суда от 07.06.2021); </a:t>
            </a:r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территориальной зоны ОД.3; размещения объекта «Кафе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проведение мероприятий по внесению изменений в Правила землепользования и застройки города Сургута в части увеличения территориальной зоны ОД.3 «Зона размещения объектов торгового назначения и общественного питания» и уменьшения территориальной зоны ОД.1 «Зона размещения объектов административного-делового назначения». </a:t>
            </a:r>
            <a:endPara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этом, мероприятия </a:t>
            </a:r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могут быть </a:t>
            </a:r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как самостоятельно, так и одновременно </a:t>
            </a:r>
            <a:endParaRPr lang="ru-RU" sz="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607" y="3403219"/>
            <a:ext cx="2770487" cy="2669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814" y="3403219"/>
            <a:ext cx="4082986" cy="2669839"/>
          </a:xfrm>
          <a:prstGeom prst="rect">
            <a:avLst/>
          </a:prstGeom>
        </p:spPr>
      </p:pic>
      <p:sp>
        <p:nvSpPr>
          <p:cNvPr id="30" name="Заголовок 2"/>
          <p:cNvSpPr>
            <a:spLocks noGrp="1"/>
          </p:cNvSpPr>
          <p:nvPr>
            <p:ph type="title"/>
          </p:nvPr>
        </p:nvSpPr>
        <p:spPr>
          <a:xfrm>
            <a:off x="4254585" y="2959654"/>
            <a:ext cx="1763704" cy="607464"/>
          </a:xfrm>
        </p:spPr>
        <p:txBody>
          <a:bodyPr>
            <a:norm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планировки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2"/>
          <p:cNvSpPr txBox="1">
            <a:spLocks/>
          </p:cNvSpPr>
          <p:nvPr/>
        </p:nvSpPr>
        <p:spPr>
          <a:xfrm>
            <a:off x="1274264" y="2921011"/>
            <a:ext cx="1067171" cy="578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7044" y="3400436"/>
            <a:ext cx="3628398" cy="2695980"/>
          </a:xfrm>
          <a:prstGeom prst="rect">
            <a:avLst/>
          </a:prstGeom>
        </p:spPr>
      </p:pic>
      <p:sp>
        <p:nvSpPr>
          <p:cNvPr id="33" name="Заголовок 2"/>
          <p:cNvSpPr txBox="1">
            <a:spLocks/>
          </p:cNvSpPr>
          <p:nvPr/>
        </p:nvSpPr>
        <p:spPr>
          <a:xfrm>
            <a:off x="7789604" y="2959654"/>
            <a:ext cx="3589108" cy="6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Корректировка КЛ УДС по решению суда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9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365067" y="1604192"/>
            <a:ext cx="6785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spc="300" dirty="0" smtClean="0">
              <a:solidFill>
                <a:srgbClr val="6A7BAB"/>
              </a:solidFill>
              <a:latin typeface="Times New Roman" panose="02020603050405020304" pitchFamily="18" charset="0"/>
              <a:ea typeface="Lato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62249" y="0"/>
            <a:ext cx="10434562" cy="36540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1600" spc="300" dirty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ГРАДОСТРОИТЕЛЬНАЯ ДЕЯТЕЛЬНОСТЬ </a:t>
            </a:r>
            <a:r>
              <a:rPr lang="ru-RU" sz="1600" spc="300" dirty="0" smtClean="0">
                <a:solidFill>
                  <a:schemeClr val="bg2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(1.2.66)</a:t>
            </a:r>
            <a:endParaRPr lang="ru-RU" sz="1600" spc="300" dirty="0">
              <a:solidFill>
                <a:schemeClr val="bg2">
                  <a:lumMod val="75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559172" y="0"/>
            <a:ext cx="632828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016" y="1276799"/>
            <a:ext cx="492443" cy="4853042"/>
          </a:xfrm>
          <a:prstGeom prst="rect">
            <a:avLst/>
          </a:prstGeom>
        </p:spPr>
        <p:txBody>
          <a:bodyPr vert="vert270"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1000" spc="300" noProof="1" smtClean="0">
                <a:solidFill>
                  <a:schemeClr val="accent5">
                    <a:lumMod val="50000"/>
                  </a:schemeClr>
                </a:solidFill>
              </a:rPr>
              <a:t>ДЕПАРТАМЕНТ АРХИТЕКТУРЫ И ГРАДОСТРОИТЕЛЬСТВА</a:t>
            </a:r>
          </a:p>
          <a:p>
            <a:pPr>
              <a:spcBef>
                <a:spcPts val="0"/>
              </a:spcBef>
            </a:pPr>
            <a:r>
              <a:rPr lang="ru-RU" sz="1000" spc="300" noProof="1" smtClean="0">
                <a:solidFill>
                  <a:schemeClr val="accent5">
                    <a:lumMod val="50000"/>
                  </a:schemeClr>
                </a:solidFill>
              </a:rPr>
              <a:t>АДМИНИСТРАЦИИ ГОРОДА СУРГУТА</a:t>
            </a:r>
            <a:endParaRPr lang="ru-RU" sz="1000" spc="300" noProof="1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385" y="6221294"/>
            <a:ext cx="390190" cy="467201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11663385" y="0"/>
            <a:ext cx="0" cy="6129844"/>
          </a:xfrm>
          <a:prstGeom prst="line">
            <a:avLst/>
          </a:prstGeom>
          <a:ln w="127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718755" y="86975"/>
            <a:ext cx="260649" cy="923330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 algn="r"/>
            <a:r>
              <a:rPr lang="ru-RU" sz="5400" dirty="0">
                <a:solidFill>
                  <a:schemeClr val="accent5">
                    <a:lumMod val="50000"/>
                  </a:schemeClr>
                </a:solidFill>
                <a:latin typeface="Haettenschweiler" panose="020B0706040902060204" pitchFamily="34" charset="0"/>
              </a:rPr>
              <a:t>1</a:t>
            </a:r>
          </a:p>
        </p:txBody>
      </p:sp>
      <p:pic>
        <p:nvPicPr>
          <p:cNvPr id="16" name="Объект 5">
            <a:extLst>
              <a:ext uri="{FF2B5EF4-FFF2-40B4-BE49-F238E27FC236}">
                <a16:creationId xmlns:a16="http://schemas.microsoft.com/office/drawing/2014/main" id="{12DCA6D8-F8D7-41CA-C2DB-D731E3A1C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27" y="2008142"/>
            <a:ext cx="1955011" cy="328403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D453CDF-F850-68FF-32CA-51DF27225F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478" y="2003924"/>
            <a:ext cx="3237797" cy="328403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68EE17-6F2A-C351-EDA1-A0245A0369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456" y="2003924"/>
            <a:ext cx="2908664" cy="3288252"/>
          </a:xfrm>
          <a:prstGeom prst="rect">
            <a:avLst/>
          </a:prstGeom>
        </p:spPr>
      </p:pic>
      <p:sp>
        <p:nvSpPr>
          <p:cNvPr id="19" name="Заголовок 2"/>
          <p:cNvSpPr txBox="1">
            <a:spLocks/>
          </p:cNvSpPr>
          <p:nvPr/>
        </p:nvSpPr>
        <p:spPr>
          <a:xfrm>
            <a:off x="8418704" y="1485126"/>
            <a:ext cx="2072294" cy="607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Разместить объект общественного питания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904478" y="1517124"/>
            <a:ext cx="6951865" cy="48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Перераспределить земельный участок с землями муниципальной собственности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Заголовок 2"/>
          <p:cNvSpPr>
            <a:spLocks noGrp="1"/>
          </p:cNvSpPr>
          <p:nvPr>
            <p:ph type="title"/>
          </p:nvPr>
        </p:nvSpPr>
        <p:spPr>
          <a:xfrm>
            <a:off x="4295015" y="626702"/>
            <a:ext cx="2969030" cy="607464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заявителя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3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53217</TotalTime>
  <Words>238</Words>
  <Application>Microsoft Office PowerPoint</Application>
  <PresentationFormat>Широкоэкранный</PresentationFormat>
  <Paragraphs>41</Paragraphs>
  <Slides>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Haettenschweiler</vt:lpstr>
      <vt:lpstr>Lato</vt:lpstr>
      <vt:lpstr>Times New Roman</vt:lpstr>
      <vt:lpstr>Тема Office</vt:lpstr>
      <vt:lpstr>Презентация PowerPoint</vt:lpstr>
      <vt:lpstr>Презентация PowerPoint</vt:lpstr>
      <vt:lpstr>Проект планировки </vt:lpstr>
      <vt:lpstr>Предложения заявителя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Соловьёва</dc:creator>
  <cp:lastModifiedBy>Кильдибекова Марина Васильевна</cp:lastModifiedBy>
  <cp:revision>1256</cp:revision>
  <cp:lastPrinted>2023-12-06T08:06:00Z</cp:lastPrinted>
  <dcterms:created xsi:type="dcterms:W3CDTF">2022-04-27T13:15:47Z</dcterms:created>
  <dcterms:modified xsi:type="dcterms:W3CDTF">2024-01-15T11:40:28Z</dcterms:modified>
</cp:coreProperties>
</file>