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656" r:id="rId1"/>
  </p:sldMasterIdLst>
  <p:notesMasterIdLst>
    <p:notesMasterId r:id="rId15"/>
  </p:notesMasterIdLst>
  <p:sldIdLst>
    <p:sldId id="269" r:id="rId2"/>
    <p:sldId id="303" r:id="rId3"/>
    <p:sldId id="305" r:id="rId4"/>
    <p:sldId id="318" r:id="rId5"/>
    <p:sldId id="327" r:id="rId6"/>
    <p:sldId id="328" r:id="rId7"/>
    <p:sldId id="329" r:id="rId8"/>
    <p:sldId id="330" r:id="rId9"/>
    <p:sldId id="331" r:id="rId10"/>
    <p:sldId id="321" r:id="rId11"/>
    <p:sldId id="324" r:id="rId12"/>
    <p:sldId id="325" r:id="rId13"/>
    <p:sldId id="312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6619" autoAdjust="0"/>
  </p:normalViewPr>
  <p:slideViewPr>
    <p:cSldViewPr snapToGrid="0">
      <p:cViewPr varScale="1">
        <p:scale>
          <a:sx n="113" d="100"/>
          <a:sy n="113" d="100"/>
        </p:scale>
        <p:origin x="642" y="114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030A00-E30A-48CA-9340-3F3101D9808C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59B321-3C05-421F-A0D9-3731FBD1DCE8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AE5382-4034-40D0-B33B-6AC7FFC9AA86}" type="parTrans" cxnId="{976C41B4-0F8C-4C6B-85E8-B9FC6C6FB93E}">
      <dgm:prSet/>
      <dgm:spPr/>
      <dgm:t>
        <a:bodyPr/>
        <a:lstStyle/>
        <a:p>
          <a:endParaRPr lang="ru-RU" sz="1400" b="1"/>
        </a:p>
      </dgm:t>
    </dgm:pt>
    <dgm:pt modelId="{72AAF0AF-45DB-4426-A2B9-C5EEB50AD429}" type="sibTrans" cxnId="{976C41B4-0F8C-4C6B-85E8-B9FC6C6FB93E}">
      <dgm:prSet/>
      <dgm:spPr/>
      <dgm:t>
        <a:bodyPr/>
        <a:lstStyle/>
        <a:p>
          <a:endParaRPr lang="ru-RU" sz="1400" b="1"/>
        </a:p>
      </dgm:t>
    </dgm:pt>
    <dgm:pt modelId="{79A1142E-5899-4DC6-8ECB-AD38923E721C}">
      <dgm:prSet phldrT="[Текст]" custT="1"/>
      <dgm:spPr/>
      <dgm:t>
        <a:bodyPr/>
        <a:lstStyle/>
        <a:p>
          <a:pPr algn="just"/>
          <a:r>
            <a: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Минимизация административных барьеров, повышение скорости и качества услуг, повышение прозрачности и достоверности информации для бизнеса </a:t>
          </a:r>
          <a:endParaRPr lang="ru-RU" sz="1400" b="1" dirty="0"/>
        </a:p>
      </dgm:t>
    </dgm:pt>
    <dgm:pt modelId="{C1EF4464-A394-4284-96EE-3E1DE072D7A0}" type="parTrans" cxnId="{4B3E92E7-C0C0-4767-94AA-A12EE2BB8E5A}">
      <dgm:prSet/>
      <dgm:spPr/>
      <dgm:t>
        <a:bodyPr/>
        <a:lstStyle/>
        <a:p>
          <a:endParaRPr lang="ru-RU" sz="1400" b="1"/>
        </a:p>
      </dgm:t>
    </dgm:pt>
    <dgm:pt modelId="{102CC518-F26E-4CEE-843F-A2124BA04634}" type="sibTrans" cxnId="{4B3E92E7-C0C0-4767-94AA-A12EE2BB8E5A}">
      <dgm:prSet/>
      <dgm:spPr/>
      <dgm:t>
        <a:bodyPr/>
        <a:lstStyle/>
        <a:p>
          <a:endParaRPr lang="ru-RU" sz="1400" b="1"/>
        </a:p>
      </dgm:t>
    </dgm:pt>
    <dgm:pt modelId="{9A5A5318-D5A2-4FFA-940B-6D8E7C09027B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BE7F72-A7C2-4ECD-97D5-71636DAB3652}" type="parTrans" cxnId="{5C1255D8-9D45-492A-9EE1-B69879591FD8}">
      <dgm:prSet/>
      <dgm:spPr/>
      <dgm:t>
        <a:bodyPr/>
        <a:lstStyle/>
        <a:p>
          <a:endParaRPr lang="ru-RU" sz="1400" b="1"/>
        </a:p>
      </dgm:t>
    </dgm:pt>
    <dgm:pt modelId="{697A7F03-EC2E-4487-86A4-386C39D5A279}" type="sibTrans" cxnId="{5C1255D8-9D45-492A-9EE1-B69879591FD8}">
      <dgm:prSet/>
      <dgm:spPr/>
      <dgm:t>
        <a:bodyPr/>
        <a:lstStyle/>
        <a:p>
          <a:endParaRPr lang="ru-RU" sz="1400" b="1"/>
        </a:p>
      </dgm:t>
    </dgm:pt>
    <dgm:pt modelId="{2F867026-4A7C-4BCA-A61B-6376F163EB3E}">
      <dgm:prSet phldrT="[Текст]" custT="1"/>
      <dgm:spPr/>
      <dgm:t>
        <a:bodyPr/>
        <a:lstStyle/>
        <a:p>
          <a:pPr algn="just"/>
          <a:r>
            <a: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Создание условий для развития </a:t>
          </a:r>
          <a:r>
            <a:rPr lang="ru-RU" sz="1400" dirty="0" err="1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несырьевых</a:t>
          </a:r>
          <a:r>
            <a: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видов экономической деятельности, направленных на диверсификацию экономики города</a:t>
          </a:r>
          <a:endParaRPr lang="ru-RU" sz="1400" b="1" dirty="0"/>
        </a:p>
      </dgm:t>
    </dgm:pt>
    <dgm:pt modelId="{364A2643-E95A-4182-9318-28BC6AFFD3C9}" type="parTrans" cxnId="{79125865-6280-44E5-8A35-9690B3C85D70}">
      <dgm:prSet/>
      <dgm:spPr/>
      <dgm:t>
        <a:bodyPr/>
        <a:lstStyle/>
        <a:p>
          <a:endParaRPr lang="ru-RU" sz="1400" b="1"/>
        </a:p>
      </dgm:t>
    </dgm:pt>
    <dgm:pt modelId="{AAA94A43-E835-4DDD-B3DC-CB6BA6879085}" type="sibTrans" cxnId="{79125865-6280-44E5-8A35-9690B3C85D70}">
      <dgm:prSet/>
      <dgm:spPr/>
      <dgm:t>
        <a:bodyPr/>
        <a:lstStyle/>
        <a:p>
          <a:endParaRPr lang="ru-RU" sz="1400" b="1"/>
        </a:p>
      </dgm:t>
    </dgm:pt>
    <dgm:pt modelId="{D832601F-2489-46F2-B2FD-98176DB0FB25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DC64C-FF5D-4F60-9F97-7F20B5CAFBE3}" type="parTrans" cxnId="{721218A2-3CCD-4EF9-8C4E-6946480D1F3C}">
      <dgm:prSet/>
      <dgm:spPr/>
      <dgm:t>
        <a:bodyPr/>
        <a:lstStyle/>
        <a:p>
          <a:endParaRPr lang="ru-RU" sz="1400" b="1"/>
        </a:p>
      </dgm:t>
    </dgm:pt>
    <dgm:pt modelId="{50F60750-6D63-4202-8B5E-0C684FEC98CD}" type="sibTrans" cxnId="{721218A2-3CCD-4EF9-8C4E-6946480D1F3C}">
      <dgm:prSet/>
      <dgm:spPr/>
      <dgm:t>
        <a:bodyPr/>
        <a:lstStyle/>
        <a:p>
          <a:endParaRPr lang="ru-RU" sz="1400" b="1"/>
        </a:p>
      </dgm:t>
    </dgm:pt>
    <dgm:pt modelId="{D7FBAA7A-1A33-48B1-BA49-10EABFFE0BB0}">
      <dgm:prSet phldrT="[Текст]" custT="1"/>
      <dgm:spPr/>
      <dgm:t>
        <a:bodyPr/>
        <a:lstStyle/>
        <a:p>
          <a:pPr algn="just"/>
          <a:r>
            <a: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Формирование инвестиционных площадок для размещения новых промышленных производств</a:t>
          </a:r>
          <a:endParaRPr lang="ru-RU" sz="1400" b="1" dirty="0"/>
        </a:p>
      </dgm:t>
    </dgm:pt>
    <dgm:pt modelId="{2EB50E05-1FB8-441D-A118-3FEA5D93DB8B}" type="parTrans" cxnId="{489FE33D-9F4E-4B8C-AEA0-48AB2C8E3243}">
      <dgm:prSet/>
      <dgm:spPr/>
      <dgm:t>
        <a:bodyPr/>
        <a:lstStyle/>
        <a:p>
          <a:endParaRPr lang="ru-RU" sz="1400" b="1"/>
        </a:p>
      </dgm:t>
    </dgm:pt>
    <dgm:pt modelId="{690AD2BF-E014-400E-A1B1-7348AA058030}" type="sibTrans" cxnId="{489FE33D-9F4E-4B8C-AEA0-48AB2C8E3243}">
      <dgm:prSet/>
      <dgm:spPr/>
      <dgm:t>
        <a:bodyPr/>
        <a:lstStyle/>
        <a:p>
          <a:endParaRPr lang="ru-RU" sz="1400" b="1"/>
        </a:p>
      </dgm:t>
    </dgm:pt>
    <dgm:pt modelId="{C40D9CE2-8AF0-473E-9B9C-3F592593E2D0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0379BD-095E-4181-9D6D-BC4EFD406AA9}" type="parTrans" cxnId="{E9783551-60C8-40DA-960C-CD500944D4D4}">
      <dgm:prSet/>
      <dgm:spPr/>
      <dgm:t>
        <a:bodyPr/>
        <a:lstStyle/>
        <a:p>
          <a:endParaRPr lang="ru-RU" sz="1400" b="1"/>
        </a:p>
      </dgm:t>
    </dgm:pt>
    <dgm:pt modelId="{FE69B942-F2BC-44F7-85A6-8A3BA1B1FFD0}" type="sibTrans" cxnId="{E9783551-60C8-40DA-960C-CD500944D4D4}">
      <dgm:prSet/>
      <dgm:spPr/>
      <dgm:t>
        <a:bodyPr/>
        <a:lstStyle/>
        <a:p>
          <a:endParaRPr lang="ru-RU" sz="1400" b="1"/>
        </a:p>
      </dgm:t>
    </dgm:pt>
    <dgm:pt modelId="{DDDDC9D6-3A53-4B4E-ACAF-FA4CA74AB310}">
      <dgm:prSet custT="1"/>
      <dgm:spPr/>
      <dgm:t>
        <a:bodyPr/>
        <a:lstStyle/>
        <a:p>
          <a:pPr algn="just"/>
          <a:r>
            <a: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Модернизация и развитие действующих производств топливно-энергетического комплекса в целях повышения их эффективности</a:t>
          </a:r>
          <a:endParaRPr lang="ru-RU" sz="1400" b="1" dirty="0"/>
        </a:p>
      </dgm:t>
    </dgm:pt>
    <dgm:pt modelId="{900F4CA3-8FEF-4431-8E3E-016E1C8A30DE}" type="parTrans" cxnId="{03F3391F-2695-41F5-9B0C-3008A3DF1E74}">
      <dgm:prSet/>
      <dgm:spPr/>
      <dgm:t>
        <a:bodyPr/>
        <a:lstStyle/>
        <a:p>
          <a:endParaRPr lang="ru-RU" sz="1400" b="1"/>
        </a:p>
      </dgm:t>
    </dgm:pt>
    <dgm:pt modelId="{84165D4E-29C0-4013-8A7A-3D0262C50C05}" type="sibTrans" cxnId="{03F3391F-2695-41F5-9B0C-3008A3DF1E74}">
      <dgm:prSet/>
      <dgm:spPr/>
      <dgm:t>
        <a:bodyPr/>
        <a:lstStyle/>
        <a:p>
          <a:endParaRPr lang="ru-RU" sz="1400" b="1"/>
        </a:p>
      </dgm:t>
    </dgm:pt>
    <dgm:pt modelId="{9AFBBF1F-4E59-4439-8D39-8CFF28F4AEF5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C67579-1A6D-4289-8352-9904EC88F8DC}" type="parTrans" cxnId="{7014271C-C9F0-4226-A90A-CC15A276BF3F}">
      <dgm:prSet/>
      <dgm:spPr/>
      <dgm:t>
        <a:bodyPr/>
        <a:lstStyle/>
        <a:p>
          <a:endParaRPr lang="ru-RU" sz="1400"/>
        </a:p>
      </dgm:t>
    </dgm:pt>
    <dgm:pt modelId="{34D6E079-D61E-4DC4-BD90-6C9B28A88688}" type="sibTrans" cxnId="{7014271C-C9F0-4226-A90A-CC15A276BF3F}">
      <dgm:prSet/>
      <dgm:spPr/>
      <dgm:t>
        <a:bodyPr/>
        <a:lstStyle/>
        <a:p>
          <a:endParaRPr lang="ru-RU" sz="1400"/>
        </a:p>
      </dgm:t>
    </dgm:pt>
    <dgm:pt modelId="{82B51E9B-8CC3-414E-A608-32E91A1D7512}">
      <dgm:prSet custT="1"/>
      <dgm:spPr/>
      <dgm:t>
        <a:bodyPr/>
        <a:lstStyle/>
        <a:p>
          <a:pPr algn="just"/>
          <a:r>
            <a: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Создание условий для успешного партнерства науки и бизнеса как основы создания, внедрения и широкого использования предприятиями города передовых научных разработок                                 и инновационных технологий</a:t>
          </a:r>
          <a:endParaRPr lang="ru-RU" sz="1400" dirty="0"/>
        </a:p>
      </dgm:t>
    </dgm:pt>
    <dgm:pt modelId="{170063AD-CB15-49F8-8D9A-7CE1C303E495}" type="parTrans" cxnId="{AEC8E6F9-EBB6-4224-87C0-A8967333745C}">
      <dgm:prSet/>
      <dgm:spPr/>
      <dgm:t>
        <a:bodyPr/>
        <a:lstStyle/>
        <a:p>
          <a:endParaRPr lang="ru-RU" sz="1400"/>
        </a:p>
      </dgm:t>
    </dgm:pt>
    <dgm:pt modelId="{A0279755-3452-417A-9075-30B464F59C40}" type="sibTrans" cxnId="{AEC8E6F9-EBB6-4224-87C0-A8967333745C}">
      <dgm:prSet/>
      <dgm:spPr/>
      <dgm:t>
        <a:bodyPr/>
        <a:lstStyle/>
        <a:p>
          <a:endParaRPr lang="ru-RU" sz="1400"/>
        </a:p>
      </dgm:t>
    </dgm:pt>
    <dgm:pt modelId="{704DD63E-7D10-43DE-9921-1E4BE7EC9F02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07E3CC-C019-415D-9F1D-2CCE646C676B}" type="parTrans" cxnId="{0CA0A4E5-8B46-46D8-B77B-9B46505FC82B}">
      <dgm:prSet/>
      <dgm:spPr/>
      <dgm:t>
        <a:bodyPr/>
        <a:lstStyle/>
        <a:p>
          <a:endParaRPr lang="ru-RU"/>
        </a:p>
      </dgm:t>
    </dgm:pt>
    <dgm:pt modelId="{DD50FE3E-28A3-4E93-93DC-8474D6AEADA1}" type="sibTrans" cxnId="{0CA0A4E5-8B46-46D8-B77B-9B46505FC82B}">
      <dgm:prSet/>
      <dgm:spPr/>
      <dgm:t>
        <a:bodyPr/>
        <a:lstStyle/>
        <a:p>
          <a:endParaRPr lang="ru-RU"/>
        </a:p>
      </dgm:t>
    </dgm:pt>
    <dgm:pt modelId="{49780040-A61E-4BD8-9639-D0145B518052}">
      <dgm:prSet custT="1"/>
      <dgm:spPr/>
      <dgm:t>
        <a:bodyPr/>
        <a:lstStyle/>
        <a:p>
          <a:r>
            <a: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Позиционирование города как центра деловой и инвестиционной активности</a:t>
          </a:r>
          <a:endParaRPr lang="ru-RU" sz="1400" dirty="0"/>
        </a:p>
      </dgm:t>
    </dgm:pt>
    <dgm:pt modelId="{3F04FB9C-DF9C-4CD2-9657-8569F6BE8FCF}" type="parTrans" cxnId="{72E75478-8D95-4E08-BDC7-28DBF80D937F}">
      <dgm:prSet/>
      <dgm:spPr/>
      <dgm:t>
        <a:bodyPr/>
        <a:lstStyle/>
        <a:p>
          <a:endParaRPr lang="ru-RU"/>
        </a:p>
      </dgm:t>
    </dgm:pt>
    <dgm:pt modelId="{BBB18AD0-1DBD-4464-AF5E-EAA55C9BA5F5}" type="sibTrans" cxnId="{72E75478-8D95-4E08-BDC7-28DBF80D937F}">
      <dgm:prSet/>
      <dgm:spPr/>
      <dgm:t>
        <a:bodyPr/>
        <a:lstStyle/>
        <a:p>
          <a:endParaRPr lang="ru-RU"/>
        </a:p>
      </dgm:t>
    </dgm:pt>
    <dgm:pt modelId="{17AFA651-B551-4E45-82C4-4157B14BE460}" type="pres">
      <dgm:prSet presAssocID="{A0030A00-E30A-48CA-9340-3F3101D980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53BD6F-C949-401A-80B7-FC1FE7E0DF52}" type="pres">
      <dgm:prSet presAssocID="{0F59B321-3C05-421F-A0D9-3731FBD1DCE8}" presName="composite" presStyleCnt="0"/>
      <dgm:spPr/>
      <dgm:t>
        <a:bodyPr/>
        <a:lstStyle/>
        <a:p>
          <a:endParaRPr lang="ru-RU"/>
        </a:p>
      </dgm:t>
    </dgm:pt>
    <dgm:pt modelId="{488AC310-F4B7-48A0-84AD-0F98C5E63396}" type="pres">
      <dgm:prSet presAssocID="{0F59B321-3C05-421F-A0D9-3731FBD1DCE8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0A36D-BD20-4E4E-9688-2CD5034A9C44}" type="pres">
      <dgm:prSet presAssocID="{0F59B321-3C05-421F-A0D9-3731FBD1DCE8}" presName="descendantText" presStyleLbl="alignAcc1" presStyleIdx="0" presStyleCnt="6" custScaleX="96792" custScaleY="112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65948-BEF2-4BA6-8AA6-5E72FF715F3B}" type="pres">
      <dgm:prSet presAssocID="{72AAF0AF-45DB-4426-A2B9-C5EEB50AD429}" presName="sp" presStyleCnt="0"/>
      <dgm:spPr/>
      <dgm:t>
        <a:bodyPr/>
        <a:lstStyle/>
        <a:p>
          <a:endParaRPr lang="ru-RU"/>
        </a:p>
      </dgm:t>
    </dgm:pt>
    <dgm:pt modelId="{F3FF4917-36CB-4702-A374-47FE05136A7F}" type="pres">
      <dgm:prSet presAssocID="{9A5A5318-D5A2-4FFA-940B-6D8E7C09027B}" presName="composite" presStyleCnt="0"/>
      <dgm:spPr/>
      <dgm:t>
        <a:bodyPr/>
        <a:lstStyle/>
        <a:p>
          <a:endParaRPr lang="ru-RU"/>
        </a:p>
      </dgm:t>
    </dgm:pt>
    <dgm:pt modelId="{9BB42B53-8CAE-4646-BB00-0DD3E75E2252}" type="pres">
      <dgm:prSet presAssocID="{9A5A5318-D5A2-4FFA-940B-6D8E7C09027B}" presName="parentText" presStyleLbl="alignNode1" presStyleIdx="1" presStyleCnt="6" custLinFactNeighborX="0" custLinFactNeighborY="-25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6AB62-AE98-425F-899D-634070A992C6}" type="pres">
      <dgm:prSet presAssocID="{9A5A5318-D5A2-4FFA-940B-6D8E7C09027B}" presName="descendantText" presStyleLbl="alignAcc1" presStyleIdx="1" presStyleCnt="6" custScaleX="96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8C2BF-3856-451D-ACFD-73CF1ABC68C2}" type="pres">
      <dgm:prSet presAssocID="{697A7F03-EC2E-4487-86A4-386C39D5A279}" presName="sp" presStyleCnt="0"/>
      <dgm:spPr/>
      <dgm:t>
        <a:bodyPr/>
        <a:lstStyle/>
        <a:p>
          <a:endParaRPr lang="ru-RU"/>
        </a:p>
      </dgm:t>
    </dgm:pt>
    <dgm:pt modelId="{13832123-9920-4073-91C2-A51D74E8B019}" type="pres">
      <dgm:prSet presAssocID="{D832601F-2489-46F2-B2FD-98176DB0FB25}" presName="composite" presStyleCnt="0"/>
      <dgm:spPr/>
      <dgm:t>
        <a:bodyPr/>
        <a:lstStyle/>
        <a:p>
          <a:endParaRPr lang="ru-RU"/>
        </a:p>
      </dgm:t>
    </dgm:pt>
    <dgm:pt modelId="{B1C66B31-58A8-4CEC-9CAB-9DBA61D6A9A7}" type="pres">
      <dgm:prSet presAssocID="{D832601F-2489-46F2-B2FD-98176DB0FB25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F3012-E63E-40F6-A75E-16FFB9D9E883}" type="pres">
      <dgm:prSet presAssocID="{D832601F-2489-46F2-B2FD-98176DB0FB25}" presName="descendantText" presStyleLbl="alignAcc1" presStyleIdx="2" presStyleCnt="6" custScaleX="96792" custScaleY="91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B6D23-A854-456D-AB03-DDC47B3FE280}" type="pres">
      <dgm:prSet presAssocID="{50F60750-6D63-4202-8B5E-0C684FEC98CD}" presName="sp" presStyleCnt="0"/>
      <dgm:spPr/>
      <dgm:t>
        <a:bodyPr/>
        <a:lstStyle/>
        <a:p>
          <a:endParaRPr lang="ru-RU"/>
        </a:p>
      </dgm:t>
    </dgm:pt>
    <dgm:pt modelId="{BE2F85CF-24F3-4A91-A617-080830937AE0}" type="pres">
      <dgm:prSet presAssocID="{C40D9CE2-8AF0-473E-9B9C-3F592593E2D0}" presName="composite" presStyleCnt="0"/>
      <dgm:spPr/>
      <dgm:t>
        <a:bodyPr/>
        <a:lstStyle/>
        <a:p>
          <a:endParaRPr lang="ru-RU"/>
        </a:p>
      </dgm:t>
    </dgm:pt>
    <dgm:pt modelId="{C6EE38D2-2FCF-489D-919C-31A70B2DDE1C}" type="pres">
      <dgm:prSet presAssocID="{C40D9CE2-8AF0-473E-9B9C-3F592593E2D0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ACD89-560B-4A4D-838A-7BCFD4785559}" type="pres">
      <dgm:prSet presAssocID="{C40D9CE2-8AF0-473E-9B9C-3F592593E2D0}" presName="descendantText" presStyleLbl="alignAcc1" presStyleIdx="3" presStyleCnt="6" custScaleX="96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7F199-914C-4C62-8B4A-0588CD288CF0}" type="pres">
      <dgm:prSet presAssocID="{FE69B942-F2BC-44F7-85A6-8A3BA1B1FFD0}" presName="sp" presStyleCnt="0"/>
      <dgm:spPr/>
      <dgm:t>
        <a:bodyPr/>
        <a:lstStyle/>
        <a:p>
          <a:endParaRPr lang="ru-RU"/>
        </a:p>
      </dgm:t>
    </dgm:pt>
    <dgm:pt modelId="{F0B87E23-BCED-4F78-B1C7-D4520BFC4620}" type="pres">
      <dgm:prSet presAssocID="{9AFBBF1F-4E59-4439-8D39-8CFF28F4AEF5}" presName="composite" presStyleCnt="0"/>
      <dgm:spPr/>
      <dgm:t>
        <a:bodyPr/>
        <a:lstStyle/>
        <a:p>
          <a:endParaRPr lang="ru-RU"/>
        </a:p>
      </dgm:t>
    </dgm:pt>
    <dgm:pt modelId="{6BC52B05-78F8-4D86-9589-70D62704A05F}" type="pres">
      <dgm:prSet presAssocID="{9AFBBF1F-4E59-4439-8D39-8CFF28F4AEF5}" presName="parentText" presStyleLbl="alignNode1" presStyleIdx="4" presStyleCnt="6" custLinFactNeighborX="0" custLinFactNeighborY="-268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AA91C-0C00-4014-B78E-35341A7D9E3D}" type="pres">
      <dgm:prSet presAssocID="{9AFBBF1F-4E59-4439-8D39-8CFF28F4AEF5}" presName="descendantText" presStyleLbl="alignAcc1" presStyleIdx="4" presStyleCnt="6" custScaleX="95902" custScaleY="218538" custLinFactNeighborX="-445" custLinFactNeighborY="-12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8DCE6-312A-48D0-AE50-A543B50CB7FA}" type="pres">
      <dgm:prSet presAssocID="{34D6E079-D61E-4DC4-BD90-6C9B28A88688}" presName="sp" presStyleCnt="0"/>
      <dgm:spPr/>
      <dgm:t>
        <a:bodyPr/>
        <a:lstStyle/>
        <a:p>
          <a:endParaRPr lang="ru-RU"/>
        </a:p>
      </dgm:t>
    </dgm:pt>
    <dgm:pt modelId="{B63BAA53-A242-4879-91FD-FFA08C6260A4}" type="pres">
      <dgm:prSet presAssocID="{704DD63E-7D10-43DE-9921-1E4BE7EC9F02}" presName="composite" presStyleCnt="0"/>
      <dgm:spPr/>
      <dgm:t>
        <a:bodyPr/>
        <a:lstStyle/>
        <a:p>
          <a:endParaRPr lang="ru-RU"/>
        </a:p>
      </dgm:t>
    </dgm:pt>
    <dgm:pt modelId="{BBD706B3-72EE-48CC-8FBB-A7F6DE6786DE}" type="pres">
      <dgm:prSet presAssocID="{704DD63E-7D10-43DE-9921-1E4BE7EC9F02}" presName="parentText" presStyleLbl="alignNode1" presStyleIdx="5" presStyleCnt="6" custLinFactNeighborX="-27407" custLinFactNeighborY="51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B7BAE-394C-421C-BEE2-88FF1C0EA1FB}" type="pres">
      <dgm:prSet presAssocID="{704DD63E-7D10-43DE-9921-1E4BE7EC9F02}" presName="descendantText" presStyleLbl="alignAcc1" presStyleIdx="5" presStyleCnt="6" custScaleX="96612" custLinFactNeighborX="-90" custLinFactNeighborY="16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748331-43CF-4D8F-9065-117DF68979B1}" type="presOf" srcId="{D7FBAA7A-1A33-48B1-BA49-10EABFFE0BB0}" destId="{D7FF3012-E63E-40F6-A75E-16FFB9D9E883}" srcOrd="0" destOrd="0" presId="urn:microsoft.com/office/officeart/2005/8/layout/chevron2"/>
    <dgm:cxn modelId="{0CA0A4E5-8B46-46D8-B77B-9B46505FC82B}" srcId="{A0030A00-E30A-48CA-9340-3F3101D9808C}" destId="{704DD63E-7D10-43DE-9921-1E4BE7EC9F02}" srcOrd="5" destOrd="0" parTransId="{4E07E3CC-C019-415D-9F1D-2CCE646C676B}" sibTransId="{DD50FE3E-28A3-4E93-93DC-8474D6AEADA1}"/>
    <dgm:cxn modelId="{4D1A779E-6E76-4027-B8FA-D8AD91517C1C}" type="presOf" srcId="{0F59B321-3C05-421F-A0D9-3731FBD1DCE8}" destId="{488AC310-F4B7-48A0-84AD-0F98C5E63396}" srcOrd="0" destOrd="0" presId="urn:microsoft.com/office/officeart/2005/8/layout/chevron2"/>
    <dgm:cxn modelId="{79125865-6280-44E5-8A35-9690B3C85D70}" srcId="{9A5A5318-D5A2-4FFA-940B-6D8E7C09027B}" destId="{2F867026-4A7C-4BCA-A61B-6376F163EB3E}" srcOrd="0" destOrd="0" parTransId="{364A2643-E95A-4182-9318-28BC6AFFD3C9}" sibTransId="{AAA94A43-E835-4DDD-B3DC-CB6BA6879085}"/>
    <dgm:cxn modelId="{7014271C-C9F0-4226-A90A-CC15A276BF3F}" srcId="{A0030A00-E30A-48CA-9340-3F3101D9808C}" destId="{9AFBBF1F-4E59-4439-8D39-8CFF28F4AEF5}" srcOrd="4" destOrd="0" parTransId="{F1C67579-1A6D-4289-8352-9904EC88F8DC}" sibTransId="{34D6E079-D61E-4DC4-BD90-6C9B28A88688}"/>
    <dgm:cxn modelId="{ACB599B4-4B5B-4233-AB27-93EEE8D41B39}" type="presOf" srcId="{79A1142E-5899-4DC6-8ECB-AD38923E721C}" destId="{F650A36D-BD20-4E4E-9688-2CD5034A9C44}" srcOrd="0" destOrd="0" presId="urn:microsoft.com/office/officeart/2005/8/layout/chevron2"/>
    <dgm:cxn modelId="{15DFE8E9-5F96-4493-892E-B085FDC3C4F2}" type="presOf" srcId="{9A5A5318-D5A2-4FFA-940B-6D8E7C09027B}" destId="{9BB42B53-8CAE-4646-BB00-0DD3E75E2252}" srcOrd="0" destOrd="0" presId="urn:microsoft.com/office/officeart/2005/8/layout/chevron2"/>
    <dgm:cxn modelId="{AEC8E6F9-EBB6-4224-87C0-A8967333745C}" srcId="{9AFBBF1F-4E59-4439-8D39-8CFF28F4AEF5}" destId="{82B51E9B-8CC3-414E-A608-32E91A1D7512}" srcOrd="0" destOrd="0" parTransId="{170063AD-CB15-49F8-8D9A-7CE1C303E495}" sibTransId="{A0279755-3452-417A-9075-30B464F59C40}"/>
    <dgm:cxn modelId="{149D98F0-9B34-4FD5-B77F-BE8E1BD74696}" type="presOf" srcId="{704DD63E-7D10-43DE-9921-1E4BE7EC9F02}" destId="{BBD706B3-72EE-48CC-8FBB-A7F6DE6786DE}" srcOrd="0" destOrd="0" presId="urn:microsoft.com/office/officeart/2005/8/layout/chevron2"/>
    <dgm:cxn modelId="{5C1255D8-9D45-492A-9EE1-B69879591FD8}" srcId="{A0030A00-E30A-48CA-9340-3F3101D9808C}" destId="{9A5A5318-D5A2-4FFA-940B-6D8E7C09027B}" srcOrd="1" destOrd="0" parTransId="{AFBE7F72-A7C2-4ECD-97D5-71636DAB3652}" sibTransId="{697A7F03-EC2E-4487-86A4-386C39D5A279}"/>
    <dgm:cxn modelId="{72E75478-8D95-4E08-BDC7-28DBF80D937F}" srcId="{704DD63E-7D10-43DE-9921-1E4BE7EC9F02}" destId="{49780040-A61E-4BD8-9639-D0145B518052}" srcOrd="0" destOrd="0" parTransId="{3F04FB9C-DF9C-4CD2-9657-8569F6BE8FCF}" sibTransId="{BBB18AD0-1DBD-4464-AF5E-EAA55C9BA5F5}"/>
    <dgm:cxn modelId="{FAC9A7B8-EE09-4ED0-82B1-CC4BE977A8B0}" type="presOf" srcId="{2F867026-4A7C-4BCA-A61B-6376F163EB3E}" destId="{8146AB62-AE98-425F-899D-634070A992C6}" srcOrd="0" destOrd="0" presId="urn:microsoft.com/office/officeart/2005/8/layout/chevron2"/>
    <dgm:cxn modelId="{1F0B32F0-AA72-4FCB-BD6B-8AA2FECF4735}" type="presOf" srcId="{82B51E9B-8CC3-414E-A608-32E91A1D7512}" destId="{593AA91C-0C00-4014-B78E-35341A7D9E3D}" srcOrd="0" destOrd="0" presId="urn:microsoft.com/office/officeart/2005/8/layout/chevron2"/>
    <dgm:cxn modelId="{E695B7F7-73CA-478E-9393-422F5B0C2B72}" type="presOf" srcId="{A0030A00-E30A-48CA-9340-3F3101D9808C}" destId="{17AFA651-B551-4E45-82C4-4157B14BE460}" srcOrd="0" destOrd="0" presId="urn:microsoft.com/office/officeart/2005/8/layout/chevron2"/>
    <dgm:cxn modelId="{4482BB56-87C6-4FDB-8589-5B818F37217C}" type="presOf" srcId="{D832601F-2489-46F2-B2FD-98176DB0FB25}" destId="{B1C66B31-58A8-4CEC-9CAB-9DBA61D6A9A7}" srcOrd="0" destOrd="0" presId="urn:microsoft.com/office/officeart/2005/8/layout/chevron2"/>
    <dgm:cxn modelId="{4B3E92E7-C0C0-4767-94AA-A12EE2BB8E5A}" srcId="{0F59B321-3C05-421F-A0D9-3731FBD1DCE8}" destId="{79A1142E-5899-4DC6-8ECB-AD38923E721C}" srcOrd="0" destOrd="0" parTransId="{C1EF4464-A394-4284-96EE-3E1DE072D7A0}" sibTransId="{102CC518-F26E-4CEE-843F-A2124BA04634}"/>
    <dgm:cxn modelId="{E9783551-60C8-40DA-960C-CD500944D4D4}" srcId="{A0030A00-E30A-48CA-9340-3F3101D9808C}" destId="{C40D9CE2-8AF0-473E-9B9C-3F592593E2D0}" srcOrd="3" destOrd="0" parTransId="{920379BD-095E-4181-9D6D-BC4EFD406AA9}" sibTransId="{FE69B942-F2BC-44F7-85A6-8A3BA1B1FFD0}"/>
    <dgm:cxn modelId="{9C16FF84-DD44-42A5-8DA4-CB1032283816}" type="presOf" srcId="{C40D9CE2-8AF0-473E-9B9C-3F592593E2D0}" destId="{C6EE38D2-2FCF-489D-919C-31A70B2DDE1C}" srcOrd="0" destOrd="0" presId="urn:microsoft.com/office/officeart/2005/8/layout/chevron2"/>
    <dgm:cxn modelId="{03F3391F-2695-41F5-9B0C-3008A3DF1E74}" srcId="{C40D9CE2-8AF0-473E-9B9C-3F592593E2D0}" destId="{DDDDC9D6-3A53-4B4E-ACAF-FA4CA74AB310}" srcOrd="0" destOrd="0" parTransId="{900F4CA3-8FEF-4431-8E3E-016E1C8A30DE}" sibTransId="{84165D4E-29C0-4013-8A7A-3D0262C50C05}"/>
    <dgm:cxn modelId="{4EAC43DD-FDFE-4B50-BE34-AB603DF1E56C}" type="presOf" srcId="{DDDDC9D6-3A53-4B4E-ACAF-FA4CA74AB310}" destId="{F78ACD89-560B-4A4D-838A-7BCFD4785559}" srcOrd="0" destOrd="0" presId="urn:microsoft.com/office/officeart/2005/8/layout/chevron2"/>
    <dgm:cxn modelId="{721218A2-3CCD-4EF9-8C4E-6946480D1F3C}" srcId="{A0030A00-E30A-48CA-9340-3F3101D9808C}" destId="{D832601F-2489-46F2-B2FD-98176DB0FB25}" srcOrd="2" destOrd="0" parTransId="{B44DC64C-FF5D-4F60-9F97-7F20B5CAFBE3}" sibTransId="{50F60750-6D63-4202-8B5E-0C684FEC98CD}"/>
    <dgm:cxn modelId="{39CB8E70-C774-48D0-8893-7E01158BE415}" type="presOf" srcId="{9AFBBF1F-4E59-4439-8D39-8CFF28F4AEF5}" destId="{6BC52B05-78F8-4D86-9589-70D62704A05F}" srcOrd="0" destOrd="0" presId="urn:microsoft.com/office/officeart/2005/8/layout/chevron2"/>
    <dgm:cxn modelId="{976C41B4-0F8C-4C6B-85E8-B9FC6C6FB93E}" srcId="{A0030A00-E30A-48CA-9340-3F3101D9808C}" destId="{0F59B321-3C05-421F-A0D9-3731FBD1DCE8}" srcOrd="0" destOrd="0" parTransId="{F8AE5382-4034-40D0-B33B-6AC7FFC9AA86}" sibTransId="{72AAF0AF-45DB-4426-A2B9-C5EEB50AD429}"/>
    <dgm:cxn modelId="{489FE33D-9F4E-4B8C-AEA0-48AB2C8E3243}" srcId="{D832601F-2489-46F2-B2FD-98176DB0FB25}" destId="{D7FBAA7A-1A33-48B1-BA49-10EABFFE0BB0}" srcOrd="0" destOrd="0" parTransId="{2EB50E05-1FB8-441D-A118-3FEA5D93DB8B}" sibTransId="{690AD2BF-E014-400E-A1B1-7348AA058030}"/>
    <dgm:cxn modelId="{52F7EB0B-9198-47B6-9451-9793CA9DC608}" type="presOf" srcId="{49780040-A61E-4BD8-9639-D0145B518052}" destId="{473B7BAE-394C-421C-BEE2-88FF1C0EA1FB}" srcOrd="0" destOrd="0" presId="urn:microsoft.com/office/officeart/2005/8/layout/chevron2"/>
    <dgm:cxn modelId="{645561D6-6016-4BBA-AA6C-D27F5D06B9A7}" type="presParOf" srcId="{17AFA651-B551-4E45-82C4-4157B14BE460}" destId="{B953BD6F-C949-401A-80B7-FC1FE7E0DF52}" srcOrd="0" destOrd="0" presId="urn:microsoft.com/office/officeart/2005/8/layout/chevron2"/>
    <dgm:cxn modelId="{410DADAA-32F9-4736-8D29-727654B5C906}" type="presParOf" srcId="{B953BD6F-C949-401A-80B7-FC1FE7E0DF52}" destId="{488AC310-F4B7-48A0-84AD-0F98C5E63396}" srcOrd="0" destOrd="0" presId="urn:microsoft.com/office/officeart/2005/8/layout/chevron2"/>
    <dgm:cxn modelId="{604B59C3-DC26-497B-9ADF-48AAC29F880D}" type="presParOf" srcId="{B953BD6F-C949-401A-80B7-FC1FE7E0DF52}" destId="{F650A36D-BD20-4E4E-9688-2CD5034A9C44}" srcOrd="1" destOrd="0" presId="urn:microsoft.com/office/officeart/2005/8/layout/chevron2"/>
    <dgm:cxn modelId="{17D371EF-8E8E-4CE0-A1B9-880A46C13277}" type="presParOf" srcId="{17AFA651-B551-4E45-82C4-4157B14BE460}" destId="{F7565948-BEF2-4BA6-8AA6-5E72FF715F3B}" srcOrd="1" destOrd="0" presId="urn:microsoft.com/office/officeart/2005/8/layout/chevron2"/>
    <dgm:cxn modelId="{B9869D92-BCF1-4833-B9E6-1304763CD639}" type="presParOf" srcId="{17AFA651-B551-4E45-82C4-4157B14BE460}" destId="{F3FF4917-36CB-4702-A374-47FE05136A7F}" srcOrd="2" destOrd="0" presId="urn:microsoft.com/office/officeart/2005/8/layout/chevron2"/>
    <dgm:cxn modelId="{580E37A4-C567-4BA7-8D09-89813CA15DC3}" type="presParOf" srcId="{F3FF4917-36CB-4702-A374-47FE05136A7F}" destId="{9BB42B53-8CAE-4646-BB00-0DD3E75E2252}" srcOrd="0" destOrd="0" presId="urn:microsoft.com/office/officeart/2005/8/layout/chevron2"/>
    <dgm:cxn modelId="{714EA0F3-6851-42E3-896F-70D2C2BE1D8B}" type="presParOf" srcId="{F3FF4917-36CB-4702-A374-47FE05136A7F}" destId="{8146AB62-AE98-425F-899D-634070A992C6}" srcOrd="1" destOrd="0" presId="urn:microsoft.com/office/officeart/2005/8/layout/chevron2"/>
    <dgm:cxn modelId="{DC6E6E58-655B-4AD3-8894-209FD6974A50}" type="presParOf" srcId="{17AFA651-B551-4E45-82C4-4157B14BE460}" destId="{81B8C2BF-3856-451D-ACFD-73CF1ABC68C2}" srcOrd="3" destOrd="0" presId="urn:microsoft.com/office/officeart/2005/8/layout/chevron2"/>
    <dgm:cxn modelId="{68E1968F-2038-431A-AD7C-EC37BFB2DA8F}" type="presParOf" srcId="{17AFA651-B551-4E45-82C4-4157B14BE460}" destId="{13832123-9920-4073-91C2-A51D74E8B019}" srcOrd="4" destOrd="0" presId="urn:microsoft.com/office/officeart/2005/8/layout/chevron2"/>
    <dgm:cxn modelId="{0AB2BB2C-1C6E-406F-9E9A-34A37FAFFC52}" type="presParOf" srcId="{13832123-9920-4073-91C2-A51D74E8B019}" destId="{B1C66B31-58A8-4CEC-9CAB-9DBA61D6A9A7}" srcOrd="0" destOrd="0" presId="urn:microsoft.com/office/officeart/2005/8/layout/chevron2"/>
    <dgm:cxn modelId="{4A6D9AA1-1D5A-491B-85B9-21EC196CEB1E}" type="presParOf" srcId="{13832123-9920-4073-91C2-A51D74E8B019}" destId="{D7FF3012-E63E-40F6-A75E-16FFB9D9E883}" srcOrd="1" destOrd="0" presId="urn:microsoft.com/office/officeart/2005/8/layout/chevron2"/>
    <dgm:cxn modelId="{E5E1F6F1-8CB5-4B54-BCDB-65256C5399D0}" type="presParOf" srcId="{17AFA651-B551-4E45-82C4-4157B14BE460}" destId="{F26B6D23-A854-456D-AB03-DDC47B3FE280}" srcOrd="5" destOrd="0" presId="urn:microsoft.com/office/officeart/2005/8/layout/chevron2"/>
    <dgm:cxn modelId="{6F0C1778-50AD-4C9F-B837-36E5C8D1C41F}" type="presParOf" srcId="{17AFA651-B551-4E45-82C4-4157B14BE460}" destId="{BE2F85CF-24F3-4A91-A617-080830937AE0}" srcOrd="6" destOrd="0" presId="urn:microsoft.com/office/officeart/2005/8/layout/chevron2"/>
    <dgm:cxn modelId="{84BFD0F9-BDC2-45ED-9DB8-8E7E5139AB1A}" type="presParOf" srcId="{BE2F85CF-24F3-4A91-A617-080830937AE0}" destId="{C6EE38D2-2FCF-489D-919C-31A70B2DDE1C}" srcOrd="0" destOrd="0" presId="urn:microsoft.com/office/officeart/2005/8/layout/chevron2"/>
    <dgm:cxn modelId="{B6F694D1-9DC9-4E34-8321-F3DACEC1AA16}" type="presParOf" srcId="{BE2F85CF-24F3-4A91-A617-080830937AE0}" destId="{F78ACD89-560B-4A4D-838A-7BCFD4785559}" srcOrd="1" destOrd="0" presId="urn:microsoft.com/office/officeart/2005/8/layout/chevron2"/>
    <dgm:cxn modelId="{E507CEAD-D66B-487B-9DF7-A23E5563BF5D}" type="presParOf" srcId="{17AFA651-B551-4E45-82C4-4157B14BE460}" destId="{10F7F199-914C-4C62-8B4A-0588CD288CF0}" srcOrd="7" destOrd="0" presId="urn:microsoft.com/office/officeart/2005/8/layout/chevron2"/>
    <dgm:cxn modelId="{4CB79A62-99B6-4981-A3ED-020EED37ACC9}" type="presParOf" srcId="{17AFA651-B551-4E45-82C4-4157B14BE460}" destId="{F0B87E23-BCED-4F78-B1C7-D4520BFC4620}" srcOrd="8" destOrd="0" presId="urn:microsoft.com/office/officeart/2005/8/layout/chevron2"/>
    <dgm:cxn modelId="{9BC49C9B-03AC-4C3D-8888-B2C746020EF1}" type="presParOf" srcId="{F0B87E23-BCED-4F78-B1C7-D4520BFC4620}" destId="{6BC52B05-78F8-4D86-9589-70D62704A05F}" srcOrd="0" destOrd="0" presId="urn:microsoft.com/office/officeart/2005/8/layout/chevron2"/>
    <dgm:cxn modelId="{C55D1CB4-A1AA-4B9E-A3A2-19EC107D83B4}" type="presParOf" srcId="{F0B87E23-BCED-4F78-B1C7-D4520BFC4620}" destId="{593AA91C-0C00-4014-B78E-35341A7D9E3D}" srcOrd="1" destOrd="0" presId="urn:microsoft.com/office/officeart/2005/8/layout/chevron2"/>
    <dgm:cxn modelId="{645E9CB0-336A-4EAD-A15A-FD16547AB2AF}" type="presParOf" srcId="{17AFA651-B551-4E45-82C4-4157B14BE460}" destId="{F328DCE6-312A-48D0-AE50-A543B50CB7FA}" srcOrd="9" destOrd="0" presId="urn:microsoft.com/office/officeart/2005/8/layout/chevron2"/>
    <dgm:cxn modelId="{084F463E-7681-4598-B87A-C738679A5630}" type="presParOf" srcId="{17AFA651-B551-4E45-82C4-4157B14BE460}" destId="{B63BAA53-A242-4879-91FD-FFA08C6260A4}" srcOrd="10" destOrd="0" presId="urn:microsoft.com/office/officeart/2005/8/layout/chevron2"/>
    <dgm:cxn modelId="{1D50C751-0BED-4446-B14C-45517AA4C530}" type="presParOf" srcId="{B63BAA53-A242-4879-91FD-FFA08C6260A4}" destId="{BBD706B3-72EE-48CC-8FBB-A7F6DE6786DE}" srcOrd="0" destOrd="0" presId="urn:microsoft.com/office/officeart/2005/8/layout/chevron2"/>
    <dgm:cxn modelId="{9FE9FA60-BF7F-4B42-8CDD-99A8D5A56611}" type="presParOf" srcId="{B63BAA53-A242-4879-91FD-FFA08C6260A4}" destId="{473B7BAE-394C-421C-BEE2-88FF1C0EA1FB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030A00-E30A-48CA-9340-3F3101D9808C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59B321-3C05-421F-A0D9-3731FBD1DCE8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AE5382-4034-40D0-B33B-6AC7FFC9AA86}" type="parTrans" cxnId="{976C41B4-0F8C-4C6B-85E8-B9FC6C6FB93E}">
      <dgm:prSet/>
      <dgm:spPr/>
      <dgm:t>
        <a:bodyPr/>
        <a:lstStyle/>
        <a:p>
          <a:endParaRPr lang="ru-RU" sz="1400" b="1"/>
        </a:p>
      </dgm:t>
    </dgm:pt>
    <dgm:pt modelId="{72AAF0AF-45DB-4426-A2B9-C5EEB50AD429}" type="sibTrans" cxnId="{976C41B4-0F8C-4C6B-85E8-B9FC6C6FB93E}">
      <dgm:prSet/>
      <dgm:spPr/>
      <dgm:t>
        <a:bodyPr/>
        <a:lstStyle/>
        <a:p>
          <a:endParaRPr lang="ru-RU" sz="1400" b="1"/>
        </a:p>
      </dgm:t>
    </dgm:pt>
    <dgm:pt modelId="{79A1142E-5899-4DC6-8ECB-AD38923E721C}">
      <dgm:prSet phldrT="[Текст]" custT="1"/>
      <dgm:spPr/>
      <dgm:t>
        <a:bodyPr/>
        <a:lstStyle/>
        <a:p>
          <a:pPr algn="just"/>
          <a:r>
            <a: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Развитие форм и мер оказания финансовой, имущественной, консультационной, информационной поддержки субъектам малого и среднего предпринимательства, в том числе посредством координации деятельности действующих на территории города организаций инфраструктуры поддержки субъектов малого                             и среднего предпринимательства</a:t>
          </a:r>
          <a:endParaRPr lang="ru-RU" sz="1400" b="1" dirty="0"/>
        </a:p>
      </dgm:t>
    </dgm:pt>
    <dgm:pt modelId="{C1EF4464-A394-4284-96EE-3E1DE072D7A0}" type="parTrans" cxnId="{4B3E92E7-C0C0-4767-94AA-A12EE2BB8E5A}">
      <dgm:prSet/>
      <dgm:spPr/>
      <dgm:t>
        <a:bodyPr/>
        <a:lstStyle/>
        <a:p>
          <a:endParaRPr lang="ru-RU" sz="1400" b="1"/>
        </a:p>
      </dgm:t>
    </dgm:pt>
    <dgm:pt modelId="{102CC518-F26E-4CEE-843F-A2124BA04634}" type="sibTrans" cxnId="{4B3E92E7-C0C0-4767-94AA-A12EE2BB8E5A}">
      <dgm:prSet/>
      <dgm:spPr/>
      <dgm:t>
        <a:bodyPr/>
        <a:lstStyle/>
        <a:p>
          <a:endParaRPr lang="ru-RU" sz="1400" b="1"/>
        </a:p>
      </dgm:t>
    </dgm:pt>
    <dgm:pt modelId="{9A5A5318-D5A2-4FFA-940B-6D8E7C09027B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BE7F72-A7C2-4ECD-97D5-71636DAB3652}" type="parTrans" cxnId="{5C1255D8-9D45-492A-9EE1-B69879591FD8}">
      <dgm:prSet/>
      <dgm:spPr/>
      <dgm:t>
        <a:bodyPr/>
        <a:lstStyle/>
        <a:p>
          <a:endParaRPr lang="ru-RU" sz="1400" b="1"/>
        </a:p>
      </dgm:t>
    </dgm:pt>
    <dgm:pt modelId="{697A7F03-EC2E-4487-86A4-386C39D5A279}" type="sibTrans" cxnId="{5C1255D8-9D45-492A-9EE1-B69879591FD8}">
      <dgm:prSet/>
      <dgm:spPr/>
      <dgm:t>
        <a:bodyPr/>
        <a:lstStyle/>
        <a:p>
          <a:endParaRPr lang="ru-RU" sz="1400" b="1"/>
        </a:p>
      </dgm:t>
    </dgm:pt>
    <dgm:pt modelId="{2F867026-4A7C-4BCA-A61B-6376F163EB3E}">
      <dgm:prSet phldrT="[Текст]" custT="1"/>
      <dgm:spPr/>
      <dgm:t>
        <a:bodyPr/>
        <a:lstStyle/>
        <a:p>
          <a:pPr algn="just"/>
          <a:r>
            <a: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Популяризация предпринимательской деятельности, формирование положительного образа предпринимателя как социально ответственного участника рынка, развитие института наставничества в сфере малого и среднего предпринимательства</a:t>
          </a:r>
          <a:endParaRPr lang="ru-RU" sz="1400" b="1" dirty="0"/>
        </a:p>
      </dgm:t>
    </dgm:pt>
    <dgm:pt modelId="{364A2643-E95A-4182-9318-28BC6AFFD3C9}" type="parTrans" cxnId="{79125865-6280-44E5-8A35-9690B3C85D70}">
      <dgm:prSet/>
      <dgm:spPr/>
      <dgm:t>
        <a:bodyPr/>
        <a:lstStyle/>
        <a:p>
          <a:endParaRPr lang="ru-RU" sz="1400" b="1"/>
        </a:p>
      </dgm:t>
    </dgm:pt>
    <dgm:pt modelId="{AAA94A43-E835-4DDD-B3DC-CB6BA6879085}" type="sibTrans" cxnId="{79125865-6280-44E5-8A35-9690B3C85D70}">
      <dgm:prSet/>
      <dgm:spPr/>
      <dgm:t>
        <a:bodyPr/>
        <a:lstStyle/>
        <a:p>
          <a:endParaRPr lang="ru-RU" sz="1400" b="1"/>
        </a:p>
      </dgm:t>
    </dgm:pt>
    <dgm:pt modelId="{D832601F-2489-46F2-B2FD-98176DB0FB25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DC64C-FF5D-4F60-9F97-7F20B5CAFBE3}" type="parTrans" cxnId="{721218A2-3CCD-4EF9-8C4E-6946480D1F3C}">
      <dgm:prSet/>
      <dgm:spPr/>
      <dgm:t>
        <a:bodyPr/>
        <a:lstStyle/>
        <a:p>
          <a:endParaRPr lang="ru-RU" sz="1400" b="1"/>
        </a:p>
      </dgm:t>
    </dgm:pt>
    <dgm:pt modelId="{50F60750-6D63-4202-8B5E-0C684FEC98CD}" type="sibTrans" cxnId="{721218A2-3CCD-4EF9-8C4E-6946480D1F3C}">
      <dgm:prSet/>
      <dgm:spPr/>
      <dgm:t>
        <a:bodyPr/>
        <a:lstStyle/>
        <a:p>
          <a:endParaRPr lang="ru-RU" sz="1400" b="1"/>
        </a:p>
      </dgm:t>
    </dgm:pt>
    <dgm:pt modelId="{D7FBAA7A-1A33-48B1-BA49-10EABFFE0BB0}">
      <dgm:prSet phldrT="[Текст]" custT="1"/>
      <dgm:spPr/>
      <dgm:t>
        <a:bodyPr/>
        <a:lstStyle/>
        <a:p>
          <a:pPr algn="just"/>
          <a:r>
            <a: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Стимулирование развития социального предпринимательства, консолидация социальных предпринимателей</a:t>
          </a:r>
          <a:endParaRPr lang="ru-RU" sz="1400" b="1" dirty="0"/>
        </a:p>
      </dgm:t>
    </dgm:pt>
    <dgm:pt modelId="{2EB50E05-1FB8-441D-A118-3FEA5D93DB8B}" type="parTrans" cxnId="{489FE33D-9F4E-4B8C-AEA0-48AB2C8E3243}">
      <dgm:prSet/>
      <dgm:spPr/>
      <dgm:t>
        <a:bodyPr/>
        <a:lstStyle/>
        <a:p>
          <a:endParaRPr lang="ru-RU" sz="1400" b="1"/>
        </a:p>
      </dgm:t>
    </dgm:pt>
    <dgm:pt modelId="{690AD2BF-E014-400E-A1B1-7348AA058030}" type="sibTrans" cxnId="{489FE33D-9F4E-4B8C-AEA0-48AB2C8E3243}">
      <dgm:prSet/>
      <dgm:spPr/>
      <dgm:t>
        <a:bodyPr/>
        <a:lstStyle/>
        <a:p>
          <a:endParaRPr lang="ru-RU" sz="1400" b="1"/>
        </a:p>
      </dgm:t>
    </dgm:pt>
    <dgm:pt modelId="{C40D9CE2-8AF0-473E-9B9C-3F592593E2D0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0379BD-095E-4181-9D6D-BC4EFD406AA9}" type="parTrans" cxnId="{E9783551-60C8-40DA-960C-CD500944D4D4}">
      <dgm:prSet/>
      <dgm:spPr/>
      <dgm:t>
        <a:bodyPr/>
        <a:lstStyle/>
        <a:p>
          <a:endParaRPr lang="ru-RU" sz="1400" b="1"/>
        </a:p>
      </dgm:t>
    </dgm:pt>
    <dgm:pt modelId="{FE69B942-F2BC-44F7-85A6-8A3BA1B1FFD0}" type="sibTrans" cxnId="{E9783551-60C8-40DA-960C-CD500944D4D4}">
      <dgm:prSet/>
      <dgm:spPr/>
      <dgm:t>
        <a:bodyPr/>
        <a:lstStyle/>
        <a:p>
          <a:endParaRPr lang="ru-RU" sz="1400" b="1"/>
        </a:p>
      </dgm:t>
    </dgm:pt>
    <dgm:pt modelId="{DDDDC9D6-3A53-4B4E-ACAF-FA4CA74AB310}">
      <dgm:prSet custT="1"/>
      <dgm:spPr/>
      <dgm:t>
        <a:bodyPr/>
        <a:lstStyle/>
        <a:p>
          <a:pPr algn="just"/>
          <a:r>
            <a: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Стимулирование развития инновационного предпринимательства</a:t>
          </a:r>
          <a:endParaRPr lang="ru-RU" sz="1400" b="1" dirty="0"/>
        </a:p>
      </dgm:t>
    </dgm:pt>
    <dgm:pt modelId="{900F4CA3-8FEF-4431-8E3E-016E1C8A30DE}" type="parTrans" cxnId="{03F3391F-2695-41F5-9B0C-3008A3DF1E74}">
      <dgm:prSet/>
      <dgm:spPr/>
      <dgm:t>
        <a:bodyPr/>
        <a:lstStyle/>
        <a:p>
          <a:endParaRPr lang="ru-RU" sz="1400" b="1"/>
        </a:p>
      </dgm:t>
    </dgm:pt>
    <dgm:pt modelId="{84165D4E-29C0-4013-8A7A-3D0262C50C05}" type="sibTrans" cxnId="{03F3391F-2695-41F5-9B0C-3008A3DF1E74}">
      <dgm:prSet/>
      <dgm:spPr/>
      <dgm:t>
        <a:bodyPr/>
        <a:lstStyle/>
        <a:p>
          <a:endParaRPr lang="ru-RU" sz="1400" b="1"/>
        </a:p>
      </dgm:t>
    </dgm:pt>
    <dgm:pt modelId="{9AFBBF1F-4E59-4439-8D39-8CFF28F4AEF5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C67579-1A6D-4289-8352-9904EC88F8DC}" type="parTrans" cxnId="{7014271C-C9F0-4226-A90A-CC15A276BF3F}">
      <dgm:prSet/>
      <dgm:spPr/>
      <dgm:t>
        <a:bodyPr/>
        <a:lstStyle/>
        <a:p>
          <a:endParaRPr lang="ru-RU" sz="1400"/>
        </a:p>
      </dgm:t>
    </dgm:pt>
    <dgm:pt modelId="{34D6E079-D61E-4DC4-BD90-6C9B28A88688}" type="sibTrans" cxnId="{7014271C-C9F0-4226-A90A-CC15A276BF3F}">
      <dgm:prSet/>
      <dgm:spPr/>
      <dgm:t>
        <a:bodyPr/>
        <a:lstStyle/>
        <a:p>
          <a:endParaRPr lang="ru-RU" sz="1400"/>
        </a:p>
      </dgm:t>
    </dgm:pt>
    <dgm:pt modelId="{82B51E9B-8CC3-414E-A608-32E91A1D7512}">
      <dgm:prSet custT="1"/>
      <dgm:spPr/>
      <dgm:t>
        <a:bodyPr/>
        <a:lstStyle/>
        <a:p>
          <a:pPr algn="just"/>
          <a:r>
            <a: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Увеличение доли закупок для муниципальных нужд у субъектов малого и среднего предпринимательства</a:t>
          </a:r>
          <a:endParaRPr lang="ru-RU" sz="1400" dirty="0"/>
        </a:p>
      </dgm:t>
    </dgm:pt>
    <dgm:pt modelId="{170063AD-CB15-49F8-8D9A-7CE1C303E495}" type="parTrans" cxnId="{AEC8E6F9-EBB6-4224-87C0-A8967333745C}">
      <dgm:prSet/>
      <dgm:spPr/>
      <dgm:t>
        <a:bodyPr/>
        <a:lstStyle/>
        <a:p>
          <a:endParaRPr lang="ru-RU" sz="1400"/>
        </a:p>
      </dgm:t>
    </dgm:pt>
    <dgm:pt modelId="{A0279755-3452-417A-9075-30B464F59C40}" type="sibTrans" cxnId="{AEC8E6F9-EBB6-4224-87C0-A8967333745C}">
      <dgm:prSet/>
      <dgm:spPr/>
      <dgm:t>
        <a:bodyPr/>
        <a:lstStyle/>
        <a:p>
          <a:endParaRPr lang="ru-RU" sz="1400"/>
        </a:p>
      </dgm:t>
    </dgm:pt>
    <dgm:pt modelId="{704DD63E-7D10-43DE-9921-1E4BE7EC9F02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07E3CC-C019-415D-9F1D-2CCE646C676B}" type="parTrans" cxnId="{0CA0A4E5-8B46-46D8-B77B-9B46505FC82B}">
      <dgm:prSet/>
      <dgm:spPr/>
      <dgm:t>
        <a:bodyPr/>
        <a:lstStyle/>
        <a:p>
          <a:endParaRPr lang="ru-RU"/>
        </a:p>
      </dgm:t>
    </dgm:pt>
    <dgm:pt modelId="{DD50FE3E-28A3-4E93-93DC-8474D6AEADA1}" type="sibTrans" cxnId="{0CA0A4E5-8B46-46D8-B77B-9B46505FC82B}">
      <dgm:prSet/>
      <dgm:spPr/>
      <dgm:t>
        <a:bodyPr/>
        <a:lstStyle/>
        <a:p>
          <a:endParaRPr lang="ru-RU"/>
        </a:p>
      </dgm:t>
    </dgm:pt>
    <dgm:pt modelId="{49780040-A61E-4BD8-9639-D0145B518052}">
      <dgm:prSet custT="1"/>
      <dgm:spPr/>
      <dgm:t>
        <a:bodyPr/>
        <a:lstStyle/>
        <a:p>
          <a:pPr algn="just"/>
          <a:r>
            <a: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Внедрение электронных каналов коммуникаций </a:t>
          </a:r>
          <a:br>
            <a: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</a:br>
          <a:r>
            <a: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 предпринимательским сообществом в том числе для оказания различных видов поддержки</a:t>
          </a:r>
          <a:endParaRPr lang="ru-RU" sz="1400" dirty="0"/>
        </a:p>
      </dgm:t>
    </dgm:pt>
    <dgm:pt modelId="{3F04FB9C-DF9C-4CD2-9657-8569F6BE8FCF}" type="parTrans" cxnId="{72E75478-8D95-4E08-BDC7-28DBF80D937F}">
      <dgm:prSet/>
      <dgm:spPr/>
      <dgm:t>
        <a:bodyPr/>
        <a:lstStyle/>
        <a:p>
          <a:endParaRPr lang="ru-RU"/>
        </a:p>
      </dgm:t>
    </dgm:pt>
    <dgm:pt modelId="{BBB18AD0-1DBD-4464-AF5E-EAA55C9BA5F5}" type="sibTrans" cxnId="{72E75478-8D95-4E08-BDC7-28DBF80D937F}">
      <dgm:prSet/>
      <dgm:spPr/>
      <dgm:t>
        <a:bodyPr/>
        <a:lstStyle/>
        <a:p>
          <a:endParaRPr lang="ru-RU"/>
        </a:p>
      </dgm:t>
    </dgm:pt>
    <dgm:pt modelId="{4273A285-8C12-45D6-85A2-2E7C39340F4A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5488F7-22B0-4709-811C-5451B2C722E3}" type="parTrans" cxnId="{230E9C69-EB79-4693-9BCD-E071C52753BD}">
      <dgm:prSet/>
      <dgm:spPr/>
      <dgm:t>
        <a:bodyPr/>
        <a:lstStyle/>
        <a:p>
          <a:endParaRPr lang="ru-RU"/>
        </a:p>
      </dgm:t>
    </dgm:pt>
    <dgm:pt modelId="{5E55ADAB-7FB9-4788-9045-E42B30A7865B}" type="sibTrans" cxnId="{230E9C69-EB79-4693-9BCD-E071C52753BD}">
      <dgm:prSet/>
      <dgm:spPr/>
      <dgm:t>
        <a:bodyPr/>
        <a:lstStyle/>
        <a:p>
          <a:endParaRPr lang="ru-RU"/>
        </a:p>
      </dgm:t>
    </dgm:pt>
    <dgm:pt modelId="{659B6ED5-CFC1-4CDD-8CA6-06511948AA7A}">
      <dgm:prSet custT="1"/>
      <dgm:spPr/>
      <dgm:t>
        <a:bodyPr/>
        <a:lstStyle/>
        <a:p>
          <a:pPr algn="just"/>
          <a:r>
            <a: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Создание условий для развития потребительского рынка, в том числе как приоритетного направления для субъектов малого                              и среднего предпринимательства</a:t>
          </a:r>
          <a:endParaRPr lang="ru-RU" sz="1400" dirty="0"/>
        </a:p>
      </dgm:t>
    </dgm:pt>
    <dgm:pt modelId="{723B3AF2-C8E2-46CA-96C2-DB3A47BEBD38}" type="parTrans" cxnId="{D877DC14-0F9B-4560-AABF-3B7D80D432D0}">
      <dgm:prSet/>
      <dgm:spPr/>
      <dgm:t>
        <a:bodyPr/>
        <a:lstStyle/>
        <a:p>
          <a:endParaRPr lang="ru-RU"/>
        </a:p>
      </dgm:t>
    </dgm:pt>
    <dgm:pt modelId="{7DD5E043-5653-4598-9669-3CC4D4FAFB4D}" type="sibTrans" cxnId="{D877DC14-0F9B-4560-AABF-3B7D80D432D0}">
      <dgm:prSet/>
      <dgm:spPr/>
      <dgm:t>
        <a:bodyPr/>
        <a:lstStyle/>
        <a:p>
          <a:endParaRPr lang="ru-RU"/>
        </a:p>
      </dgm:t>
    </dgm:pt>
    <dgm:pt modelId="{1C4F6934-51FA-46BB-B73D-702862BC4083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C4E802-492E-4071-9555-9E12AD10527E}" type="parTrans" cxnId="{D30869CF-7E54-4F7C-9547-B06692FF53F1}">
      <dgm:prSet/>
      <dgm:spPr/>
      <dgm:t>
        <a:bodyPr/>
        <a:lstStyle/>
        <a:p>
          <a:endParaRPr lang="ru-RU"/>
        </a:p>
      </dgm:t>
    </dgm:pt>
    <dgm:pt modelId="{14C32DDC-305F-4575-B6AD-15C7A997FA4C}" type="sibTrans" cxnId="{D30869CF-7E54-4F7C-9547-B06692FF53F1}">
      <dgm:prSet/>
      <dgm:spPr/>
      <dgm:t>
        <a:bodyPr/>
        <a:lstStyle/>
        <a:p>
          <a:endParaRPr lang="ru-RU"/>
        </a:p>
      </dgm:t>
    </dgm:pt>
    <dgm:pt modelId="{48392EDC-D18F-4C7B-AB3E-9DBFCB8047D5}">
      <dgm:prSet custT="1"/>
      <dgm:spPr/>
      <dgm:t>
        <a:bodyPr/>
        <a:lstStyle/>
        <a:p>
          <a:r>
            <a: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Поддержка и продвижение местных товаропроизводителей</a:t>
          </a:r>
          <a:endParaRPr lang="ru-RU" sz="1400" dirty="0"/>
        </a:p>
      </dgm:t>
    </dgm:pt>
    <dgm:pt modelId="{B5B8C396-950E-4D29-980C-BEFA78C352D9}" type="parTrans" cxnId="{A26743B2-BF69-4F7B-B57B-B238ABC5C47A}">
      <dgm:prSet/>
      <dgm:spPr/>
      <dgm:t>
        <a:bodyPr/>
        <a:lstStyle/>
        <a:p>
          <a:endParaRPr lang="ru-RU"/>
        </a:p>
      </dgm:t>
    </dgm:pt>
    <dgm:pt modelId="{CCA2130C-2C32-4C73-84E3-4F70D59F5A39}" type="sibTrans" cxnId="{A26743B2-BF69-4F7B-B57B-B238ABC5C47A}">
      <dgm:prSet/>
      <dgm:spPr/>
      <dgm:t>
        <a:bodyPr/>
        <a:lstStyle/>
        <a:p>
          <a:endParaRPr lang="ru-RU"/>
        </a:p>
      </dgm:t>
    </dgm:pt>
    <dgm:pt modelId="{17AFA651-B551-4E45-82C4-4157B14BE460}" type="pres">
      <dgm:prSet presAssocID="{A0030A00-E30A-48CA-9340-3F3101D980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53BD6F-C949-401A-80B7-FC1FE7E0DF52}" type="pres">
      <dgm:prSet presAssocID="{0F59B321-3C05-421F-A0D9-3731FBD1DCE8}" presName="composite" presStyleCnt="0"/>
      <dgm:spPr/>
      <dgm:t>
        <a:bodyPr/>
        <a:lstStyle/>
        <a:p>
          <a:endParaRPr lang="ru-RU"/>
        </a:p>
      </dgm:t>
    </dgm:pt>
    <dgm:pt modelId="{488AC310-F4B7-48A0-84AD-0F98C5E63396}" type="pres">
      <dgm:prSet presAssocID="{0F59B321-3C05-421F-A0D9-3731FBD1DCE8}" presName="parentText" presStyleLbl="alignNode1" presStyleIdx="0" presStyleCnt="8" custLinFactNeighborX="-10792" custLinFactNeighborY="-316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0A36D-BD20-4E4E-9688-2CD5034A9C44}" type="pres">
      <dgm:prSet presAssocID="{0F59B321-3C05-421F-A0D9-3731FBD1DCE8}" presName="descendantText" presStyleLbl="alignAcc1" presStyleIdx="0" presStyleCnt="8" custScaleY="261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65948-BEF2-4BA6-8AA6-5E72FF715F3B}" type="pres">
      <dgm:prSet presAssocID="{72AAF0AF-45DB-4426-A2B9-C5EEB50AD429}" presName="sp" presStyleCnt="0"/>
      <dgm:spPr/>
      <dgm:t>
        <a:bodyPr/>
        <a:lstStyle/>
        <a:p>
          <a:endParaRPr lang="ru-RU"/>
        </a:p>
      </dgm:t>
    </dgm:pt>
    <dgm:pt modelId="{F3FF4917-36CB-4702-A374-47FE05136A7F}" type="pres">
      <dgm:prSet presAssocID="{9A5A5318-D5A2-4FFA-940B-6D8E7C09027B}" presName="composite" presStyleCnt="0"/>
      <dgm:spPr/>
      <dgm:t>
        <a:bodyPr/>
        <a:lstStyle/>
        <a:p>
          <a:endParaRPr lang="ru-RU"/>
        </a:p>
      </dgm:t>
    </dgm:pt>
    <dgm:pt modelId="{9BB42B53-8CAE-4646-BB00-0DD3E75E2252}" type="pres">
      <dgm:prSet presAssocID="{9A5A5318-D5A2-4FFA-940B-6D8E7C09027B}" presName="parentText" presStyleLbl="alignNode1" presStyleIdx="1" presStyleCnt="8" custLinFactNeighborX="0" custLinFactNeighborY="-25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6AB62-AE98-425F-899D-634070A992C6}" type="pres">
      <dgm:prSet presAssocID="{9A5A5318-D5A2-4FFA-940B-6D8E7C09027B}" presName="descendantText" presStyleLbl="alignAcc1" presStyleIdx="1" presStyleCnt="8" custScaleX="94919" custScaleY="165834" custLinFactNeighborX="29" custLinFactNeighborY="23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8C2BF-3856-451D-ACFD-73CF1ABC68C2}" type="pres">
      <dgm:prSet presAssocID="{697A7F03-EC2E-4487-86A4-386C39D5A279}" presName="sp" presStyleCnt="0"/>
      <dgm:spPr/>
      <dgm:t>
        <a:bodyPr/>
        <a:lstStyle/>
        <a:p>
          <a:endParaRPr lang="ru-RU"/>
        </a:p>
      </dgm:t>
    </dgm:pt>
    <dgm:pt modelId="{13832123-9920-4073-91C2-A51D74E8B019}" type="pres">
      <dgm:prSet presAssocID="{D832601F-2489-46F2-B2FD-98176DB0FB25}" presName="composite" presStyleCnt="0"/>
      <dgm:spPr/>
      <dgm:t>
        <a:bodyPr/>
        <a:lstStyle/>
        <a:p>
          <a:endParaRPr lang="ru-RU"/>
        </a:p>
      </dgm:t>
    </dgm:pt>
    <dgm:pt modelId="{B1C66B31-58A8-4CEC-9CAB-9DBA61D6A9A7}" type="pres">
      <dgm:prSet presAssocID="{D832601F-2489-46F2-B2FD-98176DB0FB25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F3012-E63E-40F6-A75E-16FFB9D9E883}" type="pres">
      <dgm:prSet presAssocID="{D832601F-2489-46F2-B2FD-98176DB0FB25}" presName="descendantText" presStyleLbl="alignAcc1" presStyleIdx="2" presStyleCnt="8" custScaleX="94558" custScaleY="91259" custLinFactNeighborX="29" custLinFactNeighborY="32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B6D23-A854-456D-AB03-DDC47B3FE280}" type="pres">
      <dgm:prSet presAssocID="{50F60750-6D63-4202-8B5E-0C684FEC98CD}" presName="sp" presStyleCnt="0"/>
      <dgm:spPr/>
      <dgm:t>
        <a:bodyPr/>
        <a:lstStyle/>
        <a:p>
          <a:endParaRPr lang="ru-RU"/>
        </a:p>
      </dgm:t>
    </dgm:pt>
    <dgm:pt modelId="{BE2F85CF-24F3-4A91-A617-080830937AE0}" type="pres">
      <dgm:prSet presAssocID="{C40D9CE2-8AF0-473E-9B9C-3F592593E2D0}" presName="composite" presStyleCnt="0"/>
      <dgm:spPr/>
      <dgm:t>
        <a:bodyPr/>
        <a:lstStyle/>
        <a:p>
          <a:endParaRPr lang="ru-RU"/>
        </a:p>
      </dgm:t>
    </dgm:pt>
    <dgm:pt modelId="{C6EE38D2-2FCF-489D-919C-31A70B2DDE1C}" type="pres">
      <dgm:prSet presAssocID="{C40D9CE2-8AF0-473E-9B9C-3F592593E2D0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ACD89-560B-4A4D-838A-7BCFD4785559}" type="pres">
      <dgm:prSet presAssocID="{C40D9CE2-8AF0-473E-9B9C-3F592593E2D0}" presName="descendantText" presStyleLbl="alignAcc1" presStyleIdx="3" presStyleCnt="8" custScaleX="94558" custScaleY="92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7F199-914C-4C62-8B4A-0588CD288CF0}" type="pres">
      <dgm:prSet presAssocID="{FE69B942-F2BC-44F7-85A6-8A3BA1B1FFD0}" presName="sp" presStyleCnt="0"/>
      <dgm:spPr/>
      <dgm:t>
        <a:bodyPr/>
        <a:lstStyle/>
        <a:p>
          <a:endParaRPr lang="ru-RU"/>
        </a:p>
      </dgm:t>
    </dgm:pt>
    <dgm:pt modelId="{F0B87E23-BCED-4F78-B1C7-D4520BFC4620}" type="pres">
      <dgm:prSet presAssocID="{9AFBBF1F-4E59-4439-8D39-8CFF28F4AEF5}" presName="composite" presStyleCnt="0"/>
      <dgm:spPr/>
      <dgm:t>
        <a:bodyPr/>
        <a:lstStyle/>
        <a:p>
          <a:endParaRPr lang="ru-RU"/>
        </a:p>
      </dgm:t>
    </dgm:pt>
    <dgm:pt modelId="{6BC52B05-78F8-4D86-9589-70D62704A05F}" type="pres">
      <dgm:prSet presAssocID="{9AFBBF1F-4E59-4439-8D39-8CFF28F4AEF5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AA91C-0C00-4014-B78E-35341A7D9E3D}" type="pres">
      <dgm:prSet presAssocID="{9AFBBF1F-4E59-4439-8D39-8CFF28F4AEF5}" presName="descendantText" presStyleLbl="alignAcc1" presStyleIdx="4" presStyleCnt="8" custScaleX="95868" custScaleY="104321" custLinFactNeighborX="-321" custLinFactNeighborY="-6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8DCE6-312A-48D0-AE50-A543B50CB7FA}" type="pres">
      <dgm:prSet presAssocID="{34D6E079-D61E-4DC4-BD90-6C9B28A88688}" presName="sp" presStyleCnt="0"/>
      <dgm:spPr/>
      <dgm:t>
        <a:bodyPr/>
        <a:lstStyle/>
        <a:p>
          <a:endParaRPr lang="ru-RU"/>
        </a:p>
      </dgm:t>
    </dgm:pt>
    <dgm:pt modelId="{B63BAA53-A242-4879-91FD-FFA08C6260A4}" type="pres">
      <dgm:prSet presAssocID="{704DD63E-7D10-43DE-9921-1E4BE7EC9F02}" presName="composite" presStyleCnt="0"/>
      <dgm:spPr/>
      <dgm:t>
        <a:bodyPr/>
        <a:lstStyle/>
        <a:p>
          <a:endParaRPr lang="ru-RU"/>
        </a:p>
      </dgm:t>
    </dgm:pt>
    <dgm:pt modelId="{BBD706B3-72EE-48CC-8FBB-A7F6DE6786DE}" type="pres">
      <dgm:prSet presAssocID="{704DD63E-7D10-43DE-9921-1E4BE7EC9F02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B7BAE-394C-421C-BEE2-88FF1C0EA1FB}" type="pres">
      <dgm:prSet presAssocID="{704DD63E-7D10-43DE-9921-1E4BE7EC9F02}" presName="descendantText" presStyleLbl="alignAcc1" presStyleIdx="5" presStyleCnt="8" custScaleX="97456" custScaleY="154405" custLinFactNeighborX="2394" custLinFactNeighborY="-9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0B5B6-1999-4E89-B324-A95A7578AD20}" type="pres">
      <dgm:prSet presAssocID="{DD50FE3E-28A3-4E93-93DC-8474D6AEADA1}" presName="sp" presStyleCnt="0"/>
      <dgm:spPr/>
      <dgm:t>
        <a:bodyPr/>
        <a:lstStyle/>
        <a:p>
          <a:endParaRPr lang="ru-RU"/>
        </a:p>
      </dgm:t>
    </dgm:pt>
    <dgm:pt modelId="{48879704-71EA-45B1-8961-E3B3BF364FDB}" type="pres">
      <dgm:prSet presAssocID="{4273A285-8C12-45D6-85A2-2E7C39340F4A}" presName="composite" presStyleCnt="0"/>
      <dgm:spPr/>
      <dgm:t>
        <a:bodyPr/>
        <a:lstStyle/>
        <a:p>
          <a:endParaRPr lang="ru-RU"/>
        </a:p>
      </dgm:t>
    </dgm:pt>
    <dgm:pt modelId="{DC30A06D-788A-4714-9B8D-B68BBA0C4AE7}" type="pres">
      <dgm:prSet presAssocID="{4273A285-8C12-45D6-85A2-2E7C39340F4A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18325-1489-463E-906C-3D551A49AD3B}" type="pres">
      <dgm:prSet presAssocID="{4273A285-8C12-45D6-85A2-2E7C39340F4A}" presName="descendantText" presStyleLbl="alignAcc1" presStyleIdx="6" presStyleCnt="8" custScaleX="97456" custScaleY="144955" custLinFactNeighborX="390" custLinFactNeighborY="13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DFA05-659C-416E-8A4F-409CD1623AB1}" type="pres">
      <dgm:prSet presAssocID="{5E55ADAB-7FB9-4788-9045-E42B30A7865B}" presName="sp" presStyleCnt="0"/>
      <dgm:spPr/>
      <dgm:t>
        <a:bodyPr/>
        <a:lstStyle/>
        <a:p>
          <a:endParaRPr lang="ru-RU"/>
        </a:p>
      </dgm:t>
    </dgm:pt>
    <dgm:pt modelId="{6DB4C1D3-CB3B-4FE8-977F-08CA90FD5F7A}" type="pres">
      <dgm:prSet presAssocID="{1C4F6934-51FA-46BB-B73D-702862BC4083}" presName="composite" presStyleCnt="0"/>
      <dgm:spPr/>
      <dgm:t>
        <a:bodyPr/>
        <a:lstStyle/>
        <a:p>
          <a:endParaRPr lang="ru-RU"/>
        </a:p>
      </dgm:t>
    </dgm:pt>
    <dgm:pt modelId="{5B9B46E7-E08E-4609-BC52-C0EF5940D3FC}" type="pres">
      <dgm:prSet presAssocID="{1C4F6934-51FA-46BB-B73D-702862BC4083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2B3CD-5359-4A4C-BEF7-7DF07628AAC0}" type="pres">
      <dgm:prSet presAssocID="{1C4F6934-51FA-46BB-B73D-702862BC4083}" presName="descendantText" presStyleLbl="alignAcc1" presStyleIdx="7" presStyleCnt="8" custScaleX="97456" custScaleY="70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368D37-BA52-4CF2-B0A8-0A47B418A52D}" type="presOf" srcId="{1C4F6934-51FA-46BB-B73D-702862BC4083}" destId="{5B9B46E7-E08E-4609-BC52-C0EF5940D3FC}" srcOrd="0" destOrd="0" presId="urn:microsoft.com/office/officeart/2005/8/layout/chevron2"/>
    <dgm:cxn modelId="{9DC580AA-8BC4-46A4-B7CD-7584AD44DB72}" type="presOf" srcId="{704DD63E-7D10-43DE-9921-1E4BE7EC9F02}" destId="{BBD706B3-72EE-48CC-8FBB-A7F6DE6786DE}" srcOrd="0" destOrd="0" presId="urn:microsoft.com/office/officeart/2005/8/layout/chevron2"/>
    <dgm:cxn modelId="{5809605F-B0AB-4374-9104-62C8DCFFDB0F}" type="presOf" srcId="{79A1142E-5899-4DC6-8ECB-AD38923E721C}" destId="{F650A36D-BD20-4E4E-9688-2CD5034A9C44}" srcOrd="0" destOrd="0" presId="urn:microsoft.com/office/officeart/2005/8/layout/chevron2"/>
    <dgm:cxn modelId="{D877DC14-0F9B-4560-AABF-3B7D80D432D0}" srcId="{4273A285-8C12-45D6-85A2-2E7C39340F4A}" destId="{659B6ED5-CFC1-4CDD-8CA6-06511948AA7A}" srcOrd="0" destOrd="0" parTransId="{723B3AF2-C8E2-46CA-96C2-DB3A47BEBD38}" sibTransId="{7DD5E043-5653-4598-9669-3CC4D4FAFB4D}"/>
    <dgm:cxn modelId="{0CA0A4E5-8B46-46D8-B77B-9B46505FC82B}" srcId="{A0030A00-E30A-48CA-9340-3F3101D9808C}" destId="{704DD63E-7D10-43DE-9921-1E4BE7EC9F02}" srcOrd="5" destOrd="0" parTransId="{4E07E3CC-C019-415D-9F1D-2CCE646C676B}" sibTransId="{DD50FE3E-28A3-4E93-93DC-8474D6AEADA1}"/>
    <dgm:cxn modelId="{72E75478-8D95-4E08-BDC7-28DBF80D937F}" srcId="{704DD63E-7D10-43DE-9921-1E4BE7EC9F02}" destId="{49780040-A61E-4BD8-9639-D0145B518052}" srcOrd="0" destOrd="0" parTransId="{3F04FB9C-DF9C-4CD2-9657-8569F6BE8FCF}" sibTransId="{BBB18AD0-1DBD-4464-AF5E-EAA55C9BA5F5}"/>
    <dgm:cxn modelId="{C59DC7C8-9E70-4D65-A503-9951F1E43194}" type="presOf" srcId="{659B6ED5-CFC1-4CDD-8CA6-06511948AA7A}" destId="{A5F18325-1489-463E-906C-3D551A49AD3B}" srcOrd="0" destOrd="0" presId="urn:microsoft.com/office/officeart/2005/8/layout/chevron2"/>
    <dgm:cxn modelId="{5FBDB020-6314-484C-8309-E4C228A20A42}" type="presOf" srcId="{9AFBBF1F-4E59-4439-8D39-8CFF28F4AEF5}" destId="{6BC52B05-78F8-4D86-9589-70D62704A05F}" srcOrd="0" destOrd="0" presId="urn:microsoft.com/office/officeart/2005/8/layout/chevron2"/>
    <dgm:cxn modelId="{1991285F-B4B5-449A-87D3-6CE129107AD1}" type="presOf" srcId="{0F59B321-3C05-421F-A0D9-3731FBD1DCE8}" destId="{488AC310-F4B7-48A0-84AD-0F98C5E63396}" srcOrd="0" destOrd="0" presId="urn:microsoft.com/office/officeart/2005/8/layout/chevron2"/>
    <dgm:cxn modelId="{7014271C-C9F0-4226-A90A-CC15A276BF3F}" srcId="{A0030A00-E30A-48CA-9340-3F3101D9808C}" destId="{9AFBBF1F-4E59-4439-8D39-8CFF28F4AEF5}" srcOrd="4" destOrd="0" parTransId="{F1C67579-1A6D-4289-8352-9904EC88F8DC}" sibTransId="{34D6E079-D61E-4DC4-BD90-6C9B28A88688}"/>
    <dgm:cxn modelId="{AEC8E6F9-EBB6-4224-87C0-A8967333745C}" srcId="{9AFBBF1F-4E59-4439-8D39-8CFF28F4AEF5}" destId="{82B51E9B-8CC3-414E-A608-32E91A1D7512}" srcOrd="0" destOrd="0" parTransId="{170063AD-CB15-49F8-8D9A-7CE1C303E495}" sibTransId="{A0279755-3452-417A-9075-30B464F59C40}"/>
    <dgm:cxn modelId="{230E9C69-EB79-4693-9BCD-E071C52753BD}" srcId="{A0030A00-E30A-48CA-9340-3F3101D9808C}" destId="{4273A285-8C12-45D6-85A2-2E7C39340F4A}" srcOrd="6" destOrd="0" parTransId="{975488F7-22B0-4709-811C-5451B2C722E3}" sibTransId="{5E55ADAB-7FB9-4788-9045-E42B30A7865B}"/>
    <dgm:cxn modelId="{4B3E92E7-C0C0-4767-94AA-A12EE2BB8E5A}" srcId="{0F59B321-3C05-421F-A0D9-3731FBD1DCE8}" destId="{79A1142E-5899-4DC6-8ECB-AD38923E721C}" srcOrd="0" destOrd="0" parTransId="{C1EF4464-A394-4284-96EE-3E1DE072D7A0}" sibTransId="{102CC518-F26E-4CEE-843F-A2124BA04634}"/>
    <dgm:cxn modelId="{85933F41-5878-48A1-8BBB-1F7EDFA9490E}" type="presOf" srcId="{48392EDC-D18F-4C7B-AB3E-9DBFCB8047D5}" destId="{FB92B3CD-5359-4A4C-BEF7-7DF07628AAC0}" srcOrd="0" destOrd="0" presId="urn:microsoft.com/office/officeart/2005/8/layout/chevron2"/>
    <dgm:cxn modelId="{FEEF7427-C032-46D1-B899-62C5EE8E164C}" type="presOf" srcId="{D7FBAA7A-1A33-48B1-BA49-10EABFFE0BB0}" destId="{D7FF3012-E63E-40F6-A75E-16FFB9D9E883}" srcOrd="0" destOrd="0" presId="urn:microsoft.com/office/officeart/2005/8/layout/chevron2"/>
    <dgm:cxn modelId="{DBF23C8B-D854-4E53-B510-FB7F8D8631E2}" type="presOf" srcId="{9A5A5318-D5A2-4FFA-940B-6D8E7C09027B}" destId="{9BB42B53-8CAE-4646-BB00-0DD3E75E2252}" srcOrd="0" destOrd="0" presId="urn:microsoft.com/office/officeart/2005/8/layout/chevron2"/>
    <dgm:cxn modelId="{489FE33D-9F4E-4B8C-AEA0-48AB2C8E3243}" srcId="{D832601F-2489-46F2-B2FD-98176DB0FB25}" destId="{D7FBAA7A-1A33-48B1-BA49-10EABFFE0BB0}" srcOrd="0" destOrd="0" parTransId="{2EB50E05-1FB8-441D-A118-3FEA5D93DB8B}" sibTransId="{690AD2BF-E014-400E-A1B1-7348AA058030}"/>
    <dgm:cxn modelId="{721218A2-3CCD-4EF9-8C4E-6946480D1F3C}" srcId="{A0030A00-E30A-48CA-9340-3F3101D9808C}" destId="{D832601F-2489-46F2-B2FD-98176DB0FB25}" srcOrd="2" destOrd="0" parTransId="{B44DC64C-FF5D-4F60-9F97-7F20B5CAFBE3}" sibTransId="{50F60750-6D63-4202-8B5E-0C684FEC98CD}"/>
    <dgm:cxn modelId="{39514620-A8CA-4B2D-96B2-9A874B69F9ED}" type="presOf" srcId="{C40D9CE2-8AF0-473E-9B9C-3F592593E2D0}" destId="{C6EE38D2-2FCF-489D-919C-31A70B2DDE1C}" srcOrd="0" destOrd="0" presId="urn:microsoft.com/office/officeart/2005/8/layout/chevron2"/>
    <dgm:cxn modelId="{E9FB0FCB-2EFC-43E3-8E44-D48696FDF8F8}" type="presOf" srcId="{A0030A00-E30A-48CA-9340-3F3101D9808C}" destId="{17AFA651-B551-4E45-82C4-4157B14BE460}" srcOrd="0" destOrd="0" presId="urn:microsoft.com/office/officeart/2005/8/layout/chevron2"/>
    <dgm:cxn modelId="{468EDA83-3A40-445B-AC5F-23F3B59EB441}" type="presOf" srcId="{DDDDC9D6-3A53-4B4E-ACAF-FA4CA74AB310}" destId="{F78ACD89-560B-4A4D-838A-7BCFD4785559}" srcOrd="0" destOrd="0" presId="urn:microsoft.com/office/officeart/2005/8/layout/chevron2"/>
    <dgm:cxn modelId="{D800C8F3-8627-4D0C-A012-A951B8957906}" type="presOf" srcId="{49780040-A61E-4BD8-9639-D0145B518052}" destId="{473B7BAE-394C-421C-BEE2-88FF1C0EA1FB}" srcOrd="0" destOrd="0" presId="urn:microsoft.com/office/officeart/2005/8/layout/chevron2"/>
    <dgm:cxn modelId="{A26743B2-BF69-4F7B-B57B-B238ABC5C47A}" srcId="{1C4F6934-51FA-46BB-B73D-702862BC4083}" destId="{48392EDC-D18F-4C7B-AB3E-9DBFCB8047D5}" srcOrd="0" destOrd="0" parTransId="{B5B8C396-950E-4D29-980C-BEFA78C352D9}" sibTransId="{CCA2130C-2C32-4C73-84E3-4F70D59F5A39}"/>
    <dgm:cxn modelId="{46F33139-3A0D-4813-95AB-D98374A4EA02}" type="presOf" srcId="{D832601F-2489-46F2-B2FD-98176DB0FB25}" destId="{B1C66B31-58A8-4CEC-9CAB-9DBA61D6A9A7}" srcOrd="0" destOrd="0" presId="urn:microsoft.com/office/officeart/2005/8/layout/chevron2"/>
    <dgm:cxn modelId="{E9783551-60C8-40DA-960C-CD500944D4D4}" srcId="{A0030A00-E30A-48CA-9340-3F3101D9808C}" destId="{C40D9CE2-8AF0-473E-9B9C-3F592593E2D0}" srcOrd="3" destOrd="0" parTransId="{920379BD-095E-4181-9D6D-BC4EFD406AA9}" sibTransId="{FE69B942-F2BC-44F7-85A6-8A3BA1B1FFD0}"/>
    <dgm:cxn modelId="{DDAF3CF4-9466-4A2A-A25C-9FF8FDCF1EBF}" type="presOf" srcId="{2F867026-4A7C-4BCA-A61B-6376F163EB3E}" destId="{8146AB62-AE98-425F-899D-634070A992C6}" srcOrd="0" destOrd="0" presId="urn:microsoft.com/office/officeart/2005/8/layout/chevron2"/>
    <dgm:cxn modelId="{976C41B4-0F8C-4C6B-85E8-B9FC6C6FB93E}" srcId="{A0030A00-E30A-48CA-9340-3F3101D9808C}" destId="{0F59B321-3C05-421F-A0D9-3731FBD1DCE8}" srcOrd="0" destOrd="0" parTransId="{F8AE5382-4034-40D0-B33B-6AC7FFC9AA86}" sibTransId="{72AAF0AF-45DB-4426-A2B9-C5EEB50AD429}"/>
    <dgm:cxn modelId="{D30869CF-7E54-4F7C-9547-B06692FF53F1}" srcId="{A0030A00-E30A-48CA-9340-3F3101D9808C}" destId="{1C4F6934-51FA-46BB-B73D-702862BC4083}" srcOrd="7" destOrd="0" parTransId="{55C4E802-492E-4071-9555-9E12AD10527E}" sibTransId="{14C32DDC-305F-4575-B6AD-15C7A997FA4C}"/>
    <dgm:cxn modelId="{FC89D8C3-2BC3-4008-90EF-51FE46679D49}" type="presOf" srcId="{82B51E9B-8CC3-414E-A608-32E91A1D7512}" destId="{593AA91C-0C00-4014-B78E-35341A7D9E3D}" srcOrd="0" destOrd="0" presId="urn:microsoft.com/office/officeart/2005/8/layout/chevron2"/>
    <dgm:cxn modelId="{14EE8479-FE8F-468F-97CE-973E40BFF73D}" type="presOf" srcId="{4273A285-8C12-45D6-85A2-2E7C39340F4A}" destId="{DC30A06D-788A-4714-9B8D-B68BBA0C4AE7}" srcOrd="0" destOrd="0" presId="urn:microsoft.com/office/officeart/2005/8/layout/chevron2"/>
    <dgm:cxn modelId="{5C1255D8-9D45-492A-9EE1-B69879591FD8}" srcId="{A0030A00-E30A-48CA-9340-3F3101D9808C}" destId="{9A5A5318-D5A2-4FFA-940B-6D8E7C09027B}" srcOrd="1" destOrd="0" parTransId="{AFBE7F72-A7C2-4ECD-97D5-71636DAB3652}" sibTransId="{697A7F03-EC2E-4487-86A4-386C39D5A279}"/>
    <dgm:cxn modelId="{79125865-6280-44E5-8A35-9690B3C85D70}" srcId="{9A5A5318-D5A2-4FFA-940B-6D8E7C09027B}" destId="{2F867026-4A7C-4BCA-A61B-6376F163EB3E}" srcOrd="0" destOrd="0" parTransId="{364A2643-E95A-4182-9318-28BC6AFFD3C9}" sibTransId="{AAA94A43-E835-4DDD-B3DC-CB6BA6879085}"/>
    <dgm:cxn modelId="{03F3391F-2695-41F5-9B0C-3008A3DF1E74}" srcId="{C40D9CE2-8AF0-473E-9B9C-3F592593E2D0}" destId="{DDDDC9D6-3A53-4B4E-ACAF-FA4CA74AB310}" srcOrd="0" destOrd="0" parTransId="{900F4CA3-8FEF-4431-8E3E-016E1C8A30DE}" sibTransId="{84165D4E-29C0-4013-8A7A-3D0262C50C05}"/>
    <dgm:cxn modelId="{DDD40EF9-7A95-41D5-B1C4-CC3780F222BE}" type="presParOf" srcId="{17AFA651-B551-4E45-82C4-4157B14BE460}" destId="{B953BD6F-C949-401A-80B7-FC1FE7E0DF52}" srcOrd="0" destOrd="0" presId="urn:microsoft.com/office/officeart/2005/8/layout/chevron2"/>
    <dgm:cxn modelId="{1127304B-7CBB-479C-96E9-7078C4C5FE2E}" type="presParOf" srcId="{B953BD6F-C949-401A-80B7-FC1FE7E0DF52}" destId="{488AC310-F4B7-48A0-84AD-0F98C5E63396}" srcOrd="0" destOrd="0" presId="urn:microsoft.com/office/officeart/2005/8/layout/chevron2"/>
    <dgm:cxn modelId="{211E0896-D1E2-433E-8EA3-4FC1F97DE92B}" type="presParOf" srcId="{B953BD6F-C949-401A-80B7-FC1FE7E0DF52}" destId="{F650A36D-BD20-4E4E-9688-2CD5034A9C44}" srcOrd="1" destOrd="0" presId="urn:microsoft.com/office/officeart/2005/8/layout/chevron2"/>
    <dgm:cxn modelId="{69B06FAD-466D-4BDD-8D22-F60598655D73}" type="presParOf" srcId="{17AFA651-B551-4E45-82C4-4157B14BE460}" destId="{F7565948-BEF2-4BA6-8AA6-5E72FF715F3B}" srcOrd="1" destOrd="0" presId="urn:microsoft.com/office/officeart/2005/8/layout/chevron2"/>
    <dgm:cxn modelId="{556176C3-970A-43CD-B569-B2295F80A258}" type="presParOf" srcId="{17AFA651-B551-4E45-82C4-4157B14BE460}" destId="{F3FF4917-36CB-4702-A374-47FE05136A7F}" srcOrd="2" destOrd="0" presId="urn:microsoft.com/office/officeart/2005/8/layout/chevron2"/>
    <dgm:cxn modelId="{25EF2C8F-ACA1-4CC4-9C0E-98F06FFAB27E}" type="presParOf" srcId="{F3FF4917-36CB-4702-A374-47FE05136A7F}" destId="{9BB42B53-8CAE-4646-BB00-0DD3E75E2252}" srcOrd="0" destOrd="0" presId="urn:microsoft.com/office/officeart/2005/8/layout/chevron2"/>
    <dgm:cxn modelId="{ED7B08A5-C618-47A0-9B99-ECABDB053E6D}" type="presParOf" srcId="{F3FF4917-36CB-4702-A374-47FE05136A7F}" destId="{8146AB62-AE98-425F-899D-634070A992C6}" srcOrd="1" destOrd="0" presId="urn:microsoft.com/office/officeart/2005/8/layout/chevron2"/>
    <dgm:cxn modelId="{319F2131-9E3A-41C2-A653-705B9FF649D4}" type="presParOf" srcId="{17AFA651-B551-4E45-82C4-4157B14BE460}" destId="{81B8C2BF-3856-451D-ACFD-73CF1ABC68C2}" srcOrd="3" destOrd="0" presId="urn:microsoft.com/office/officeart/2005/8/layout/chevron2"/>
    <dgm:cxn modelId="{3F13048B-7ED6-45F3-A9E2-B115FADD2945}" type="presParOf" srcId="{17AFA651-B551-4E45-82C4-4157B14BE460}" destId="{13832123-9920-4073-91C2-A51D74E8B019}" srcOrd="4" destOrd="0" presId="urn:microsoft.com/office/officeart/2005/8/layout/chevron2"/>
    <dgm:cxn modelId="{5757CCAB-19CA-432B-9D46-6575A5ADF049}" type="presParOf" srcId="{13832123-9920-4073-91C2-A51D74E8B019}" destId="{B1C66B31-58A8-4CEC-9CAB-9DBA61D6A9A7}" srcOrd="0" destOrd="0" presId="urn:microsoft.com/office/officeart/2005/8/layout/chevron2"/>
    <dgm:cxn modelId="{23434B56-8476-4FF3-ACBB-B9C92FAEB31E}" type="presParOf" srcId="{13832123-9920-4073-91C2-A51D74E8B019}" destId="{D7FF3012-E63E-40F6-A75E-16FFB9D9E883}" srcOrd="1" destOrd="0" presId="urn:microsoft.com/office/officeart/2005/8/layout/chevron2"/>
    <dgm:cxn modelId="{5AA10324-CACC-4146-AC59-2A55FC7270C1}" type="presParOf" srcId="{17AFA651-B551-4E45-82C4-4157B14BE460}" destId="{F26B6D23-A854-456D-AB03-DDC47B3FE280}" srcOrd="5" destOrd="0" presId="urn:microsoft.com/office/officeart/2005/8/layout/chevron2"/>
    <dgm:cxn modelId="{16A4A867-A658-4202-AF30-F7FE8A27BAF7}" type="presParOf" srcId="{17AFA651-B551-4E45-82C4-4157B14BE460}" destId="{BE2F85CF-24F3-4A91-A617-080830937AE0}" srcOrd="6" destOrd="0" presId="urn:microsoft.com/office/officeart/2005/8/layout/chevron2"/>
    <dgm:cxn modelId="{8CD9B6FD-C319-4953-B5A0-39FA3C726693}" type="presParOf" srcId="{BE2F85CF-24F3-4A91-A617-080830937AE0}" destId="{C6EE38D2-2FCF-489D-919C-31A70B2DDE1C}" srcOrd="0" destOrd="0" presId="urn:microsoft.com/office/officeart/2005/8/layout/chevron2"/>
    <dgm:cxn modelId="{181A41FB-AB26-4471-986A-56C644411452}" type="presParOf" srcId="{BE2F85CF-24F3-4A91-A617-080830937AE0}" destId="{F78ACD89-560B-4A4D-838A-7BCFD4785559}" srcOrd="1" destOrd="0" presId="urn:microsoft.com/office/officeart/2005/8/layout/chevron2"/>
    <dgm:cxn modelId="{5763F6F1-03D7-4E4A-9053-3C696076FC9C}" type="presParOf" srcId="{17AFA651-B551-4E45-82C4-4157B14BE460}" destId="{10F7F199-914C-4C62-8B4A-0588CD288CF0}" srcOrd="7" destOrd="0" presId="urn:microsoft.com/office/officeart/2005/8/layout/chevron2"/>
    <dgm:cxn modelId="{E12F8E84-5C83-4759-81D9-AFE2EBB8E59E}" type="presParOf" srcId="{17AFA651-B551-4E45-82C4-4157B14BE460}" destId="{F0B87E23-BCED-4F78-B1C7-D4520BFC4620}" srcOrd="8" destOrd="0" presId="urn:microsoft.com/office/officeart/2005/8/layout/chevron2"/>
    <dgm:cxn modelId="{262226C4-FB86-4FC5-8B4D-C6EB3874CA58}" type="presParOf" srcId="{F0B87E23-BCED-4F78-B1C7-D4520BFC4620}" destId="{6BC52B05-78F8-4D86-9589-70D62704A05F}" srcOrd="0" destOrd="0" presId="urn:microsoft.com/office/officeart/2005/8/layout/chevron2"/>
    <dgm:cxn modelId="{D9ACE1E6-557F-413B-9CFC-76336D20AC8D}" type="presParOf" srcId="{F0B87E23-BCED-4F78-B1C7-D4520BFC4620}" destId="{593AA91C-0C00-4014-B78E-35341A7D9E3D}" srcOrd="1" destOrd="0" presId="urn:microsoft.com/office/officeart/2005/8/layout/chevron2"/>
    <dgm:cxn modelId="{70CBDE98-4208-4BE6-B53A-3C3AFA41B0C0}" type="presParOf" srcId="{17AFA651-B551-4E45-82C4-4157B14BE460}" destId="{F328DCE6-312A-48D0-AE50-A543B50CB7FA}" srcOrd="9" destOrd="0" presId="urn:microsoft.com/office/officeart/2005/8/layout/chevron2"/>
    <dgm:cxn modelId="{B2169CA0-BC8B-4D6B-885E-DB2B71B61929}" type="presParOf" srcId="{17AFA651-B551-4E45-82C4-4157B14BE460}" destId="{B63BAA53-A242-4879-91FD-FFA08C6260A4}" srcOrd="10" destOrd="0" presId="urn:microsoft.com/office/officeart/2005/8/layout/chevron2"/>
    <dgm:cxn modelId="{9DC4B55C-6CD5-4447-A6F6-C17E52270500}" type="presParOf" srcId="{B63BAA53-A242-4879-91FD-FFA08C6260A4}" destId="{BBD706B3-72EE-48CC-8FBB-A7F6DE6786DE}" srcOrd="0" destOrd="0" presId="urn:microsoft.com/office/officeart/2005/8/layout/chevron2"/>
    <dgm:cxn modelId="{9AD58B5B-425D-4256-B9F4-3D53C24D57DD}" type="presParOf" srcId="{B63BAA53-A242-4879-91FD-FFA08C6260A4}" destId="{473B7BAE-394C-421C-BEE2-88FF1C0EA1FB}" srcOrd="1" destOrd="0" presId="urn:microsoft.com/office/officeart/2005/8/layout/chevron2"/>
    <dgm:cxn modelId="{F7098094-2450-4C6B-AC0B-767F9967A9AB}" type="presParOf" srcId="{17AFA651-B551-4E45-82C4-4157B14BE460}" destId="{9520B5B6-1999-4E89-B324-A95A7578AD20}" srcOrd="11" destOrd="0" presId="urn:microsoft.com/office/officeart/2005/8/layout/chevron2"/>
    <dgm:cxn modelId="{60500EBD-97A1-4DB4-9370-CDCDD2A0E907}" type="presParOf" srcId="{17AFA651-B551-4E45-82C4-4157B14BE460}" destId="{48879704-71EA-45B1-8961-E3B3BF364FDB}" srcOrd="12" destOrd="0" presId="urn:microsoft.com/office/officeart/2005/8/layout/chevron2"/>
    <dgm:cxn modelId="{6CB723CF-62AC-4C22-A4CC-E9C5329AD124}" type="presParOf" srcId="{48879704-71EA-45B1-8961-E3B3BF364FDB}" destId="{DC30A06D-788A-4714-9B8D-B68BBA0C4AE7}" srcOrd="0" destOrd="0" presId="urn:microsoft.com/office/officeart/2005/8/layout/chevron2"/>
    <dgm:cxn modelId="{4EBDA97D-DF5F-469A-B25F-21865913123D}" type="presParOf" srcId="{48879704-71EA-45B1-8961-E3B3BF364FDB}" destId="{A5F18325-1489-463E-906C-3D551A49AD3B}" srcOrd="1" destOrd="0" presId="urn:microsoft.com/office/officeart/2005/8/layout/chevron2"/>
    <dgm:cxn modelId="{DC6CCC9D-E5AF-414F-8AA4-72E60C6CF733}" type="presParOf" srcId="{17AFA651-B551-4E45-82C4-4157B14BE460}" destId="{614DFA05-659C-416E-8A4F-409CD1623AB1}" srcOrd="13" destOrd="0" presId="urn:microsoft.com/office/officeart/2005/8/layout/chevron2"/>
    <dgm:cxn modelId="{966FD036-9C13-4342-A56C-B9C45CD5623E}" type="presParOf" srcId="{17AFA651-B551-4E45-82C4-4157B14BE460}" destId="{6DB4C1D3-CB3B-4FE8-977F-08CA90FD5F7A}" srcOrd="14" destOrd="0" presId="urn:microsoft.com/office/officeart/2005/8/layout/chevron2"/>
    <dgm:cxn modelId="{F0FC022F-94A0-490F-9C4D-419F50124FF9}" type="presParOf" srcId="{6DB4C1D3-CB3B-4FE8-977F-08CA90FD5F7A}" destId="{5B9B46E7-E08E-4609-BC52-C0EF5940D3FC}" srcOrd="0" destOrd="0" presId="urn:microsoft.com/office/officeart/2005/8/layout/chevron2"/>
    <dgm:cxn modelId="{439D9ECD-5E52-48D7-A5CC-43C8677ED00E}" type="presParOf" srcId="{6DB4C1D3-CB3B-4FE8-977F-08CA90FD5F7A}" destId="{FB92B3CD-5359-4A4C-BEF7-7DF07628AAC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AC310-F4B7-48A0-84AD-0F98C5E63396}">
      <dsp:nvSpPr>
        <dsp:cNvPr id="0" name=""/>
        <dsp:cNvSpPr/>
      </dsp:nvSpPr>
      <dsp:spPr>
        <a:xfrm rot="5400000">
          <a:off x="-72494" y="237381"/>
          <a:ext cx="769554" cy="53868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2940" y="391292"/>
        <a:ext cx="538687" cy="230867"/>
      </dsp:txXfrm>
    </dsp:sp>
    <dsp:sp modelId="{F650A36D-BD20-4E4E-9688-2CD5034A9C44}">
      <dsp:nvSpPr>
        <dsp:cNvPr id="0" name=""/>
        <dsp:cNvSpPr/>
      </dsp:nvSpPr>
      <dsp:spPr>
        <a:xfrm rot="5400000">
          <a:off x="2976947" y="-2219021"/>
          <a:ext cx="563261" cy="51821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Минимизация административных барьеров, повышение скорости и качества услуг, повышение прозрачности и достоверности информации для бизнеса </a:t>
          </a:r>
          <a:endParaRPr lang="ru-RU" sz="1400" b="1" kern="1200" dirty="0"/>
        </a:p>
      </dsp:txBody>
      <dsp:txXfrm rot="-5400000">
        <a:off x="667503" y="117919"/>
        <a:ext cx="5154654" cy="508269"/>
      </dsp:txXfrm>
    </dsp:sp>
    <dsp:sp modelId="{9BB42B53-8CAE-4646-BB00-0DD3E75E2252}">
      <dsp:nvSpPr>
        <dsp:cNvPr id="0" name=""/>
        <dsp:cNvSpPr/>
      </dsp:nvSpPr>
      <dsp:spPr>
        <a:xfrm rot="5400000">
          <a:off x="-72494" y="900051"/>
          <a:ext cx="769554" cy="53868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2940" y="1053962"/>
        <a:ext cx="538687" cy="230867"/>
      </dsp:txXfrm>
    </dsp:sp>
    <dsp:sp modelId="{8146AB62-AE98-425F-899D-634070A992C6}">
      <dsp:nvSpPr>
        <dsp:cNvPr id="0" name=""/>
        <dsp:cNvSpPr/>
      </dsp:nvSpPr>
      <dsp:spPr>
        <a:xfrm rot="5400000">
          <a:off x="3008473" y="-1536874"/>
          <a:ext cx="500210" cy="51821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Создание условий для развития </a:t>
          </a:r>
          <a:r>
            <a:rPr lang="ru-RU" sz="1400" kern="1200" dirty="0" err="1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несырьевых</a:t>
          </a:r>
          <a:r>
            <a:rPr lang="ru-RU" sz="14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видов экономической деятельности, направленных на диверсификацию экономики города</a:t>
          </a:r>
          <a:endParaRPr lang="ru-RU" sz="1400" b="1" kern="1200" dirty="0"/>
        </a:p>
      </dsp:txBody>
      <dsp:txXfrm rot="-5400000">
        <a:off x="667503" y="828514"/>
        <a:ext cx="5157732" cy="451374"/>
      </dsp:txXfrm>
    </dsp:sp>
    <dsp:sp modelId="{B1C66B31-58A8-4CEC-9CAB-9DBA61D6A9A7}">
      <dsp:nvSpPr>
        <dsp:cNvPr id="0" name=""/>
        <dsp:cNvSpPr/>
      </dsp:nvSpPr>
      <dsp:spPr>
        <a:xfrm rot="5400000">
          <a:off x="-72494" y="1601675"/>
          <a:ext cx="769554" cy="53868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2940" y="1755586"/>
        <a:ext cx="538687" cy="230867"/>
      </dsp:txXfrm>
    </dsp:sp>
    <dsp:sp modelId="{D7FF3012-E63E-40F6-A75E-16FFB9D9E883}">
      <dsp:nvSpPr>
        <dsp:cNvPr id="0" name=""/>
        <dsp:cNvSpPr/>
      </dsp:nvSpPr>
      <dsp:spPr>
        <a:xfrm rot="5400000">
          <a:off x="3030482" y="-854727"/>
          <a:ext cx="456191" cy="51821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Формирование инвестиционных площадок для размещения новых промышленных производств</a:t>
          </a:r>
          <a:endParaRPr lang="ru-RU" sz="1400" b="1" kern="1200" dirty="0"/>
        </a:p>
      </dsp:txBody>
      <dsp:txXfrm rot="-5400000">
        <a:off x="667503" y="1530521"/>
        <a:ext cx="5159881" cy="411653"/>
      </dsp:txXfrm>
    </dsp:sp>
    <dsp:sp modelId="{C6EE38D2-2FCF-489D-919C-31A70B2DDE1C}">
      <dsp:nvSpPr>
        <dsp:cNvPr id="0" name=""/>
        <dsp:cNvSpPr/>
      </dsp:nvSpPr>
      <dsp:spPr>
        <a:xfrm rot="5400000">
          <a:off x="-72494" y="2283822"/>
          <a:ext cx="769554" cy="53868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2940" y="2437733"/>
        <a:ext cx="538687" cy="230867"/>
      </dsp:txXfrm>
    </dsp:sp>
    <dsp:sp modelId="{F78ACD89-560B-4A4D-838A-7BCFD4785559}">
      <dsp:nvSpPr>
        <dsp:cNvPr id="0" name=""/>
        <dsp:cNvSpPr/>
      </dsp:nvSpPr>
      <dsp:spPr>
        <a:xfrm rot="5400000">
          <a:off x="3008473" y="-172580"/>
          <a:ext cx="500210" cy="51821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Модернизация и развитие действующих производств топливно-энергетического комплекса в целях повышения их эффективности</a:t>
          </a:r>
          <a:endParaRPr lang="ru-RU" sz="1400" b="1" kern="1200" dirty="0"/>
        </a:p>
      </dsp:txBody>
      <dsp:txXfrm rot="-5400000">
        <a:off x="667503" y="2192808"/>
        <a:ext cx="5157732" cy="451374"/>
      </dsp:txXfrm>
    </dsp:sp>
    <dsp:sp modelId="{6BC52B05-78F8-4D86-9589-70D62704A05F}">
      <dsp:nvSpPr>
        <dsp:cNvPr id="0" name=""/>
        <dsp:cNvSpPr/>
      </dsp:nvSpPr>
      <dsp:spPr>
        <a:xfrm rot="5400000">
          <a:off x="-72494" y="3056137"/>
          <a:ext cx="769554" cy="53868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2940" y="3210048"/>
        <a:ext cx="538687" cy="230867"/>
      </dsp:txXfrm>
    </dsp:sp>
    <dsp:sp modelId="{593AA91C-0C00-4014-B78E-35341A7D9E3D}">
      <dsp:nvSpPr>
        <dsp:cNvPr id="0" name=""/>
        <dsp:cNvSpPr/>
      </dsp:nvSpPr>
      <dsp:spPr>
        <a:xfrm rot="5400000">
          <a:off x="2688178" y="768410"/>
          <a:ext cx="1093149" cy="51345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Создание условий для успешного партнерства науки и бизнеса как основы создания, внедрения и широкого использования предприятиями города передовых научных разработок                                 и инновационных технологий</a:t>
          </a:r>
          <a:endParaRPr lang="ru-RU" sz="1400" kern="1200" dirty="0"/>
        </a:p>
      </dsp:txBody>
      <dsp:txXfrm rot="-5400000">
        <a:off x="667503" y="2842449"/>
        <a:ext cx="5081138" cy="986423"/>
      </dsp:txXfrm>
    </dsp:sp>
    <dsp:sp modelId="{BBD706B3-72EE-48CC-8FBB-A7F6DE6786DE}">
      <dsp:nvSpPr>
        <dsp:cNvPr id="0" name=""/>
        <dsp:cNvSpPr/>
      </dsp:nvSpPr>
      <dsp:spPr>
        <a:xfrm rot="5400000">
          <a:off x="-115433" y="4011005"/>
          <a:ext cx="769554" cy="53868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164916"/>
        <a:ext cx="538687" cy="230867"/>
      </dsp:txXfrm>
    </dsp:sp>
    <dsp:sp modelId="{473B7BAE-394C-421C-BEE2-88FF1C0EA1FB}">
      <dsp:nvSpPr>
        <dsp:cNvPr id="0" name=""/>
        <dsp:cNvSpPr/>
      </dsp:nvSpPr>
      <dsp:spPr>
        <a:xfrm rot="5400000">
          <a:off x="3003654" y="1601746"/>
          <a:ext cx="500210" cy="51725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Позиционирование города как центра деловой и инвестиционной активности</a:t>
          </a:r>
          <a:endParaRPr lang="ru-RU" sz="1400" kern="1200" dirty="0"/>
        </a:p>
      </dsp:txBody>
      <dsp:txXfrm rot="-5400000">
        <a:off x="667503" y="3962315"/>
        <a:ext cx="5148095" cy="451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AC310-F4B7-48A0-84AD-0F98C5E63396}">
      <dsp:nvSpPr>
        <dsp:cNvPr id="0" name=""/>
        <dsp:cNvSpPr/>
      </dsp:nvSpPr>
      <dsp:spPr>
        <a:xfrm rot="5400000">
          <a:off x="-94579" y="414710"/>
          <a:ext cx="630527" cy="4413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40816"/>
        <a:ext cx="441369" cy="189158"/>
      </dsp:txXfrm>
    </dsp:sp>
    <dsp:sp modelId="{F650A36D-BD20-4E4E-9688-2CD5034A9C44}">
      <dsp:nvSpPr>
        <dsp:cNvPr id="0" name=""/>
        <dsp:cNvSpPr/>
      </dsp:nvSpPr>
      <dsp:spPr>
        <a:xfrm rot="5400000">
          <a:off x="2630630" y="-2001001"/>
          <a:ext cx="1072701" cy="54512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Развитие форм и мер оказания финансовой, имущественной, консультационной, информационной поддержки субъектам малого и среднего предпринимательства, в том числе посредством координации деятельности действующих на территории города организаций инфраструктуры поддержки субъектов малого                             и среднего предпринимательства</a:t>
          </a:r>
          <a:endParaRPr lang="ru-RU" sz="1400" b="1" kern="1200" dirty="0"/>
        </a:p>
      </dsp:txBody>
      <dsp:txXfrm rot="-5400000">
        <a:off x="441370" y="240624"/>
        <a:ext cx="5398857" cy="967971"/>
      </dsp:txXfrm>
    </dsp:sp>
    <dsp:sp modelId="{9BB42B53-8CAE-4646-BB00-0DD3E75E2252}">
      <dsp:nvSpPr>
        <dsp:cNvPr id="0" name=""/>
        <dsp:cNvSpPr/>
      </dsp:nvSpPr>
      <dsp:spPr>
        <a:xfrm rot="5400000">
          <a:off x="-94579" y="1416282"/>
          <a:ext cx="630527" cy="4413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542388"/>
        <a:ext cx="441369" cy="189158"/>
      </dsp:txXfrm>
    </dsp:sp>
    <dsp:sp modelId="{8146AB62-AE98-425F-899D-634070A992C6}">
      <dsp:nvSpPr>
        <dsp:cNvPr id="0" name=""/>
        <dsp:cNvSpPr/>
      </dsp:nvSpPr>
      <dsp:spPr>
        <a:xfrm rot="5400000">
          <a:off x="2828731" y="-946513"/>
          <a:ext cx="679659" cy="51742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Популяризация предпринимательской деятельности, формирование положительного образа предпринимателя как социально ответственного участника рынка, развитие института наставничества в сфере малого и среднего предпринимательства</a:t>
          </a:r>
          <a:endParaRPr lang="ru-RU" sz="1400" b="1" kern="1200" dirty="0"/>
        </a:p>
      </dsp:txBody>
      <dsp:txXfrm rot="-5400000">
        <a:off x="581438" y="1333958"/>
        <a:ext cx="5141067" cy="613303"/>
      </dsp:txXfrm>
    </dsp:sp>
    <dsp:sp modelId="{B1C66B31-58A8-4CEC-9CAB-9DBA61D6A9A7}">
      <dsp:nvSpPr>
        <dsp:cNvPr id="0" name=""/>
        <dsp:cNvSpPr/>
      </dsp:nvSpPr>
      <dsp:spPr>
        <a:xfrm rot="5400000">
          <a:off x="-94579" y="2004562"/>
          <a:ext cx="630527" cy="4413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130668"/>
        <a:ext cx="441369" cy="189158"/>
      </dsp:txXfrm>
    </dsp:sp>
    <dsp:sp modelId="{D7FF3012-E63E-40F6-A75E-16FFB9D9E883}">
      <dsp:nvSpPr>
        <dsp:cNvPr id="0" name=""/>
        <dsp:cNvSpPr/>
      </dsp:nvSpPr>
      <dsp:spPr>
        <a:xfrm rot="5400000">
          <a:off x="2981552" y="-330207"/>
          <a:ext cx="374018" cy="51545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Стимулирование развития социального предпринимательства, консолидация социальных предпринимателей</a:t>
          </a:r>
          <a:endParaRPr lang="ru-RU" sz="1400" b="1" kern="1200" dirty="0"/>
        </a:p>
      </dsp:txBody>
      <dsp:txXfrm rot="-5400000">
        <a:off x="591278" y="2078325"/>
        <a:ext cx="5136308" cy="337502"/>
      </dsp:txXfrm>
    </dsp:sp>
    <dsp:sp modelId="{C6EE38D2-2FCF-489D-919C-31A70B2DDE1C}">
      <dsp:nvSpPr>
        <dsp:cNvPr id="0" name=""/>
        <dsp:cNvSpPr/>
      </dsp:nvSpPr>
      <dsp:spPr>
        <a:xfrm rot="5400000">
          <a:off x="-94579" y="2576884"/>
          <a:ext cx="630527" cy="4413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702990"/>
        <a:ext cx="441369" cy="189158"/>
      </dsp:txXfrm>
    </dsp:sp>
    <dsp:sp modelId="{F78ACD89-560B-4A4D-838A-7BCFD4785559}">
      <dsp:nvSpPr>
        <dsp:cNvPr id="0" name=""/>
        <dsp:cNvSpPr/>
      </dsp:nvSpPr>
      <dsp:spPr>
        <a:xfrm rot="5400000">
          <a:off x="2978385" y="109943"/>
          <a:ext cx="377190" cy="51545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Стимулирование развития инновационного предпринимательства</a:t>
          </a:r>
          <a:endParaRPr lang="ru-RU" sz="1400" b="1" kern="1200" dirty="0"/>
        </a:p>
      </dsp:txBody>
      <dsp:txXfrm rot="-5400000">
        <a:off x="589698" y="2517044"/>
        <a:ext cx="5136153" cy="340364"/>
      </dsp:txXfrm>
    </dsp:sp>
    <dsp:sp modelId="{6BC52B05-78F8-4D86-9589-70D62704A05F}">
      <dsp:nvSpPr>
        <dsp:cNvPr id="0" name=""/>
        <dsp:cNvSpPr/>
      </dsp:nvSpPr>
      <dsp:spPr>
        <a:xfrm rot="5400000">
          <a:off x="-94579" y="3158061"/>
          <a:ext cx="630527" cy="4413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284167"/>
        <a:ext cx="441369" cy="189158"/>
      </dsp:txXfrm>
    </dsp:sp>
    <dsp:sp modelId="{593AA91C-0C00-4014-B78E-35341A7D9E3D}">
      <dsp:nvSpPr>
        <dsp:cNvPr id="0" name=""/>
        <dsp:cNvSpPr/>
      </dsp:nvSpPr>
      <dsp:spPr>
        <a:xfrm rot="5400000">
          <a:off x="2935706" y="629020"/>
          <a:ext cx="427552" cy="52259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Увеличение доли закупок для муниципальных нужд у субъектов малого и среднего предпринимательства</a:t>
          </a:r>
          <a:endParaRPr lang="ru-RU" sz="1400" kern="1200" dirty="0"/>
        </a:p>
      </dsp:txBody>
      <dsp:txXfrm rot="-5400000">
        <a:off x="536494" y="3049104"/>
        <a:ext cx="5205106" cy="385810"/>
      </dsp:txXfrm>
    </dsp:sp>
    <dsp:sp modelId="{BBD706B3-72EE-48CC-8FBB-A7F6DE6786DE}">
      <dsp:nvSpPr>
        <dsp:cNvPr id="0" name=""/>
        <dsp:cNvSpPr/>
      </dsp:nvSpPr>
      <dsp:spPr>
        <a:xfrm rot="5400000">
          <a:off x="-94579" y="3841870"/>
          <a:ext cx="630527" cy="4413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967976"/>
        <a:ext cx="441369" cy="189158"/>
      </dsp:txXfrm>
    </dsp:sp>
    <dsp:sp modelId="{473B7BAE-394C-421C-BEE2-88FF1C0EA1FB}">
      <dsp:nvSpPr>
        <dsp:cNvPr id="0" name=""/>
        <dsp:cNvSpPr/>
      </dsp:nvSpPr>
      <dsp:spPr>
        <a:xfrm rot="5400000">
          <a:off x="2919911" y="1257833"/>
          <a:ext cx="632818" cy="53125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Внедрение электронных каналов коммуникаций </a:t>
          </a:r>
          <a:br>
            <a:rPr lang="ru-RU" sz="14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</a:br>
          <a:r>
            <a:rPr lang="ru-RU" sz="14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 предпринимательским сообществом в том числе для оказания различных видов поддержки</a:t>
          </a:r>
          <a:endParaRPr lang="ru-RU" sz="1400" kern="1200" dirty="0"/>
        </a:p>
      </dsp:txBody>
      <dsp:txXfrm rot="-5400000">
        <a:off x="580049" y="3628587"/>
        <a:ext cx="5281651" cy="571034"/>
      </dsp:txXfrm>
    </dsp:sp>
    <dsp:sp modelId="{DC30A06D-788A-4714-9B8D-B68BBA0C4AE7}">
      <dsp:nvSpPr>
        <dsp:cNvPr id="0" name=""/>
        <dsp:cNvSpPr/>
      </dsp:nvSpPr>
      <dsp:spPr>
        <a:xfrm rot="5400000">
          <a:off x="-94579" y="4506314"/>
          <a:ext cx="630527" cy="4413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632420"/>
        <a:ext cx="441369" cy="189158"/>
      </dsp:txXfrm>
    </dsp:sp>
    <dsp:sp modelId="{A5F18325-1489-463E-906C-3D551A49AD3B}">
      <dsp:nvSpPr>
        <dsp:cNvPr id="0" name=""/>
        <dsp:cNvSpPr/>
      </dsp:nvSpPr>
      <dsp:spPr>
        <a:xfrm rot="5400000">
          <a:off x="2891196" y="2017546"/>
          <a:ext cx="594088" cy="53125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Создание условий для развития потребительского рынка, в том числе как приоритетного направления для субъектов малого                              и среднего предпринимательства</a:t>
          </a:r>
          <a:endParaRPr lang="ru-RU" sz="1400" kern="1200" dirty="0"/>
        </a:p>
      </dsp:txBody>
      <dsp:txXfrm rot="-5400000">
        <a:off x="531969" y="4405775"/>
        <a:ext cx="5283542" cy="536086"/>
      </dsp:txXfrm>
    </dsp:sp>
    <dsp:sp modelId="{5B9B46E7-E08E-4609-BC52-C0EF5940D3FC}">
      <dsp:nvSpPr>
        <dsp:cNvPr id="0" name=""/>
        <dsp:cNvSpPr/>
      </dsp:nvSpPr>
      <dsp:spPr>
        <a:xfrm rot="5400000">
          <a:off x="-94579" y="5078636"/>
          <a:ext cx="630527" cy="4413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204742"/>
        <a:ext cx="441369" cy="189158"/>
      </dsp:txXfrm>
    </dsp:sp>
    <dsp:sp modelId="{FB92B3CD-5359-4A4C-BEF7-7DF07628AAC0}">
      <dsp:nvSpPr>
        <dsp:cNvPr id="0" name=""/>
        <dsp:cNvSpPr/>
      </dsp:nvSpPr>
      <dsp:spPr>
        <a:xfrm rot="5400000">
          <a:off x="3023506" y="2532707"/>
          <a:ext cx="286947" cy="53125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Поддержка и продвижение местных товаропроизводителей</a:t>
          </a:r>
          <a:endParaRPr lang="ru-RU" sz="1400" kern="1200" dirty="0"/>
        </a:p>
      </dsp:txBody>
      <dsp:txXfrm rot="-5400000">
        <a:off x="510708" y="5059513"/>
        <a:ext cx="5298535" cy="258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BF408-B093-4972-8540-F7563C62E9C3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D3D08-5AD9-4FDB-AFE8-2626BEF615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23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D3D08-5AD9-4FDB-AFE8-2626BEF615C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83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D3D08-5AD9-4FDB-AFE8-2626BEF615C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22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D3D08-5AD9-4FDB-AFE8-2626BEF615C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582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D3D08-5AD9-4FDB-AFE8-2626BEF615C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947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D3D08-5AD9-4FDB-AFE8-2626BEF615C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59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D3D08-5AD9-4FDB-AFE8-2626BEF615C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639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D3D08-5AD9-4FDB-AFE8-2626BEF615C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738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D3D08-5AD9-4FDB-AFE8-2626BEF615C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278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21.12.2023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663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21.12.2023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281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21.12.2023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099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21.12.2023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975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21.12.2023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382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21.12.2023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618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21.12.2023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973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21.12.2023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99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21.12.2023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711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21.12.2023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47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95B1-CE45-4F09-A05C-8801A9A3C04D}" type="datetimeFigureOut">
              <a:rPr lang="ru-RU" smtClean="0"/>
              <a:pPr/>
              <a:t>21.12.2023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287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695B1-CE45-4F09-A05C-8801A9A3C04D}" type="datetimeFigureOut">
              <a:rPr lang="ru-RU" smtClean="0"/>
              <a:pPr/>
              <a:t>21.12.2023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770E1-CD1F-451B-8E79-5C66677E7E3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B7220A-46E6-4E70-9C74-F8F826F26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1" b="48204"/>
          <a:stretch/>
        </p:blipFill>
        <p:spPr>
          <a:xfrm>
            <a:off x="9688762" y="0"/>
            <a:ext cx="2503238" cy="63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22590E-AB46-4C8D-878E-9B11C8A52F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1" b="48204"/>
          <a:stretch/>
        </p:blipFill>
        <p:spPr>
          <a:xfrm>
            <a:off x="9688762" y="46567"/>
            <a:ext cx="2503238" cy="63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E0E71F5-3C98-4798-ADF7-EE87BFDBC16A}"/>
              </a:ext>
            </a:extLst>
          </p:cNvPr>
          <p:cNvSpPr txBox="1">
            <a:spLocks/>
          </p:cNvSpPr>
          <p:nvPr userDrawn="1"/>
        </p:nvSpPr>
        <p:spPr>
          <a:xfrm>
            <a:off x="1039610" y="-15456"/>
            <a:ext cx="10131425" cy="782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«ПРОМЫШЛЕННОСТЬ»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C8AC3-CAFD-462B-89B2-83D98FA241F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46567"/>
            <a:ext cx="555731" cy="545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1190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openxmlformats.org/officeDocument/2006/relationships/image" Target="../media/image10.png"/><Relationship Id="rId3" Type="http://schemas.openxmlformats.org/officeDocument/2006/relationships/image" Target="../media/image6.jpg"/><Relationship Id="rId21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microsoft.com/office/2007/relationships/hdphoto" Target="../media/hdphoto3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microsoft.com/office/2007/relationships/hdphoto" Target="../media/hdphoto2.wdp"/><Relationship Id="rId10" Type="http://schemas.openxmlformats.org/officeDocument/2006/relationships/diagramLayout" Target="../diagrams/layout2.xml"/><Relationship Id="rId19" Type="http://schemas.microsoft.com/office/2007/relationships/hdphoto" Target="../media/hdphoto4.wdp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8.png"/><Relationship Id="rId2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6.jp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12466369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440858"/>
            <a:ext cx="900680" cy="924968"/>
          </a:xfrm>
          <a:prstGeom prst="rect">
            <a:avLst/>
          </a:prstGeom>
          <a:effectLst>
            <a:glow rad="177800">
              <a:schemeClr val="bg2">
                <a:alpha val="45000"/>
              </a:schemeClr>
            </a:glow>
            <a:reflection endPos="0" dist="50800" dir="5400000" sy="-100000" algn="bl" rotWithShape="0"/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238864" y="365125"/>
            <a:ext cx="10114935" cy="1325563"/>
          </a:xfrm>
        </p:spPr>
        <p:txBody>
          <a:bodyPr>
            <a:normAutofit fontScale="90000"/>
          </a:bodyPr>
          <a:lstStyle/>
          <a:p>
            <a:r>
              <a:rPr lang="ru-RU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НАПРАВЛЕНИЯ</a:t>
            </a:r>
            <a:br>
              <a:rPr lang="ru-RU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«ДЕЛОВАЯ СРЕДА»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161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173BC22B-C48C-457B-8861-EECDDD2A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48522"/>
            <a:ext cx="2431056" cy="3741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endParaRPr lang="ru-RU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AF6838A-6C01-4135-A2CE-DFFD37C0F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556" y="1251515"/>
            <a:ext cx="2875278" cy="2372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81000"/>
              </a:srgbClr>
            </a:outerShdw>
            <a:softEdge rad="1270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171489" y="1063259"/>
            <a:ext cx="9020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>
                  <a:lumMod val="50000"/>
                </a:schemeClr>
              </a:buClr>
            </a:pPr>
            <a:endParaRPr lang="ru-RU" sz="24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968270" y="-142365"/>
            <a:ext cx="10364451" cy="858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«ДЕЛОВАЯ СРЕДА»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535523"/>
            <a:ext cx="12192000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marR="28575" algn="just">
              <a:lnSpc>
                <a:spcPct val="110000"/>
              </a:lnSpc>
            </a:pPr>
            <a:endParaRPr lang="ru-RU" sz="14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2000" marR="28575" algn="just">
              <a:lnSpc>
                <a:spcPct val="110000"/>
              </a:lnSpc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«Сургутские городские электрические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сети» </a:t>
            </a:r>
          </a:p>
          <a:p>
            <a:pPr marL="537750" marR="28575" indent="-28575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ыполнены работы по монтажу воздушной линии электропередачи 0,4 </a:t>
            </a:r>
            <a:r>
              <a:rPr lang="ru-RU" sz="14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садовых товариществах и кооперативах;</a:t>
            </a:r>
          </a:p>
          <a:p>
            <a:pPr marL="537750" marR="28575" indent="-28575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осуществлено техническое присоединение микрорайонов Пойма-5, Марьина гора, № 5А, 39 города Сургута; </a:t>
            </a:r>
          </a:p>
          <a:p>
            <a:pPr marL="537750" marR="28575" indent="-28575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роизведена реконструкция и новое строительство сетей электроснабжения до жилых домов Майская 14, 6/2, </a:t>
            </a:r>
          </a:p>
          <a:p>
            <a:pPr marL="252000" marR="28575" algn="just">
              <a:lnSpc>
                <a:spcPct val="110000"/>
              </a:lnSpc>
            </a:pP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14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Бахилова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 Дзержинского 10,12, Энергетиков 31, Просвещения 27, Мира 12, Бажова 17;</a:t>
            </a:r>
          </a:p>
          <a:p>
            <a:pPr marL="537750" marR="28575" indent="-28575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аменено устаревшее оборудование в рамках реконструкции 2х трансформаторных подстанций, </a:t>
            </a:r>
          </a:p>
          <a:p>
            <a:pPr marL="252000" marR="28575" algn="just">
              <a:lnSpc>
                <a:spcPct val="110000"/>
              </a:lnSpc>
            </a:pP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обеспечивающее надежное электроснабжение объектов соцкультбыта;</a:t>
            </a:r>
          </a:p>
          <a:p>
            <a:pPr marL="537750" marR="28575" indent="-28575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родолжается устройство +2-ой части по проспекту Мира </a:t>
            </a:r>
            <a:r>
              <a:rPr lang="en-US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этапа защитно-архитектурного ограждения </a:t>
            </a:r>
          </a:p>
          <a:p>
            <a:pPr marL="252000" marR="28575" algn="just">
              <a:lnSpc>
                <a:spcPct val="110000"/>
              </a:lnSpc>
            </a:pP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тепломагистрали по проспекту Пролетарский.</a:t>
            </a:r>
          </a:p>
          <a:p>
            <a:pPr marL="252000" marR="28575" algn="just">
              <a:lnSpc>
                <a:spcPct val="110000"/>
              </a:lnSpc>
            </a:pPr>
            <a:endParaRPr lang="ru-RU" sz="1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2000" marR="28575" algn="just">
              <a:lnSpc>
                <a:spcPct val="110000"/>
              </a:lnSpc>
            </a:pPr>
            <a:endParaRPr lang="ru-RU" sz="14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2000" marR="28575" algn="just">
              <a:lnSpc>
                <a:spcPct val="110000"/>
              </a:lnSpc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 «</a:t>
            </a:r>
            <a:r>
              <a:rPr lang="ru-RU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Россети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Тюмень»</a:t>
            </a:r>
          </a:p>
          <a:p>
            <a:pPr marL="537750" marR="28575" indent="-28575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оздание выделенного контура управления технологическими системами для предотвращения возможных </a:t>
            </a:r>
            <a:r>
              <a:rPr lang="ru-RU" sz="14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кибератак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предприятии;</a:t>
            </a:r>
          </a:p>
          <a:p>
            <a:pPr marL="537750" marR="28575" indent="-28575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амена устаревшего спецоборудования, транспорта, вычислительной техники для осуществления текущей производственной деятельности;</a:t>
            </a:r>
          </a:p>
          <a:p>
            <a:pPr marL="537750" marR="28575" indent="-28575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азработана проектная документация, выбраны трассы прокладки кабельных линий в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рамках строительства новой кабельной линии для многоквартирного жилого дома 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микрорайоне № 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51, реконструкция переключательного пункта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«Победа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целях установки технических средств охраны</a:t>
            </a:r>
          </a:p>
          <a:p>
            <a:pPr marL="537750" marR="28575" indent="-28575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разработана проектная документация , выполнены подготовительные работы на площадке по реконструкции подстанции 110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филиала Сургутские электрические сети в целях модернизации систем подстанций 110кВ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«Северная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улучшения электроснабжения центральной части города</a:t>
            </a:r>
          </a:p>
          <a:p>
            <a:pPr marL="537750" marR="28575" indent="-28575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проектная документация, выполнены СМР по установке трансформатора и прокладке кабельной линии электропередач 6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подключения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энергопринимающих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 ООО «Высота»</a:t>
            </a:r>
          </a:p>
          <a:p>
            <a:pPr marL="252000" marR="28575" algn="just">
              <a:lnSpc>
                <a:spcPct val="120000"/>
              </a:lnSpc>
            </a:pPr>
            <a:endParaRPr lang="ru-RU" sz="1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2000" marR="28575" algn="just">
              <a:lnSpc>
                <a:spcPct val="120000"/>
              </a:lnSpc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2000" marR="28575" algn="just">
              <a:lnSpc>
                <a:spcPct val="120000"/>
              </a:lnSpc>
            </a:pPr>
            <a:endParaRPr lang="ru-RU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232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2901244"/>
            <a:ext cx="1219199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marR="28575" algn="just"/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Филиал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ПАО «ОГК-2» - Сургутская ГРЭС – 1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7750" marR="28575" indent="-285750" algn="just">
              <a:buFont typeface="Wingdings" panose="05000000000000000000" pitchFamily="2" charset="2"/>
              <a:buChar char="§"/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Техническое перевооружение 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подогревателей высокого давления, теплофикационного комплекса; автоматизированной информационно-измерительной системы коммерческого учета электроэнергии, электротехнического оборудования;  </a:t>
            </a:r>
            <a:endParaRPr lang="ru-RU" sz="1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7750" marR="28575" indent="-285750" algn="just">
              <a:buFont typeface="Wingdings" panose="05000000000000000000" pitchFamily="2" charset="2"/>
              <a:buChar char="§"/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Дооснащение инженерно-технических средств охраны объектов; </a:t>
            </a:r>
          </a:p>
          <a:p>
            <a:pPr marL="537750" marR="28575" indent="-285750" algn="just">
              <a:buFont typeface="Wingdings" panose="05000000000000000000" pitchFamily="2" charset="2"/>
              <a:buChar char="§"/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Техническое перевооружение контрольно-измерительных 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приборов и автоматики энергоблока № 6 с внедрением автоматизированной системы розжига горелок и полномасштабной автоматизированной системы управления технологическим процессом</a:t>
            </a:r>
            <a:endParaRPr lang="ru-RU" sz="1400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7750" marR="28575" indent="-285750" algn="just">
              <a:buFont typeface="Wingdings" panose="05000000000000000000" pitchFamily="2" charset="2"/>
              <a:buChar char="§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замена конденсационных и теплофикационных паровых турбин.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marR="28575" lvl="0" algn="just"/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Сургутская 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ГРЭС – 2 / ПАО «ЮниПро»</a:t>
            </a:r>
          </a:p>
          <a:p>
            <a:pPr marL="537750" marR="28575" lvl="0" indent="-285750" algn="just">
              <a:buFont typeface="Wingdings" panose="05000000000000000000" pitchFamily="2" charset="2"/>
              <a:buChar char="§"/>
            </a:pP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роводится 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масштабная модернизация, рассчитанная на 5 лет, предусматривающая полную замену </a:t>
            </a:r>
            <a:r>
              <a:rPr lang="ru-RU" sz="14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ресурсоопределяющих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узлов паровых турбин, замену турбогенераторов со вспомогательными генераторами, и системами возбуждения, замену </a:t>
            </a:r>
            <a:r>
              <a:rPr lang="ru-RU" sz="14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токопроводов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4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общеблочных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 релейной защиты, и автоматики на четырех энергоблоках – № 1, 2, 4, 6</a:t>
            </a: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400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37750" marR="28575" lvl="0" indent="-285750" algn="just">
              <a:buFont typeface="Wingdings" panose="05000000000000000000" pitchFamily="2" charset="2"/>
              <a:buChar char="§"/>
            </a:pP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ыполнены работы по подготовке к отопительному сезону на 2023/2024 годы. В рамках ремонтных работ выполнена локальная замена  участков трубопроводов теплосети, отремонтирован насосный парк с гидромуфтами.</a:t>
            </a:r>
            <a:endParaRPr lang="ru-RU" sz="14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7750" marR="28575" lvl="0" indent="-285750" algn="just">
              <a:buFont typeface="Wingdings" panose="05000000000000000000" pitchFamily="2" charset="2"/>
              <a:buChar char="§"/>
            </a:pP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Сургутской ГРЭС-2 реализуется проект </a:t>
            </a:r>
            <a:r>
              <a:rPr lang="ru-RU" sz="14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импортозамещения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оборудования. На производстве уже успешно подобраны и внедрены гибкие металлические рукава для подачи топлива на энергоблоках парогазовых установок</a:t>
            </a: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52000" marR="28575" lvl="0" algn="just"/>
            <a:r>
              <a:rPr lang="ru-RU" sz="1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Федеральной службой по аккредитации подписан приказ «О подтверждении компетентности и расширении области аккредитации химической лаборатории ПАО «ЮНИПРО».</a:t>
            </a:r>
            <a:endParaRPr lang="ru-RU" sz="14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925" y="1329099"/>
            <a:ext cx="3228623" cy="197355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1" y="112638"/>
            <a:ext cx="117153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marR="28575" algn="just"/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СГМУП «Городские тепловые сети»</a:t>
            </a:r>
          </a:p>
          <a:p>
            <a:pPr marL="537750" marR="28575" indent="-285750" algn="just">
              <a:buFont typeface="Wingdings" panose="05000000000000000000" pitchFamily="2" charset="2"/>
              <a:buChar char="§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ыполнены работы по ремонту объектов систем тепловодоснабжения и горячего водоснабжения производственных программ предприятия;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7750" marR="28575" indent="-285750" algn="just">
              <a:buFont typeface="Wingdings" panose="05000000000000000000" pitchFamily="2" charset="2"/>
              <a:buChar char="§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родолжается строительство котельных мощностью 10 МВт в северном промышленном районе и 18,5 МВт в поселке Юность;</a:t>
            </a:r>
          </a:p>
          <a:p>
            <a:pPr marL="537750" marR="28575" indent="-285750" algn="just">
              <a:buFont typeface="Wingdings" panose="05000000000000000000" pitchFamily="2" charset="2"/>
              <a:buChar char="§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родолжается техническое перевооружение системы аварийного топливного хозяйства на котельной № 29, реконструкция электроснабжения зданий котельной № 3, капитальный ремонт зданий центральных тепловых подстанций № 16, 29 и подстанции № 4.</a:t>
            </a:r>
          </a:p>
          <a:p>
            <a:pPr marL="252000" marR="28575"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marR="28575" algn="just"/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СГМУП «Горводоканал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537750" marR="28575" indent="-285750" algn="just">
              <a:buFont typeface="Wingdings" panose="05000000000000000000" pitchFamily="2" charset="2"/>
              <a:buChar char="§"/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ыполнен капитальный ремонт водовода по ул. Маяковского (от 8 п/у до улицы 50 лет ВЛКСМ) </a:t>
            </a:r>
          </a:p>
          <a:p>
            <a:pPr marL="252000" marR="28575" algn="just"/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протяженностью 215 метров;</a:t>
            </a:r>
          </a:p>
          <a:p>
            <a:pPr marL="537750" marR="28575" indent="-285750" algn="just">
              <a:buFont typeface="Wingdings" panose="05000000000000000000" pitchFamily="2" charset="2"/>
              <a:buChar char="§"/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ыполнена закольцовка водовода квартала А от ПГ-1 по улице Григория Кукуевицкого, от водовода </a:t>
            </a:r>
          </a:p>
          <a:p>
            <a:pPr marL="252000" marR="28575" algn="just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по проспекту Ленина общей протяженностью 0,374 км.</a:t>
            </a:r>
            <a:endParaRPr lang="ru-RU" sz="1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38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73" y="-42268"/>
            <a:ext cx="12293600" cy="69151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1" y="4455681"/>
            <a:ext cx="1514932" cy="197640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50518" y="4121783"/>
            <a:ext cx="3510328" cy="2452570"/>
          </a:xfrm>
          <a:prstGeom prst="roundRect">
            <a:avLst/>
          </a:prstGeom>
          <a:solidFill>
            <a:srgbClr val="00B0F0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Сургут 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год подряд удерживает лидирующие позиции с индексом итогового интегрального показателя 76,1%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70133" y="5348068"/>
            <a:ext cx="4526845" cy="1163314"/>
          </a:xfrm>
          <a:prstGeom prst="roundRect">
            <a:avLst/>
          </a:prstGeom>
          <a:solidFill>
            <a:srgbClr val="00B0F0">
              <a:alpha val="37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5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аличие нормативно-правовой базы, которая четко определяет все регуляторные условия взаимодействия инвестора  и муниципального образования</a:t>
            </a:r>
            <a:endParaRPr lang="ru-RU" sz="15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368016" y="4033342"/>
            <a:ext cx="2931077" cy="597002"/>
          </a:xfrm>
          <a:prstGeom prst="roundRect">
            <a:avLst/>
          </a:prstGeom>
          <a:solidFill>
            <a:srgbClr val="00B0F0">
              <a:alpha val="37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роектные показатели</a:t>
            </a:r>
            <a:endParaRPr lang="ru-RU" sz="15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063460" y="4657854"/>
            <a:ext cx="3083667" cy="639003"/>
          </a:xfrm>
          <a:prstGeom prst="roundRect">
            <a:avLst/>
          </a:prstGeom>
          <a:solidFill>
            <a:srgbClr val="00B0F0">
              <a:alpha val="37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формата взаимодействия по принципу «одного окна»</a:t>
            </a:r>
            <a:endParaRPr lang="ru-RU" sz="15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53794" y="4657854"/>
            <a:ext cx="2931077" cy="609499"/>
          </a:xfrm>
          <a:prstGeom prst="roundRect">
            <a:avLst/>
          </a:prstGeom>
          <a:solidFill>
            <a:srgbClr val="00B0F0">
              <a:alpha val="37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прямой связи с руководством города</a:t>
            </a:r>
            <a:endParaRPr lang="ru-RU" sz="15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159849" y="4711698"/>
            <a:ext cx="840478" cy="988201"/>
          </a:xfrm>
          <a:prstGeom prst="rightArrow">
            <a:avLst/>
          </a:prstGeom>
          <a:solidFill>
            <a:srgbClr val="00B0F0">
              <a:alpha val="92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 trans="40000" pressure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73" y="-60655"/>
            <a:ext cx="12383347" cy="4093997"/>
          </a:xfrm>
          <a:prstGeom prst="rect">
            <a:avLst/>
          </a:prstGeom>
          <a:effectLst>
            <a:reflection stA="30000" endPos="0" dist="50800" dir="5400000" sy="-100000" algn="bl" rotWithShape="0"/>
            <a:softEdge rad="1016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87175" y="1004922"/>
            <a:ext cx="106771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«Национальный центр развития государственно-частного партнерства» государственной корпорации развития «ВЭБ.РФ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3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одведены итоги рейтинга городов России</a:t>
            </a:r>
          </a:p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уровню развития ГЧП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0205" y="-370"/>
            <a:ext cx="4604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«ДЕЛОВАЯ СРЕДА»</a:t>
            </a:r>
          </a:p>
        </p:txBody>
      </p:sp>
    </p:spTree>
    <p:extLst>
      <p:ext uri="{BB962C8B-B14F-4D97-AF65-F5344CB8AC3E}">
        <p14:creationId xmlns:p14="http://schemas.microsoft.com/office/powerpoint/2010/main" val="2525544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6071" t="24194" r="13286" b="15121"/>
          <a:stretch>
            <a:fillRect/>
          </a:stretch>
        </p:blipFill>
        <p:spPr bwMode="auto">
          <a:xfrm>
            <a:off x="0" y="-42066"/>
            <a:ext cx="12192000" cy="69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295468" y="3324729"/>
            <a:ext cx="10273705" cy="1924819"/>
          </a:xfrm>
          <a:prstGeom prst="cube">
            <a:avLst>
              <a:gd name="adj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0170" algn="just">
              <a:spcAft>
                <a:spcPts val="0"/>
              </a:spcAft>
              <a:tabLst>
                <a:tab pos="180340" algn="l"/>
                <a:tab pos="450215" algn="l"/>
              </a:tabLst>
            </a:pPr>
            <a:endParaRPr lang="ru-RU" sz="1600" i="1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22384" y="-193430"/>
            <a:ext cx="12019085" cy="1036012"/>
          </a:xfrm>
          <a:prstGeom prst="cube">
            <a:avLst>
              <a:gd name="adj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/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-19995"/>
            <a:ext cx="12124591" cy="638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marR="38735" indent="-6350" algn="ctr">
              <a:lnSpc>
                <a:spcPct val="111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достижения плановых значений целевых показателей Стратегии социально-экономического развития муниципального образования городской округ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Сургут Ханты-Мансийского автономного округа - Югры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2022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80682" y="6287218"/>
            <a:ext cx="12272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-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рейтинг муниципальных образований Ханты-Мансийского автономного округа – Югры по обеспечению условий благоприятного инвестиционного климата по итогам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2023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года будет проведен в I полугодии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328873"/>
              </p:ext>
            </p:extLst>
          </p:nvPr>
        </p:nvGraphicFramePr>
        <p:xfrm>
          <a:off x="133985" y="618900"/>
          <a:ext cx="11721830" cy="5439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3219">
                  <a:extLst>
                    <a:ext uri="{9D8B030D-6E8A-4147-A177-3AD203B41FA5}">
                      <a16:colId xmlns:a16="http://schemas.microsoft.com/office/drawing/2014/main" val="3346674514"/>
                    </a:ext>
                  </a:extLst>
                </a:gridCol>
                <a:gridCol w="2014442">
                  <a:extLst>
                    <a:ext uri="{9D8B030D-6E8A-4147-A177-3AD203B41FA5}">
                      <a16:colId xmlns:a16="http://schemas.microsoft.com/office/drawing/2014/main" val="2635535874"/>
                    </a:ext>
                  </a:extLst>
                </a:gridCol>
                <a:gridCol w="2015231">
                  <a:extLst>
                    <a:ext uri="{9D8B030D-6E8A-4147-A177-3AD203B41FA5}">
                      <a16:colId xmlns:a16="http://schemas.microsoft.com/office/drawing/2014/main" val="3256525512"/>
                    </a:ext>
                  </a:extLst>
                </a:gridCol>
                <a:gridCol w="2098938">
                  <a:extLst>
                    <a:ext uri="{9D8B030D-6E8A-4147-A177-3AD203B41FA5}">
                      <a16:colId xmlns:a16="http://schemas.microsoft.com/office/drawing/2014/main" val="3349716619"/>
                    </a:ext>
                  </a:extLst>
                </a:gridCol>
              </a:tblGrid>
              <a:tr h="399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1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760705"/>
                  </a:ext>
                </a:extLst>
              </a:tr>
              <a:tr h="250291">
                <a:tc gridSpan="4">
                  <a:txBody>
                    <a:bodyPr/>
                    <a:lstStyle/>
                    <a:p>
                      <a:pPr marL="742950" lvl="1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«Деловая среда»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379761"/>
                  </a:ext>
                </a:extLst>
              </a:tr>
              <a:tr h="4882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 Рост среднегодовой численности занятых в экономике на территории муниципального образования, %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121,9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117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extLst>
                  <a:ext uri="{0D108BD9-81ED-4DB2-BD59-A6C34878D82A}">
                    <a16:rowId xmlns:a16="http://schemas.microsoft.com/office/drawing/2014/main" val="715860098"/>
                  </a:ext>
                </a:extLst>
              </a:tr>
              <a:tr h="6516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 Объем инвестиций в основной капитал за счет всех источников финансирования в ценах соответствующих лет по крупным и средним организациям, млн. рублей (ежегодно)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</a:t>
                      </a:r>
                      <a:r>
                        <a:rPr lang="ru-RU" sz="11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820,5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49 223,1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58,7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extLst>
                  <a:ext uri="{0D108BD9-81ED-4DB2-BD59-A6C34878D82A}">
                    <a16:rowId xmlns:a16="http://schemas.microsoft.com/office/drawing/2014/main" val="2763678438"/>
                  </a:ext>
                </a:extLst>
              </a:tr>
              <a:tr h="3998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Оборот розничной торговли в ценах соответствующих лет по крупным и средним организациям, млн. рублей (ежегодно)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r>
                        <a:rPr lang="ru-RU" sz="11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256,5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r>
                        <a:rPr lang="ru-RU" sz="11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543,6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extLst>
                  <a:ext uri="{0D108BD9-81ED-4DB2-BD59-A6C34878D82A}">
                    <a16:rowId xmlns:a16="http://schemas.microsoft.com/office/drawing/2014/main" val="3623073633"/>
                  </a:ext>
                </a:extLst>
              </a:tr>
              <a:tr h="3998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Объем платных услуг населению в ценах соответствующих лет по крупным и средним организациям, млн. рублей (ежегодно)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1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499,4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1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350,0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102,9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extLst>
                  <a:ext uri="{0D108BD9-81ED-4DB2-BD59-A6C34878D82A}">
                    <a16:rowId xmlns:a16="http://schemas.microsoft.com/office/drawing/2014/main" val="543053038"/>
                  </a:ext>
                </a:extLst>
              </a:tr>
              <a:tr h="199949">
                <a:tc gridSpan="3">
                  <a:txBody>
                    <a:bodyPr/>
                    <a:lstStyle/>
                    <a:p>
                      <a:pPr marL="1143000" lvl="2" indent="-2286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Вектор «Инвестиционно-инновационный потенциал»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extLst>
                  <a:ext uri="{0D108BD9-81ED-4DB2-BD59-A6C34878D82A}">
                    <a16:rowId xmlns:a16="http://schemas.microsoft.com/office/drawing/2014/main" val="2226846273"/>
                  </a:ext>
                </a:extLst>
              </a:tr>
              <a:tr h="4266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  Количество проводимых в городе инновационных и деловых форумов, научно-практических конференций, выставок, </a:t>
                      </a:r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(ежегодно)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extLst>
                  <a:ext uri="{0D108BD9-81ED-4DB2-BD59-A6C34878D82A}">
                    <a16:rowId xmlns:a16="http://schemas.microsoft.com/office/drawing/2014/main" val="3909599508"/>
                  </a:ext>
                </a:extLst>
              </a:tr>
              <a:tr h="4346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  Количество предоставленных инвестиционных площадок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реализации инвестиционных проектов, ед. (нарастающим итогом)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extLst>
                  <a:ext uri="{0D108BD9-81ED-4DB2-BD59-A6C34878D82A}">
                    <a16:rowId xmlns:a16="http://schemas.microsoft.com/office/drawing/2014/main" val="749640969"/>
                  </a:ext>
                </a:extLst>
              </a:tr>
              <a:tr h="1899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  Количество объектов инновационной инфраструктуры города, ед.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extLst>
                  <a:ext uri="{0D108BD9-81ED-4DB2-BD59-A6C34878D82A}">
                    <a16:rowId xmlns:a16="http://schemas.microsoft.com/office/drawing/2014/main" val="1575779445"/>
                  </a:ext>
                </a:extLst>
              </a:tr>
              <a:tr h="4332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  Оценка предпринимательским сообществом инвестиционного климата муниципального образования, средний балл (ежегодно</a:t>
                      </a:r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проводится в 2024 году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extLst>
                  <a:ext uri="{0D108BD9-81ED-4DB2-BD59-A6C34878D82A}">
                    <a16:rowId xmlns:a16="http://schemas.microsoft.com/office/drawing/2014/main" val="3388767369"/>
                  </a:ext>
                </a:extLst>
              </a:tr>
              <a:tr h="199949">
                <a:tc gridSpan="3">
                  <a:txBody>
                    <a:bodyPr/>
                    <a:lstStyle/>
                    <a:p>
                      <a:pPr marL="1143000" lvl="2" indent="-2286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Вектор «Предпринимательство»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extLst>
                  <a:ext uri="{0D108BD9-81ED-4DB2-BD59-A6C34878D82A}">
                    <a16:rowId xmlns:a16="http://schemas.microsoft.com/office/drawing/2014/main" val="3914844761"/>
                  </a:ext>
                </a:extLst>
              </a:tr>
              <a:tr h="5628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 Число субъектов малого и среднего предпринимательства </a:t>
                      </a:r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10 </a:t>
                      </a: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человек населения, ед. (нарастающим итогом, на конец отчетного периода) 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extLst>
                  <a:ext uri="{0D108BD9-81ED-4DB2-BD59-A6C34878D82A}">
                    <a16:rowId xmlns:a16="http://schemas.microsoft.com/office/drawing/2014/main" val="2653750502"/>
                  </a:ext>
                </a:extLst>
              </a:tr>
              <a:tr h="3998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Оборот малого бизнеса в ценах соответствующих лет</a:t>
                      </a:r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млн</a:t>
                      </a: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рублей (ежегодно)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210 892,9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236 918,16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03" marR="37203" marT="0" marB="0"/>
                </a:tc>
                <a:extLst>
                  <a:ext uri="{0D108BD9-81ED-4DB2-BD59-A6C34878D82A}">
                    <a16:rowId xmlns:a16="http://schemas.microsoft.com/office/drawing/2014/main" val="771525968"/>
                  </a:ext>
                </a:extLst>
              </a:tr>
            </a:tbl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7795158" y="618898"/>
            <a:ext cx="1906623" cy="5439958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>
                <a:solidFill>
                  <a:srgbClr val="92D05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18160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1"/>
            <a:ext cx="12192000" cy="6858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40000" pressure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" y="-60655"/>
            <a:ext cx="12199424" cy="4458221"/>
          </a:xfrm>
          <a:prstGeom prst="rect">
            <a:avLst/>
          </a:prstGeom>
          <a:effectLst>
            <a:reflection stA="30000" endPos="0" dist="50800" dir="5400000" sy="-100000" algn="bl" rotWithShape="0"/>
            <a:softEdge rad="101600"/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04800" y="159451"/>
            <a:ext cx="11620803" cy="757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 prstMaterial="metal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«ДЕЛОВАЯ СРЕДА»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450" y="1525624"/>
            <a:ext cx="3639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СТРАТЕГИЧЕСКАЯ ЦЕЛЬ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/>
          </a:p>
        </p:txBody>
      </p:sp>
      <p:sp>
        <p:nvSpPr>
          <p:cNvPr id="16" name="Блок-схема: извлечение 15"/>
          <p:cNvSpPr/>
          <p:nvPr/>
        </p:nvSpPr>
        <p:spPr bwMode="auto">
          <a:xfrm rot="21600000" flipV="1">
            <a:off x="675986" y="3839258"/>
            <a:ext cx="4084096" cy="501936"/>
          </a:xfrm>
          <a:prstGeom prst="flowChartExtra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</a:endParaRPr>
          </a:p>
        </p:txBody>
      </p:sp>
      <p:sp>
        <p:nvSpPr>
          <p:cNvPr id="17" name="Блок-схема: извлечение 16"/>
          <p:cNvSpPr/>
          <p:nvPr/>
        </p:nvSpPr>
        <p:spPr bwMode="auto">
          <a:xfrm rot="21600000" flipV="1">
            <a:off x="7315312" y="3848371"/>
            <a:ext cx="4084096" cy="430947"/>
          </a:xfrm>
          <a:prstGeom prst="flowChartExtra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192274" y="4397567"/>
            <a:ext cx="4771620" cy="24498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Стратегическая цель вектора:  </a:t>
            </a:r>
            <a:endParaRPr lang="ru-RU" sz="2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БЛАГОПРИЯТНОГО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ИНВЕСТИЦИОННОГО КЛИМАТА,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СПОСОБСТВУЮЩЕГО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ПРИТОКУ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ИНВЕСТИЦИЙ В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ИНТЕРЕСАХ УСТОЙЧИВОГО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-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 РАЗВИТИЯ ГОРОДА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514957" y="4383540"/>
            <a:ext cx="5442439" cy="2780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90000"/>
              </a:lnSpc>
              <a:buClrTx/>
              <a:buNone/>
            </a:pPr>
            <a:r>
              <a:rPr lang="ru-RU" sz="2200" b="1" i="1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Стратегическая цель вектора:  </a:t>
            </a:r>
            <a:endParaRPr lang="ru-RU" sz="2200" i="1" cap="none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 развития предпринимательства на территории города, в том числе в целях удовлетворения потребностей предприятий и жителей города в товарах и услугах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30665" y="1306633"/>
            <a:ext cx="8082844" cy="13315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УСТОЙЧИВОГО ЭКОНОМИЧЕСКОГО РАЗВИТИЯ </a:t>
            </a:r>
            <a:b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БАЗЕ ПРИВЛЕЧЕНИЯ ИНВЕСТИЦИЙ, ФОРМИРОВАНИЯ «УМНОЙ ЭКОНОМИКИ» ПОСРЕДСТВОМ ВНЕДРЕНИЯ ИННОВАЦИОННЫХ ТЕХНОЛОГИЙ, РАЗВИТИЯ ПРЕДПРИНИМАТЕЛЬСТВА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2274" y="3116872"/>
            <a:ext cx="55321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«ИНВЕСТИЦИОННО-ИННОВАЦИОННЫЙ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ПОТЕНЦИАЛ»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75257" y="3217605"/>
            <a:ext cx="3924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«ПРЕДПРИНИМАТЕЛЬСТВО»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00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48054" y="165390"/>
            <a:ext cx="5547946" cy="7579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«Инвестиционно-инновационный потенциал»</a:t>
            </a:r>
          </a:p>
        </p:txBody>
      </p:sp>
      <p:sp>
        <p:nvSpPr>
          <p:cNvPr id="21" name="Объект 2"/>
          <p:cNvSpPr>
            <a:spLocks noGrp="1"/>
          </p:cNvSpPr>
          <p:nvPr>
            <p:ph idx="1"/>
          </p:nvPr>
        </p:nvSpPr>
        <p:spPr>
          <a:xfrm>
            <a:off x="369167" y="818532"/>
            <a:ext cx="5453184" cy="3558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ОСНОВНЫЕ МЕРОПРИЯТИЯ 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i="1" dirty="0">
                <a:solidFill>
                  <a:srgbClr val="002060"/>
                </a:solidFill>
              </a:rPr>
              <a:t> </a:t>
            </a:r>
            <a:endParaRPr lang="ru-RU" sz="22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200" i="1" dirty="0">
                <a:solidFill>
                  <a:srgbClr val="002060"/>
                </a:solidFill>
              </a:rPr>
              <a:t> 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6940315" y="-746"/>
            <a:ext cx="4633546" cy="7579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«ПРЕДПРИНИМАТЕЛЬСТВО»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7414165" y="640614"/>
            <a:ext cx="3864078" cy="355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200" i="1" dirty="0" smtClean="0">
                <a:solidFill>
                  <a:srgbClr val="002060"/>
                </a:solidFill>
              </a:rPr>
              <a:t> </a:t>
            </a:r>
            <a:endParaRPr lang="ru-RU" sz="2200" dirty="0" smtClean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200" i="1" dirty="0" smtClean="0">
                <a:solidFill>
                  <a:srgbClr val="002060"/>
                </a:solidFill>
              </a:rPr>
              <a:t> </a:t>
            </a:r>
            <a:endParaRPr lang="ru-RU" sz="2200" dirty="0">
              <a:solidFill>
                <a:srgbClr val="00206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49936164"/>
              </p:ext>
            </p:extLst>
          </p:nvPr>
        </p:nvGraphicFramePr>
        <p:xfrm>
          <a:off x="147762" y="1088770"/>
          <a:ext cx="5892592" cy="471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5" name="Схема 64"/>
          <p:cNvGraphicFramePr/>
          <p:nvPr>
            <p:extLst>
              <p:ext uri="{D42A27DB-BD31-4B8C-83A1-F6EECF244321}">
                <p14:modId xmlns:p14="http://schemas.microsoft.com/office/powerpoint/2010/main" val="3248264726"/>
              </p:ext>
            </p:extLst>
          </p:nvPr>
        </p:nvGraphicFramePr>
        <p:xfrm>
          <a:off x="6166997" y="862209"/>
          <a:ext cx="5892592" cy="5802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81" y="5805027"/>
            <a:ext cx="1239327" cy="9020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chemeClr val="bg1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12" y="5821418"/>
            <a:ext cx="1257451" cy="9020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relaxedInset"/>
            <a:bevelB prst="relaxedInset"/>
            <a:contourClr>
              <a:schemeClr val="bg1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290" y="5826056"/>
            <a:ext cx="1207024" cy="8600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chemeClr val="bg1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650" y="6336583"/>
            <a:ext cx="776251" cy="4510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597" y="6336583"/>
            <a:ext cx="800957" cy="4510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3" y="6346874"/>
            <a:ext cx="789171" cy="397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50372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5809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913773" y="-20765"/>
            <a:ext cx="10364451" cy="757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«ДЕЛОВАЯ СРЕДА»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173BC22B-C48C-457B-8861-EECDDD2A8D8B}"/>
              </a:ext>
            </a:extLst>
          </p:cNvPr>
          <p:cNvSpPr txBox="1">
            <a:spLocks/>
          </p:cNvSpPr>
          <p:nvPr/>
        </p:nvSpPr>
        <p:spPr>
          <a:xfrm>
            <a:off x="2551991" y="852880"/>
            <a:ext cx="7088013" cy="289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флагманскИЕ проектЫ</a:t>
            </a:r>
            <a:endParaRPr lang="ru-RU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173BC22B-C48C-457B-8861-EECDDD2A8D8B}"/>
              </a:ext>
            </a:extLst>
          </p:cNvPr>
          <p:cNvSpPr txBox="1">
            <a:spLocks/>
          </p:cNvSpPr>
          <p:nvPr/>
        </p:nvSpPr>
        <p:spPr>
          <a:xfrm>
            <a:off x="0" y="1722653"/>
            <a:ext cx="3386193" cy="289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5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-Реализуемые</a:t>
            </a:r>
            <a:r>
              <a:rPr lang="ru-RU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751" y="2468478"/>
            <a:ext cx="613509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Научно-технологический центр 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г. </a:t>
            </a: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Сургута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://www.f-std.ru/projects/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4073270"/>
            <a:ext cx="633046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Индустриальный парк </a:t>
            </a: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Югра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://ugrapark.com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tx2">
                  <a:lumMod val="50000"/>
                </a:schemeClr>
              </a:buClr>
            </a:pP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73" y="3772232"/>
            <a:ext cx="4489663" cy="2672861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852" y="1611239"/>
            <a:ext cx="2602523" cy="1839546"/>
          </a:xfrm>
          <a:prstGeom prst="rect">
            <a:avLst/>
          </a:prstGeom>
          <a:ln>
            <a:solidFill>
              <a:schemeClr val="accent2"/>
            </a:solidFill>
          </a:ln>
          <a:effectLst>
            <a:softEdge rad="63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784" y="1622649"/>
            <a:ext cx="2704215" cy="16916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-55740" y="5431968"/>
            <a:ext cx="733100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 делового климата</a:t>
            </a:r>
          </a:p>
          <a:p>
            <a:pPr algn="ctr">
              <a:buClr>
                <a:schemeClr val="tx2">
                  <a:lumMod val="50000"/>
                </a:schemeClr>
              </a:buClr>
            </a:pP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408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5809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968270" y="97161"/>
            <a:ext cx="10364451" cy="757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«ДЕЛОВАЯ СРЕДА»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173BC22B-C48C-457B-8861-EECDDD2A8D8B}"/>
              </a:ext>
            </a:extLst>
          </p:cNvPr>
          <p:cNvSpPr txBox="1">
            <a:spLocks/>
          </p:cNvSpPr>
          <p:nvPr/>
        </p:nvSpPr>
        <p:spPr>
          <a:xfrm>
            <a:off x="968270" y="647664"/>
            <a:ext cx="10123665" cy="1556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2482" y="859349"/>
            <a:ext cx="1162953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50000"/>
                </a:schemeClr>
              </a:buClr>
            </a:pP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инфраструктуры Научно-технологического центра в городе Сургуте</a:t>
            </a:r>
          </a:p>
          <a:p>
            <a:pPr algn="ctr">
              <a:buClr>
                <a:schemeClr val="tx2">
                  <a:lumMod val="50000"/>
                </a:schemeClr>
              </a:buClr>
            </a:pPr>
            <a:r>
              <a:rPr lang="en-US" sz="2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://www.f-std.ru/projects/</a:t>
            </a:r>
            <a:endParaRPr lang="ru-RU" sz="2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22" y="2350505"/>
            <a:ext cx="3318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Портфель проектов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«Научно технологический центр в городе Сургуте»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Проектного комитета Ханты-Мансийского автономного округа – Югры от 11.08.2023.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266" y="2107447"/>
            <a:ext cx="445445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заявка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подготовку 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портфеля проектов</a:t>
            </a:r>
          </a:p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«Инновационный научно-технологический центр «ЮНИТИ ПАРК»</a:t>
            </a:r>
          </a:p>
          <a:p>
            <a:pPr algn="ctr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83087" y="2081750"/>
            <a:ext cx="33189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включении приоритетного проекта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инфраструктуры «Научно-технологического центра» в городе Сургуте в портфель проектов «Инновационный научно-технологический центр «ЮНИТИ ПАРК»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6132" y="4944072"/>
            <a:ext cx="6277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портфеля проектов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Забозлаев А.Г.,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Губернатора Ханты-Мансийского автономного округа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Югры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портфеля проектов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Нигматулин В.А.,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Представительства – заместитель Губернатора Ханты-Мансийского автономного округа – Югры)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Блок-схема: извлечение 23"/>
          <p:cNvSpPr/>
          <p:nvPr/>
        </p:nvSpPr>
        <p:spPr bwMode="auto">
          <a:xfrm rot="21600000" flipV="1">
            <a:off x="4132562" y="4432618"/>
            <a:ext cx="4084096" cy="331942"/>
          </a:xfrm>
          <a:prstGeom prst="flowChartExtra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705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6797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968270" y="97161"/>
            <a:ext cx="10364451" cy="757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«ДЕЛОВАЯ СРЕДА»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173BC22B-C48C-457B-8861-EECDDD2A8D8B}"/>
              </a:ext>
            </a:extLst>
          </p:cNvPr>
          <p:cNvSpPr txBox="1">
            <a:spLocks/>
          </p:cNvSpPr>
          <p:nvPr/>
        </p:nvSpPr>
        <p:spPr>
          <a:xfrm>
            <a:off x="968270" y="647664"/>
            <a:ext cx="10123665" cy="1556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2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660" y="778509"/>
            <a:ext cx="2697155" cy="2547713"/>
          </a:xfrm>
          <a:prstGeom prst="rect">
            <a:avLst/>
          </a:prstGeom>
          <a:ln>
            <a:solidFill>
              <a:schemeClr val="accent2"/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 prstMaterial="powder"/>
        </p:spPr>
      </p:pic>
      <p:sp>
        <p:nvSpPr>
          <p:cNvPr id="15" name="TextBox 14"/>
          <p:cNvSpPr txBox="1"/>
          <p:nvPr/>
        </p:nvSpPr>
        <p:spPr>
          <a:xfrm>
            <a:off x="1114136" y="833453"/>
            <a:ext cx="6874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эффектов от создания 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«Инновационного научно-технологического центра «ЮНИТИ ПАРК»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668" y="1883231"/>
            <a:ext cx="113227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олее 50 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компаний-резидентов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ИНТЦ;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233 млн. рублей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выручка в расчете на 1 резидента с учетом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инфляции и прогнозируемого роста объемов продаж;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количество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патентов на изобретения, полезные модели, промышленные образцы по областям, определяемым приоритетами научно-технологического развития Российской Федерации, зарегистрированных в Российской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исследователей в возрасте до 39 лет в общей численности исследователей, работающих в автономном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округе;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уникальных образовательных объектов и научно-исследовательских комплексов и лабораторий.</a:t>
            </a:r>
          </a:p>
        </p:txBody>
      </p:sp>
    </p:spTree>
    <p:extLst>
      <p:ext uri="{BB962C8B-B14F-4D97-AF65-F5344CB8AC3E}">
        <p14:creationId xmlns:p14="http://schemas.microsoft.com/office/powerpoint/2010/main" val="2156994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67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79965" y="93134"/>
            <a:ext cx="4604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«ДЕЛОВАЯ СРЕДА»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0200" y="622882"/>
            <a:ext cx="1001606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2">
                  <a:lumMod val="50000"/>
                </a:schemeClr>
              </a:buClr>
            </a:pP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Индустриальный парк - Югра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https://ugrapark.com/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1516" y="1268306"/>
            <a:ext cx="748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готовых производственных, складских,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офисных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площадей для предпринимателей города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nvest.admsurgut.ru/public/uploads/(2023_06_08)_H02A91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25" y="4461933"/>
            <a:ext cx="2922607" cy="222673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nvest.admsurgut.ru/public/uploads/%E2%84%961(2023_06_08)_H02A91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25" y="2057400"/>
            <a:ext cx="2922607" cy="207640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18467" y="2413361"/>
            <a:ext cx="8161866" cy="3797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Планируемый объем инвестиций около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млрд. рублей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 созданию запланировано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820 рабочих мест.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Aft>
                <a:spcPts val="0"/>
              </a:spcAft>
            </a:pP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году:</a:t>
            </a:r>
          </a:p>
          <a:p>
            <a:pPr marL="285750" indent="-285750" algn="just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270 рабочих мест,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построены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введены в эксплуатацию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очереди строительства – реконструированный производственный цех, общей площадью 9 940 кв. м., склад закрытого хранения площадью 4 989,7 кв. м., газовая 2 МВт, КТПН 2МВт. </a:t>
            </a:r>
          </a:p>
          <a:p>
            <a:pPr marL="285750" indent="-285750" algn="just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располагаются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резидентов, объем продукции/услуг резидентов – 530 млн. руб.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36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48" y="16664"/>
            <a:ext cx="12246496" cy="6841336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173BC22B-C48C-457B-8861-EECDDD2A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8" y="495300"/>
            <a:ext cx="12192000" cy="36107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рамках флагманского проекта «трансформация делового климата»</a:t>
            </a: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942" y="2337264"/>
            <a:ext cx="1091263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Предоставлено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299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субъектам малого и среднего предпринимательства на </a:t>
            </a:r>
            <a:r>
              <a:rPr lang="ru-RU" sz="1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сумму </a:t>
            </a:r>
            <a:r>
              <a:rPr lang="ru-RU" sz="1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45,4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рублей;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конкурс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«Предприниматель года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742950" lvl="1" indent="-285750" algn="just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курс для предпринимателей по основам предпринимательской деятельности «Бизнес-Прорыв 2.0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включающий в себя блок «Основы ведения предпринимательской деятельности» для начинающих предпринимателей и лиц, планирующих начать дело;</a:t>
            </a:r>
          </a:p>
          <a:p>
            <a:pPr marL="742950" lvl="1" indent="-285750" algn="just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ежедневное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и среднего предпринимательства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Clr>
                <a:schemeClr val="tx2">
                  <a:lumMod val="50000"/>
                </a:schemeClr>
              </a:buClr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формах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поддержки.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294" y="5351123"/>
            <a:ext cx="1699355" cy="117417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020" y="5029232"/>
            <a:ext cx="1812863" cy="169322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68270" y="-142365"/>
            <a:ext cx="10364451" cy="757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«ДЕЛОВАЯ СРЕДА»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119" y="1033913"/>
            <a:ext cx="12164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ункционирование Инвестиционного совета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Главе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города и Координационного совета </a:t>
            </a: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по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развитию предпринимательства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285750" indent="-28575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Сопровождение реализации инвестиционных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проектов по принципу «одного окна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marL="285750" indent="-28575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Оказание финансовой и имущественной поддержки субъектам малого и среднего предпринимательства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9942" y="4619148"/>
            <a:ext cx="10487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2">
                  <a:lumMod val="50000"/>
                </a:schemeClr>
              </a:buClr>
            </a:pP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6" descr="http://school70-gomel.by/wp-content/uploads/2015/09/%D0%9E%D0%B4%D0%BD%D0%BE-%D0%BE%D0%BA%D0%BD%D0%BE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97" y="5518052"/>
            <a:ext cx="1786715" cy="77036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39" y="5046733"/>
            <a:ext cx="1878045" cy="16757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553" y="5025868"/>
            <a:ext cx="1717139" cy="169658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69581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1541"/>
            <a:ext cx="12246495" cy="6858000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968270" y="-142365"/>
            <a:ext cx="10364451" cy="757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«ДЕЛОВАЯ СРЕДА»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-1" y="708336"/>
            <a:ext cx="9003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Реализация проекта «Дом предпринимателя»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98407" y="3892966"/>
            <a:ext cx="9009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местных товаропроизводителей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54" y="1459647"/>
            <a:ext cx="2996582" cy="1947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9" y="1431987"/>
            <a:ext cx="2851811" cy="19754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53" y="1472523"/>
            <a:ext cx="2860559" cy="193491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557" y="4435455"/>
            <a:ext cx="2848155" cy="203679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31" y="4438699"/>
            <a:ext cx="3050629" cy="20335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9" y="4442819"/>
            <a:ext cx="3044447" cy="202942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04078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7833</TotalTime>
  <Words>1775</Words>
  <Application>Microsoft Office PowerPoint</Application>
  <PresentationFormat>Широкоэкранный</PresentationFormat>
  <Paragraphs>224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Arial Unicode MS</vt:lpstr>
      <vt:lpstr>Calibri</vt:lpstr>
      <vt:lpstr>Calibri Light</vt:lpstr>
      <vt:lpstr>Times New Roman</vt:lpstr>
      <vt:lpstr>Wingdings</vt:lpstr>
      <vt:lpstr>Тема Office</vt:lpstr>
      <vt:lpstr>РЕАЛИЗАЦИЯ НАПРАВЛЕНИЯ «ДЕЛОВАЯ СРЕДА»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Медведева Лариса Анатольевна</dc:creator>
  <cp:lastModifiedBy>Гурьева Виктория Викторовна</cp:lastModifiedBy>
  <cp:revision>418</cp:revision>
  <cp:lastPrinted>2023-12-21T10:05:32Z</cp:lastPrinted>
  <dcterms:created xsi:type="dcterms:W3CDTF">2016-03-02T07:49:16Z</dcterms:created>
  <dcterms:modified xsi:type="dcterms:W3CDTF">2023-12-21T12:19:44Z</dcterms:modified>
</cp:coreProperties>
</file>