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12"/>
  </p:notesMasterIdLst>
  <p:handoutMasterIdLst>
    <p:handoutMasterId r:id="rId13"/>
  </p:handoutMasterIdLst>
  <p:sldIdLst>
    <p:sldId id="1739" r:id="rId2"/>
    <p:sldId id="1740" r:id="rId3"/>
    <p:sldId id="1741" r:id="rId4"/>
    <p:sldId id="1742" r:id="rId5"/>
    <p:sldId id="1749" r:id="rId6"/>
    <p:sldId id="1743" r:id="rId7"/>
    <p:sldId id="1744" r:id="rId8"/>
    <p:sldId id="1746" r:id="rId9"/>
    <p:sldId id="1750" r:id="rId10"/>
    <p:sldId id="1751" r:id="rId11"/>
  </p:sldIdLst>
  <p:sldSz cx="6858000" cy="9906000" type="A4"/>
  <p:notesSz cx="6769100" cy="9906000"/>
  <p:embeddedFontLst>
    <p:embeddedFont>
      <p:font typeface="Roboto" charset="0"/>
      <p:regular r:id="rId14"/>
      <p:bold r:id="rId15"/>
      <p:italic r:id="rId16"/>
      <p:boldItalic r:id="rId17"/>
    </p:embeddedFont>
    <p:embeddedFont>
      <p:font typeface="Golos Text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6357" autoAdjust="0"/>
  </p:normalViewPr>
  <p:slideViewPr>
    <p:cSldViewPr snapToObjects="1">
      <p:cViewPr>
        <p:scale>
          <a:sx n="75" d="100"/>
          <a:sy n="75" d="100"/>
        </p:scale>
        <p:origin x="-3396" y="-282"/>
      </p:cViewPr>
      <p:guideLst>
        <p:guide orient="horz" pos="2268"/>
        <p:guide orient="horz" pos="1580"/>
        <p:guide pos="2241"/>
        <p:guide pos="3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0"/>
        <p:guide pos="21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3277" cy="497020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34259" y="1"/>
            <a:ext cx="2933277" cy="497020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33277" cy="497019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34259" y="9408982"/>
            <a:ext cx="2933277" cy="497019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33277" cy="495300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9" y="2"/>
            <a:ext cx="2933277" cy="495300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8675" y="742950"/>
            <a:ext cx="2571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1" tIns="45570" rIns="91141" bIns="45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2"/>
            <a:ext cx="5415280" cy="4457700"/>
          </a:xfrm>
          <a:prstGeom prst="rect">
            <a:avLst/>
          </a:prstGeom>
        </p:spPr>
        <p:txBody>
          <a:bodyPr vert="horz" lIns="91141" tIns="45570" rIns="91141" bIns="455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33277" cy="495300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9" y="9408982"/>
            <a:ext cx="2933277" cy="495300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4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7" Type="http://schemas.openxmlformats.org/officeDocument/2006/relationships/image" Target="../media/image5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2004" y="142170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Налог на имущество физических лиц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52004" y="1990843"/>
            <a:ext cx="5851861" cy="14157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charset="0"/>
                <a:ea typeface="Golos Text" charset="0"/>
                <a:cs typeface="Roboto" panose="02000000000000000000" pitchFamily="2" charset="0"/>
              </a:rPr>
              <a:t>Налог на имущество физических лиц (далее – налог) на территории</a:t>
            </a:r>
            <a:r>
              <a:rPr lang="ru-RU" sz="1400" dirty="0">
                <a:latin typeface="Golos Text" charset="0"/>
                <a:ea typeface="Golos Text" charset="0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charset="0"/>
                <a:ea typeface="Golos Text" charset="0"/>
                <a:cs typeface="Roboto" panose="02000000000000000000" pitchFamily="2" charset="0"/>
              </a:rPr>
              <a:t>города Сургута установлен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charset="0"/>
                <a:ea typeface="Golos Text" charset="0"/>
              </a:rPr>
              <a:t>Решением Думы города Сургута «О введении налога на имущество физических лиц на территории города Сургута» от 30.10.2014 №601-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Golos Text" charset="0"/>
                <a:ea typeface="Golos Text" charset="0"/>
              </a:rPr>
              <a:t>V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charset="0"/>
                <a:ea typeface="Golos Text" charset="0"/>
              </a:rPr>
              <a:t> ДГ (в редакции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charset="0"/>
                <a:ea typeface="Golos Text" charset="0"/>
              </a:rPr>
              <a:t>от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charset="0"/>
                <a:ea typeface="Golos Text" charset="0"/>
              </a:rPr>
              <a:t>05.10.2023 N 424-VII ДГ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charset="0"/>
                <a:ea typeface="Golos Text" charset="0"/>
              </a:rPr>
              <a:t>).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Golos Text" charset="0"/>
              <a:ea typeface="Golos Text" charset="0"/>
            </a:endParaRPr>
          </a:p>
          <a:p>
            <a:pPr>
              <a:spcAft>
                <a:spcPts val="1200"/>
              </a:spcAft>
            </a:pPr>
            <a:endParaRPr lang="ru-RU" sz="12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98209" y="3390350"/>
            <a:ext cx="5759450" cy="4893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Плательщики налога –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физические лица, обладающие правом собственности на имущество, признаваемое объектом налогообложения в соответствии со статьей 401 Налогового Кодекса Российской Федерации (далее – Кодекс).</a:t>
            </a:r>
          </a:p>
          <a:p>
            <a:pPr algn="just">
              <a:spcAft>
                <a:spcPts val="1200"/>
              </a:spcAf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Объекты налогообложения</a:t>
            </a: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жилой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дом;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квартира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,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комната;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гараж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, </a:t>
            </a:r>
            <a:r>
              <a:rPr lang="ru-RU" sz="1400" dirty="0" err="1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машино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-место;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единый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недвижимый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комплекс;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объект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незавершенного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строительства;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иные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здание, строение, сооружение, помещение.</a:t>
            </a:r>
          </a:p>
          <a:p>
            <a:pPr algn="just"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целях налогообложения дома и жилые строения, расположенные на земельных участках для ведения личного подсобного хозяйства, огородничества, садоводства, индивидуального жилищного строительства, относятся к жилым домам. Не признается объектом налогообложения имущество, входящее в состав общего имущества многоквартирного дома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pic>
        <p:nvPicPr>
          <p:cNvPr id="3074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74618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91871" y="1484885"/>
            <a:ext cx="575945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Данная формула не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применяется: если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значение Н2 превышает значение Н1; по объектам административно-делового и (или) торгового назначения,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включенным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в перечень, определяемый в соответствии с пунктом 7 статьи 378.2 Кодекса, а также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объектам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налогообложения,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предусмотренным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абзацем вторым пункта 10 статьи 378.2 Кодекса, за исключением гаражей и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машино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-мест, расположенных в таких объектах налогообложения; в субъектах Российской Федерации, где налоговая база определяется исходя из кадастровой стоимости четвертый и последующие налоговые периоды.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C6DD19-A145-47AF-9675-8303C3133A28}"/>
              </a:ext>
            </a:extLst>
          </p:cNvPr>
          <p:cNvSpPr txBox="1"/>
          <p:nvPr/>
        </p:nvSpPr>
        <p:spPr>
          <a:xfrm>
            <a:off x="530065" y="5148990"/>
            <a:ext cx="5926286" cy="28315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Налогоплательщики - физические лица уплачивают налог на основании налогового уведомления, направляемого налоговым органом.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Налоговые уведомления направляются плательщикам-физическим лицам не позднее 30 дней до наступления срока уплаты налога. 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Налоговые уведомления могут быть переданы физическому лицу одним из следующих способов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:</a:t>
            </a: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solidFill>
                  <a:srgbClr val="57565A">
                    <a:lumMod val="50000"/>
                  </a:srgb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лично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(налоговым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органом или МФЦ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);</a:t>
            </a: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почте заказным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письмом;</a:t>
            </a: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электронном виде через интернет-сервис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«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Личный кабинет налогоплательщика для физических лиц», через личный кабинет на едином портале государственных и муниципальных услуг (при условии представления в налоговый орган соответствующего уведомления).</a:t>
            </a:r>
          </a:p>
        </p:txBody>
      </p:sp>
      <p:sp>
        <p:nvSpPr>
          <p:cNvPr id="15" name="Rectangle: Rounded Corners 2">
            <a:extLst>
              <a:ext uri="{FF2B5EF4-FFF2-40B4-BE49-F238E27FC236}">
                <a16:creationId xmlns:a16="http://schemas.microsoft.com/office/drawing/2014/main" xmlns="" id="{9BD4F132-DE77-258C-57AC-43DEC92BD781}"/>
              </a:ext>
            </a:extLst>
          </p:cNvPr>
          <p:cNvSpPr/>
          <p:nvPr/>
        </p:nvSpPr>
        <p:spPr>
          <a:xfrm>
            <a:off x="549276" y="3454400"/>
            <a:ext cx="5759449" cy="1464528"/>
          </a:xfrm>
          <a:prstGeom prst="roundRect">
            <a:avLst>
              <a:gd name="adj" fmla="val 10296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0" tIns="72000" bIns="72000" rtlCol="0" anchor="t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Golos Text" panose="020B0604020202020204" charset="0"/>
                <a:ea typeface="Golos Text" panose="020B0604020202020204" charset="0"/>
              </a:rPr>
              <a:t>Порядок и сроки уплаты</a:t>
            </a:r>
          </a:p>
          <a:p>
            <a:pPr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Срок уплаты налога на имущество физических лиц – </a:t>
            </a:r>
          </a:p>
          <a:p>
            <a:pPr>
              <a:spcAft>
                <a:spcPts val="8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не позднее 1 декабря года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, </a:t>
            </a:r>
          </a:p>
          <a:p>
            <a:pPr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следующего за истекшим налоговым периодом.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  <a:cs typeface="+mn-cs"/>
            </a:endParaRPr>
          </a:p>
        </p:txBody>
      </p:sp>
      <p:pic>
        <p:nvPicPr>
          <p:cNvPr id="17" name="Graphic 4">
            <a:extLst>
              <a:ext uri="{FF2B5EF4-FFF2-40B4-BE49-F238E27FC236}">
                <a16:creationId xmlns:a16="http://schemas.microsoft.com/office/drawing/2014/main" xmlns="" id="{092A9A4B-4502-5F34-2265-6FAD14A19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4850" y="3594100"/>
            <a:ext cx="152400" cy="152400"/>
          </a:xfrm>
          <a:prstGeom prst="rect">
            <a:avLst/>
          </a:prstGeom>
        </p:spPr>
      </p:pic>
      <p:pic>
        <p:nvPicPr>
          <p:cNvPr id="13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33280" y="8365427"/>
            <a:ext cx="1775445" cy="11795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0" y="8431902"/>
            <a:ext cx="1066155" cy="10661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51" name="Picture 3" descr="C:\Users\8602-00-577\Desktop\СТЕНДЫ\788978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1" y="43393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9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2004" y="142170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Налоговая база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52004" y="1990843"/>
            <a:ext cx="5851861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Налоговая база – кадастровая стоимость объекта налогообложения, внесенная в Единый государственный реестр недвижимости (далее – ЕГРН) и подлежащая применению с 1 января года, являющего налоговым периодом.</a:t>
            </a:r>
            <a:endParaRPr lang="ru-RU" sz="14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98209" y="3390350"/>
            <a:ext cx="5759450" cy="4298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отношении объекта налогообложения, образованного в течение налогового периода, налоговая база в данном налоговом периоде определяется как его кадастровая стоимость на день внесения в ЕГРН сведений, являющихся основанием для определения кадастровой стоимости такого объекта.</a:t>
            </a:r>
          </a:p>
          <a:p>
            <a:pPr algn="just">
              <a:spcAft>
                <a:spcPts val="8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Изменение кадастровой стоимости объекта налогообложения в течение налогового периода не учитывается при определении налоговой базы в этом и предыдущих налоговых периодах, если иное не предусмотрено законодательством Российской Федерации, регулирующим проведение государственной кадастровой оценки, и пунктом 2 статьи 403 Кодекса.</a:t>
            </a:r>
          </a:p>
          <a:p>
            <a:pPr algn="just">
              <a:spcAft>
                <a:spcPts val="800"/>
              </a:spcAft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случае изменения кадастровой стоимости объекта налогообложения вследствие установления его рыночной стоимости сведения об измененной кадастровой стоимости, внесенные в ЕГРН, учитываются при определении налоговой базы начиная с даты начала применения для целей налогообложения сведений об изменяемой кадастровой стоимости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4098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43393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9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6" y="1136577"/>
            <a:ext cx="58738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Налоговые вычеты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419100" y="1532620"/>
            <a:ext cx="5984766" cy="6771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При определении налоговой базы исходя из кадастровой стоимости применяются следующие налоговые вычеты:</a:t>
            </a: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для комнаты, части квартиры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 – налоговая база уменьшается на величину кадастровой стоимости 10 кв. м площади этой комнаты, части квартиры; </a:t>
            </a: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для квартиры, части жилого дома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– налоговая база уменьшается на величину кадастровой стоимости 20 кв. м общей площади этой квартиры, части жилого дома; </a:t>
            </a: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для жилого дома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– налоговая база уменьшается на величину кадастровой стоимости 50 кв. м общей площади этого жилого дома; </a:t>
            </a: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для единого недвижимого комплекса, в состав которого входит жилой дом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 – налоговая база уменьшается на один миллион рублей;</a:t>
            </a:r>
          </a:p>
          <a:p>
            <a:pPr marL="252000" lvl="0" indent="-252000" algn="just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для объектов налогообложения, указанных в пунктах 3 - 5 статьи 403 Кодекса, находящихся в собственности физических лиц, имеющих трех и более несовершеннолетних детей, налоговая база уменьшается на величину кадастровой стоимости 5 квадратных метров общей площади квартиры, площади части квартиры, комнаты и 7 квадратных метров общей площади жилого дома, части жилого дома в расчете на каждого несовершеннолетнего ребенка. </a:t>
            </a:r>
          </a:p>
          <a:p>
            <a:pPr algn="just"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Налоговый вычет предоставляется в отношении одного объекта налогообложения каждого вида (квартира, часть квартиры, комната, жилой дом, часть жилого дома) в порядке, аналогичном порядку, предусмотренному пунктами 6 и 7 статьи 407 Кодекса, в том числе в случае непредставления в налоговый орган соответствующего заявления, уведомления. </a:t>
            </a:r>
          </a:p>
          <a:p>
            <a:pPr algn="just"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Представительные органы муниципальных образований (законодательные (представительные) органы государственной власти городов федерального значения Москвы,   Санкт-Петербурга,   Севастополя,   федеральной территории «Сириус») вправе увеличивать размеры налоговых вычетов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Налоговые вычеты применяются без заявления налогоплательщика на основании имеющейся у налогового органа информации о характеристиках объекта налогообложения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5122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6" y="29797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6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52004" y="1233187"/>
            <a:ext cx="585186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Налоговые ставки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налоговый период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2023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года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6146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43393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88990"/>
              </p:ext>
            </p:extLst>
          </p:nvPr>
        </p:nvGraphicFramePr>
        <p:xfrm>
          <a:off x="552003" y="1784648"/>
          <a:ext cx="5851861" cy="6300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536"/>
                <a:gridCol w="4467070"/>
                <a:gridCol w="816255"/>
              </a:tblGrid>
              <a:tr h="550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Категория объекта налогообложения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Ставка,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</a:tr>
              <a:tr h="608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1.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жилых домов, частей жилых домов, квартир, частей квартир, комнат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0.2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</a:tr>
              <a:tr h="912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объект незавершенного строительства в случае, если проектируемым назначением такого объекта является жилой дом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0.2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</a:tr>
              <a:tr h="608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3.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единых недвижимых комплексов, в состав которых входит хотя бы один жилой дом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0.2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</a:tr>
              <a:tr h="471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гараж и машино-место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0.2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</a:tr>
              <a:tr h="1186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5.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0.2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</a:tr>
              <a:tr h="1568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6.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 отношении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</a:tr>
              <a:tr h="395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7.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 отношении прочих объектов налогообложения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0.5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07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489704" y="1100573"/>
            <a:ext cx="5914162" cy="8463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Налоговые льготы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 налоговый период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2023года</a:t>
            </a:r>
            <a:endParaRPr lang="ru-RU" sz="15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 algn="just">
              <a:spcAft>
                <a:spcPts val="1200"/>
              </a:spcAft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Право на налоговую льготу, освобождающую от уплаты налога, имеют следующие категории налогоплательщиков: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95017"/>
              </p:ext>
            </p:extLst>
          </p:nvPr>
        </p:nvGraphicFramePr>
        <p:xfrm>
          <a:off x="530065" y="2072679"/>
          <a:ext cx="5779256" cy="626469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16803"/>
                <a:gridCol w="5262453"/>
              </a:tblGrid>
              <a:tr h="5587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1</a:t>
                      </a:r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Герои Советского Союза и Герои Российской Федерации, а также лица, награжденные орденом Славы трех степеней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908">
                <a:tc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2.</a:t>
                      </a:r>
                      <a:endParaRPr lang="ru-RU" sz="1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Инвалиды I и II групп, инвалиды с детства, дети-инвалиды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17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3.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Участники гражданской войны, Великой Отечественной войны, других боевых операций по защите СССР из числа военнослужащих, проходивших службу в воинских частях, штабах и учреждениях, входивших в состав действующей армии, и бывших партизан, а также ветераны боевых действий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17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olos Text" panose="020B0604020202020204" charset="0"/>
                          <a:ea typeface="Golos Text" panose="020B0604020202020204" charset="0"/>
                        </a:rPr>
                        <a:t>4.</a:t>
                      </a:r>
                      <a:endParaRPr lang="ru-RU" sz="12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Военнослужащие, а также граждане, уволенные с военной службы по достижении предельного возраста пребывания на военной службе, состоянию здоровья или в связи с организационно-штатными мероприятиями, имеющие общую продолжительность военной службы 20 лет и более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637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   5</a:t>
                      </a:r>
                      <a:r>
                        <a:rPr lang="ru-RU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Лица вольнонаемного состава Советской Армии, Военно-Морского Флота, органов внутренних дел и государственной безопасности, занимавшие штатные должности в воинских частях, штабах и учреждениях, входивших в состав действующей армии в период Великой Отечественной войны, либо лица, находившиеся в этот период в городах, участие в обороне которых засчитывается этим лицам в выслугу лет для назначения пенсии на льготных условиях, установленных для военнослужащих частей действующей армии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611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   6</a:t>
                      </a:r>
                      <a:r>
                        <a:rPr lang="ru-RU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Федеральным законом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Теча» и Федеральным законом «О социальных гарантиях гражданам, подвергшимся радиационному воздействию вследствие ядерных испытаний на Семипалатинском полигоне»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5" y="43393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6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61404"/>
              </p:ext>
            </p:extLst>
          </p:nvPr>
        </p:nvGraphicFramePr>
        <p:xfrm>
          <a:off x="404665" y="1280593"/>
          <a:ext cx="5904656" cy="702236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64486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5340170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</a:tblGrid>
              <a:tr h="75738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7</a:t>
                      </a:r>
                      <a:r>
                        <a:rPr lang="en-US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Лица, принимавшие непосредственное участие в составе подразделений особого риска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907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8</a:t>
                      </a:r>
                      <a:r>
                        <a:rPr lang="en-US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Члены семей военнослужащих, потерявших кормильца, признаваемые таковыми в соответствии с Федеральным законом «О статусе военнослужащих»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400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9.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Пенсионеры, получающие пенсии, назначаемые в порядке, установленном пенсионным законодательством, а также лица, достигшие возраста 60 и 55 лет (соответственно мужчины и женщины), которым в соответствии с законодательством Российской Федерации выплачивается ежемесячное пожизненное содержание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907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10.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Граждане, уволенные с военной службы или </a:t>
                      </a:r>
                      <a:r>
                        <a:rPr lang="ru-RU" sz="11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призывавшиеся</a:t>
                      </a:r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 на военные сборы, выполнявшие интернациональный долг в Афганистане и других странах, в которых велись боевые действия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907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11.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физические лица, соответствующие условиям, необходимым для назначения пенсии в соответствии с законодательством Российской Федерации, действовавшим на 31 декабря 2018 года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738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12.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77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13.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родители и супруги военнослужащих и государственных служащих, погибших при исполнении служебных обязанностей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6230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14.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физические лица, осуществляющие профессиональную творческую деятельность, - в отношении специально оборудованных помещений, сооружений, используемых ими исключительно в качестве творческих мастерских, ателье, студий, а также жилых домов, квартир, комнат, используемых для организации открытых для посещения негосударственных музеев, галерей, библиотек, - на период такого их использования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569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15.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физические лица - в отношении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5" y="43393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332656" y="1316596"/>
            <a:ext cx="6300700" cy="18671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 Condensed" charset="0"/>
              </a:rPr>
              <a:t>Иные налоговые льготы для других категорий налогоплательщиков установлены </a:t>
            </a:r>
            <a:r>
              <a:rPr lang="ru-RU" sz="1200" dirty="0" smtClean="0">
                <a:latin typeface="Golos Text" panose="020B0604020202020204" charset="0"/>
                <a:ea typeface="Golos Text" panose="020B0604020202020204" charset="0"/>
                <a:cs typeface="Roboto Condensed" charset="0"/>
              </a:rPr>
              <a:t>Решением Думы города Сургута «О введении налога на имущество физических лиц на территории города Сургута» (вместе с «Положением о налоге на имущество физических лиц») от 30.10.2014 № 601-V ДГ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 Condensed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 Condensed" charset="0"/>
              </a:rPr>
              <a:t>Налоговая льгота предоставляется по выбору налогоплательщика вне зависимости от количества оснований для применения налоговых льгот в отношении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 Condensed" charset="0"/>
              </a:rPr>
              <a:t>одного объекта налогообложения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 Condensed" charset="0"/>
              </a:rPr>
              <a:t> каждого вида не используемого в предпринимательской деятельности.</a:t>
            </a:r>
          </a:p>
          <a:p>
            <a:pPr>
              <a:spcAft>
                <a:spcPts val="1200"/>
              </a:spcAft>
            </a:pPr>
            <a:endParaRPr lang="ru-RU" sz="12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2656" y="3649259"/>
            <a:ext cx="6300700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Налоговая льгота предоставляется в отношении следующих видов объектов налогообложения: 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arenR"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квартира, часть квартиры или комната;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arenR"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жилой дом или часть жилого дома;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arenR"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помещение или сооружение, указанные в подпункте 14 пункта 1 статьи 407 Кодекса; 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arenR"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хозяйственное строение или сооружение, указанные в подпункте 15 пункта 1 статьи 407 Кодекса;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arenR"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гараж или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машино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-место.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При непредставлении налогоплательщиком, имеющим право на налоговую льготу, уведомления о выбранном объекте налогообложения налоговая льгота предоставляется в отношении одного объекта налогообложения каждого вида с максимальной исчисленной суммой налога.</a:t>
            </a:r>
          </a:p>
          <a:p>
            <a:pPr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Подробную информацию об установленных налоговых ставках и льготах можно узнать, воспользовавшись информационным ресурсом: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«Справочная информация о ставках и льготах по имущественным налогам»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 на сайте ФНС России.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52716" y="7329264"/>
            <a:ext cx="23365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Чтобы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перейти к сервису, наведите камеру Вашего смартфона на QR-код, или перейдите в раздел «Сервисы» сайта 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NALOG.GOV.RU</a:t>
            </a:r>
            <a:endParaRPr lang="ru-RU" sz="1200" dirty="0">
              <a:solidFill>
                <a:srgbClr val="57565A">
                  <a:lumMod val="50000"/>
                </a:srgb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409383"/>
            <a:ext cx="1121597" cy="112159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218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9797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7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02639" y="1314732"/>
            <a:ext cx="5759450" cy="6678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Порядок предоставления льгот</a:t>
            </a:r>
          </a:p>
          <a:p>
            <a:pPr algn="just">
              <a:spcAft>
                <a:spcPts val="1200"/>
              </a:spcAft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Убедившись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, что налогоплательщик относится к категориям лиц, имеющим право на налоговую льготу, но льгота не учтена в налоговом уведомлении или возникла впервые, целесообразно подать в любой налоговый орган заявление о предоставлении льготы по транспортному налогу, земельному налогу, налогу на имущество физических лиц, а также  документы, подтверждающие право на налоговую льготу.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Способы подачи: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через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интернет - сервис «Личный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кабинет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налогоплательщика для физических лиц»;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почтовым сообщением в налоговую инспекцию; путем личного обращения в любую налоговую инспекцию; через МФЦ, с которым налоговым органом заключено соглашение о возможности оказания соответствующей услуги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Результат рассмотрения: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уведомление о предоставлении налоговой льготы либо сообщение об отказе от предоставления налоговой льготы с указанием оснований отказа (направляется налогоплательщику способом, указанным в заявлении).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Льгота без заявления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(в случае, если налогоплательщик, имеющий право на налоговую льготу, не представил в налоговый орган заявление или не сообщил об отказе от применения налоговой льготы) предоставляется налоговым органом на основании сведений, полученных налоговым органом в соответствии с федеральным законом, начиная с налогового периода, в котором у налогоплательщика - физического лица возникло право на налоговую льготу.</a:t>
            </a:r>
          </a:p>
          <a:p>
            <a:pPr algn="just">
              <a:spcAft>
                <a:spcPts val="1200"/>
              </a:spcAft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Исчисление налога.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Налог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исчисляется на основании сведений органов, осуществляющих государственный кадастровый учет и государственную регистрацию прав на недвижимое имущество (органы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Росреестра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), сведений нотариусов, органов, осуществляющих регистрацию (миграционный учет) физических лиц (органы МВД России и т.д.), регистрацию актов гражданского состояния (органы ЗАГС и т.д.), органов, осуществляющих выдачу документов, удостоверяющих личность (органы МВД России и т.д.), а также ранее представленных сведений от организаций (органов), проводивших техническую инвентаризацию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.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pic>
        <p:nvPicPr>
          <p:cNvPr id="10242" name="Picture 2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" y="43393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61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30065" y="1305569"/>
            <a:ext cx="5759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Формула расчета налога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10" name="Таблица 13">
            <a:extLst>
              <a:ext uri="{FF2B5EF4-FFF2-40B4-BE49-F238E27FC236}">
                <a16:creationId xmlns="" xmlns:a16="http://schemas.microsoft.com/office/drawing/2014/main" id="{1408BF80-963D-4B9E-91A0-374DFAA1D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46037"/>
              </p:ext>
            </p:extLst>
          </p:nvPr>
        </p:nvGraphicFramePr>
        <p:xfrm>
          <a:off x="530065" y="1679854"/>
          <a:ext cx="6000238" cy="11521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68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32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1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2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554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Налог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=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Налоговая база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Х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Налоговая ставка, %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Х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Месяцы владения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Х</a:t>
                      </a:r>
                      <a:endParaRPr lang="ru-RU" sz="1300" b="1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Доля в праве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Х</a:t>
                      </a:r>
                      <a:endParaRPr lang="ru-RU" sz="1300" b="1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Коэффициент к периоду</a:t>
                      </a:r>
                      <a:r>
                        <a:rPr lang="ru-RU" sz="1100" b="1" spc="-30" baseline="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 1,1</a:t>
                      </a: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30" dirty="0"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Roboto" panose="02000000000000000000" pitchFamily="2" charset="0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Golos Text" panose="020B0604020202020204" charset="0"/>
                        <a:ea typeface="Golos Text" panose="020B0604020202020204" charset="0"/>
                        <a:cs typeface="Roboto" panose="02000000000000000000" pitchFamily="2" charset="0"/>
                      </a:endParaRPr>
                    </a:p>
                  </a:txBody>
                  <a:tcPr marL="61296" marR="6129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C6DD19-A145-47AF-9675-8303C3133A28}"/>
              </a:ext>
            </a:extLst>
          </p:cNvPr>
          <p:cNvSpPr txBox="1"/>
          <p:nvPr/>
        </p:nvSpPr>
        <p:spPr>
          <a:xfrm>
            <a:off x="554038" y="3021601"/>
            <a:ext cx="5926286" cy="36317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КОЭФФИЦИЕНТ 1.1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Если сумма налога, исчисленная исходя из кадастровой стоимости объекта налогообложения (без учета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пп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 4 – 6 ст. 408 Кодекса), превышает сумму налога, исчисленную исходя из кадастровой стоимости в отношении этого объекта (без учета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пп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 4 – 6 ст. 408 Кодекса) за предыдущий налоговый период с учетом коэффициента 1.1, к итоговой сумме налога, предъявляемой к уплате, применяется коэффициент 1.1.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Коэффициент применяется начиная с третьего налогового периода, в котором налоговая база определяется в соответствующем муниципальном образовании исходя из кадастровой стоимости объекта налогообложения. Коэффициент не применяется в отношении объектов, включенных в перечень, определяемый в соответствии с пунктом 7 статьи 378.2 Кодекса, а также объектов налогообложения, предусмотренных абзацем вторым пункта 10 статьи 378.2 Кодекса, за исключением гаражей и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машино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-мест, расположенных в таких объектах налогообложения.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течение первых трех налоговых периодов применения кадастровой стоимости в качестве налоговой базы сумма налога, подлежащая уплате, определяется по формуле: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FC6CCFC-EA36-425C-8F7B-15D62AC3F795}"/>
              </a:ext>
            </a:extLst>
          </p:cNvPr>
          <p:cNvSpPr txBox="1"/>
          <p:nvPr/>
        </p:nvSpPr>
        <p:spPr>
          <a:xfrm>
            <a:off x="513730" y="6753765"/>
            <a:ext cx="5854278" cy="647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 (налог) = (Н1 – Н2) x К + Н2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EC4E362-FE66-4398-A23F-144DA3E0407B}"/>
              </a:ext>
            </a:extLst>
          </p:cNvPr>
          <p:cNvSpPr txBox="1"/>
          <p:nvPr/>
        </p:nvSpPr>
        <p:spPr>
          <a:xfrm>
            <a:off x="538932" y="7583794"/>
            <a:ext cx="5829076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где: Н – сумма налога к уплате; Н1 – налог, исчисленный исходя из кадастровой стоимости; Н2 – налог, исчисленный за последний налоговый период применения в отношении объекта инвентаризационной стоимости; К – коэффициент (за первый налоговый период применения кадастровой стоимости в качестве налоговой базы К = 0,2, за второй период К = 0,4, за третий период К = 0,6).</a:t>
            </a:r>
          </a:p>
        </p:txBody>
      </p:sp>
      <p:pic>
        <p:nvPicPr>
          <p:cNvPr id="1027" name="Picture 3" descr="C:\Users\8602-00-577\Desktop\СТЕНДЫ\78897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" y="433933"/>
            <a:ext cx="175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255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165035</TotalTime>
  <Words>2404</Words>
  <Application>Microsoft Office PowerPoint</Application>
  <PresentationFormat>Лист A4 (210x297 мм)</PresentationFormat>
  <Paragraphs>162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Roboto</vt:lpstr>
      <vt:lpstr>Open Sans Light</vt:lpstr>
      <vt:lpstr>Golos Text</vt:lpstr>
      <vt:lpstr>Calibri</vt:lpstr>
      <vt:lpstr>Roboto Condensed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Овечкина Александра Владимировна</cp:lastModifiedBy>
  <cp:revision>1952</cp:revision>
  <cp:lastPrinted>2023-05-23T07:04:17Z</cp:lastPrinted>
  <dcterms:created xsi:type="dcterms:W3CDTF">2014-10-08T23:03:32Z</dcterms:created>
  <dcterms:modified xsi:type="dcterms:W3CDTF">2023-12-27T07:04:48Z</dcterms:modified>
</cp:coreProperties>
</file>