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5"/>
  </p:notesMasterIdLst>
  <p:handoutMasterIdLst>
    <p:handoutMasterId r:id="rId16"/>
  </p:handoutMasterIdLst>
  <p:sldIdLst>
    <p:sldId id="1739" r:id="rId2"/>
    <p:sldId id="1740" r:id="rId3"/>
    <p:sldId id="1758" r:id="rId4"/>
    <p:sldId id="1759" r:id="rId5"/>
    <p:sldId id="1760" r:id="rId6"/>
    <p:sldId id="1755" r:id="rId7"/>
    <p:sldId id="1761" r:id="rId8"/>
    <p:sldId id="1746" r:id="rId9"/>
    <p:sldId id="1747" r:id="rId10"/>
    <p:sldId id="1748" r:id="rId11"/>
    <p:sldId id="1749" r:id="rId12"/>
    <p:sldId id="1751" r:id="rId13"/>
    <p:sldId id="1750" r:id="rId14"/>
  </p:sldIdLst>
  <p:sldSz cx="6858000" cy="9906000" type="A4"/>
  <p:notesSz cx="6797675" cy="9928225"/>
  <p:embeddedFontLst>
    <p:embeddedFont>
      <p:font typeface="Golos Text" charset="0"/>
      <p:regular r:id="rId17"/>
      <p:bold r:id="rId18"/>
    </p:embeddedFont>
    <p:embeddedFont>
      <p:font typeface="Roboto" charset="0"/>
      <p:regular r:id="rId19"/>
      <p:bold r:id="rId20"/>
      <p:italic r:id="rId21"/>
      <p:boldItalic r:id="rId22"/>
    </p:embeddedFont>
    <p:embeddedFont>
      <p:font typeface="Roboto Condensed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56" y="1068"/>
      </p:cViewPr>
      <p:guideLst>
        <p:guide orient="horz" pos="2268"/>
        <p:guide orient="horz" pos="1580"/>
        <p:guide pos="2241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096B7BEFD99E6E1AD493FAC15E48FF61C8C827F21A1F4C128D63BD6932F25FEA6C2681C2839213DD77EF8C9AA6sB43L" TargetMode="External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Земельный налог физических лиц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990843"/>
            <a:ext cx="5851861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" panose="02000000000000000000" pitchFamily="2" charset="0"/>
              </a:rPr>
              <a:t>Земельный налог (далее – налог) на территории города Сургута установлен </a:t>
            </a:r>
            <a:r>
              <a:rPr lang="ru-RU" sz="1600" dirty="0">
                <a:latin typeface="Roboto Condensed" charset="0"/>
                <a:ea typeface="Roboto Condensed" charset="0"/>
              </a:rPr>
              <a:t>Решением </a:t>
            </a:r>
            <a:r>
              <a:rPr lang="ru-RU" sz="1600" dirty="0" err="1">
                <a:latin typeface="Roboto Condensed" charset="0"/>
                <a:ea typeface="Roboto Condensed" charset="0"/>
              </a:rPr>
              <a:t>Сургутской</a:t>
            </a:r>
            <a:r>
              <a:rPr lang="ru-RU" sz="1600" dirty="0">
                <a:latin typeface="Roboto Condensed" charset="0"/>
                <a:ea typeface="Roboto Condensed" charset="0"/>
              </a:rPr>
              <a:t> городской Думы от 26.10.2005 № 505-</a:t>
            </a:r>
            <a:r>
              <a:rPr lang="en-US" sz="1600" dirty="0">
                <a:latin typeface="Roboto Condensed" charset="0"/>
                <a:ea typeface="Roboto Condensed" charset="0"/>
              </a:rPr>
              <a:t>III</a:t>
            </a:r>
            <a:r>
              <a:rPr lang="ru-RU" sz="1600" dirty="0">
                <a:latin typeface="Roboto Condensed" charset="0"/>
                <a:ea typeface="Roboto Condensed" charset="0"/>
              </a:rPr>
              <a:t> ГД (в редакции от </a:t>
            </a:r>
            <a:r>
              <a:rPr lang="ru-RU" sz="1600" dirty="0" smtClean="0">
                <a:latin typeface="Roboto Condensed" charset="0"/>
                <a:ea typeface="Roboto Condensed" charset="0"/>
              </a:rPr>
              <a:t>05.10.2023   </a:t>
            </a:r>
            <a:r>
              <a:rPr lang="ru-RU" sz="1600" dirty="0">
                <a:latin typeface="Roboto Condensed" charset="0"/>
                <a:ea typeface="Roboto Condensed" charset="0"/>
              </a:rPr>
              <a:t>№ </a:t>
            </a:r>
            <a:r>
              <a:rPr lang="ru-RU" sz="1600" dirty="0" smtClean="0">
                <a:latin typeface="Roboto Condensed" charset="0"/>
                <a:ea typeface="Roboto Condensed" charset="0"/>
              </a:rPr>
              <a:t>425 </a:t>
            </a:r>
            <a:r>
              <a:rPr lang="ru-RU" sz="1600" dirty="0">
                <a:latin typeface="Roboto Condensed" charset="0"/>
                <a:ea typeface="Roboto Condensed" charset="0"/>
              </a:rPr>
              <a:t>– </a:t>
            </a:r>
            <a:r>
              <a:rPr lang="en-US" sz="1600" dirty="0">
                <a:latin typeface="Roboto Condensed" charset="0"/>
                <a:ea typeface="Roboto Condensed" charset="0"/>
              </a:rPr>
              <a:t>VII</a:t>
            </a:r>
            <a:r>
              <a:rPr lang="ru-RU" sz="1600" dirty="0">
                <a:latin typeface="Roboto Condensed" charset="0"/>
                <a:ea typeface="Roboto Condensed" charset="0"/>
              </a:rPr>
              <a:t> ДГ).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charset="0"/>
              <a:ea typeface="Roboto Condensed" charset="0"/>
              <a:cs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8209" y="3390350"/>
            <a:ext cx="5759450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Плательщики налога – лица, обладающие налогооблагаемыми земельными участками на праве собственности, праве постоянного (бессрочного) пользования или праве пожизненного наследуемого владения.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 являются объектом налогообложения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земельные участки, изъятые из оборота в соответствии с законодательством Российской Федерации;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земельные участки, ограниченные в обороте в соответствии с законодательством Российской Федерации, которые заняты особо ценными объектами культурного наследия народов Российской Федерации, объектами, включенными в Список всемирного наследия, историко-культурными заповедниками, объектами археологического наследия, музеями-заповедниками;</a:t>
            </a:r>
          </a:p>
          <a:p>
            <a:pPr marL="271463" lvl="0" indent="-271463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участки из состава земель лесного фонда; </a:t>
            </a:r>
          </a:p>
          <a:p>
            <a:pPr marL="271463" lvl="0" indent="-271463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участки, ограниченные в обороте в соответствии с законодательством Российской Федерации, занятые находящимися в государственной собственности водными объектами в составе водного фонда; </a:t>
            </a:r>
          </a:p>
          <a:p>
            <a:pPr marL="271463" lvl="0" indent="-271463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участки, входящие в состав общего имущества многоквартирного дома.</a:t>
            </a:r>
          </a:p>
        </p:txBody>
      </p:sp>
      <p:pic>
        <p:nvPicPr>
          <p:cNvPr id="1026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3" y="274618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08608"/>
              </p:ext>
            </p:extLst>
          </p:nvPr>
        </p:nvGraphicFramePr>
        <p:xfrm>
          <a:off x="664251" y="1172580"/>
          <a:ext cx="5843865" cy="6035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22580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5321285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5.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Физических лиц, имеющих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Федеральным законом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          </a:r>
                      <a:r>
                        <a:rPr lang="ru-RU" sz="1200" b="0" dirty="0" err="1" smtClean="0">
                          <a:latin typeface="Golos Text" panose="020B0604020202020204" charset="0"/>
                          <a:ea typeface="Golos Text" panose="020B0604020202020204" charset="0"/>
                        </a:rPr>
                        <a:t>Теча</a:t>
                      </a:r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» и в соответствии с Федеральным законом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6.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  <a:endParaRPr lang="ru-RU" sz="1200" b="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7.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1200" b="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8.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Пенсионеров, получающих пенсии, назначаемые в порядке, установленном пенсионным законодательством, а также лиц, достигших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</a:t>
                      </a:r>
                      <a:endParaRPr lang="ru-RU" sz="1200" b="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9.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Физических лиц, соответствующих условиям, необходимым для назначения пенсии в соответствии с законодательством Российской Федерации, действовавшим на 31 декабря 2018 года</a:t>
                      </a:r>
                      <a:endParaRPr lang="ru-RU" sz="1200" b="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marL="0" algn="l" defTabSz="1760969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Физических лиц, имеющих трех и более несовершеннолетних детей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1C6DD19-A145-47AF-9675-8303C3133A28}"/>
              </a:ext>
            </a:extLst>
          </p:cNvPr>
          <p:cNvSpPr txBox="1"/>
          <p:nvPr/>
        </p:nvSpPr>
        <p:spPr>
          <a:xfrm>
            <a:off x="670051" y="7262818"/>
            <a:ext cx="5926286" cy="12105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latin typeface="Golos Text" panose="020B0604020202020204" charset="0"/>
                <a:ea typeface="Golos Text" panose="020B0604020202020204" charset="0"/>
              </a:rPr>
              <a:t>Уменьшение </a:t>
            </a:r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налоговой базы (налоговый вычет) производится в отношении одного земельного участка по выбору налогоплательщика</a:t>
            </a:r>
            <a:r>
              <a:rPr lang="ru-RU" sz="1200" dirty="0" smtClean="0"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При непредставлении налогоплательщиком, имеющим право на применение налогового вычета, уведомления о выбранном земельном участке налоговый вычет предоставляется в отношении одного земельного участка с максимальной исчисленной суммой налога. </a:t>
            </a:r>
            <a:endParaRPr lang="ru-RU" sz="1200" dirty="0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42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3" y="1430124"/>
            <a:ext cx="585186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Коэффициенты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30065" y="1839483"/>
            <a:ext cx="5759450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отношении земельных участков, приобретенных (предоставленных) в собственность физическими лицами на условиях осуществления на них жилищного строительства, за исключением индивидуального жилищного строительства, осуществляемого физическими лицами, исчисление суммы налога производится с учетом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коэффициента 2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в течение трех лет начиная с даты государственной регистрации прав на данные земельные участки вплоть до государственной регистрации прав на построенный объект недвижимости.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случае государственной регистрации прав на построенный объект недвижимости до истечения трехлетнего срока сумма налога, исчисленного за период применения коэффициента 2, подлежит перерасчету с учетом коэффициента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1.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отношении земельных участков, приобретенных (предоставленных) в собственность физическими на условиях осуществления на них жилищного строительства, за исключением индивидуального жилищного строительства, осуществляемого физическими лицами, исчисление суммы налога производится с учетом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коэффициента 4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в течение периода, превышающего три года с даты государственной регистрации прав на данные земельные участки, вплоть до даты государственной регистрации прав на построенный объект недвижимости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отношении земельных участков, приобретенных (предоставленных) в собственность физическими лицами для индивидуального жилищного строительства, исчисление суммы налога (суммы авансовых платежей по налогу) производится с учетом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коэффициента 2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по истечении 10 лет с даты государственной регистрации прав на данные земельные участки вплоть до государственной регистрации прав на построенный объект недвижимости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11266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" y="56989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638254" y="1902083"/>
            <a:ext cx="5851861" cy="27699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случае, если сумма налога, исчисленная в отношении земельного участка в соответствии со статьей 396 Налогового кодекса Российской Федерации (без учета положений пунктов 7, 7¹, абзаца пятого пункта 10 статьи 396 Кодекса), превышает сумму налога, исчисленную в отношении этого земельного участка (без учета положений пунктов 7, 7¹, абзаца пятого пункта 10 статьи 396 Кодекса) за предыдущий налоговый период с учетом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коэффициента 1,1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 сумма  налога  подлежит уплате налогоплательщиками-физическими лицами в размере, равном сумме налога, исчисленной в соответствии со статьей 396 Кодекса (без учета положений пунктов 7, 7¹, абзаца пятого пункта 10 статьи 396 Кодекса) за предыдущий налоговый период с учетом коэффициента 1,1, а также с учетом положений пунктов 7, 7¹, абзаца пятого пункта 10 статьи 396 Кодекса, примененных к налоговому периоду, за который исчисляется сумма налога. Данные положения не применяются при исчислении налога с учетом положений пунктов 7.1, 7.2, 15 и 16 статьи 396 Кодекса.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12290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56989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xmlns="" id="{9BD4F132-DE77-258C-57AC-43DEC92BD781}"/>
              </a:ext>
            </a:extLst>
          </p:cNvPr>
          <p:cNvSpPr/>
          <p:nvPr/>
        </p:nvSpPr>
        <p:spPr>
          <a:xfrm>
            <a:off x="690285" y="1660733"/>
            <a:ext cx="5759449" cy="1388547"/>
          </a:xfrm>
          <a:prstGeom prst="roundRect">
            <a:avLst>
              <a:gd name="adj" fmla="val 1029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72000" bIns="72000" rtlCol="0" anchor="t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olos Text" panose="020B0604020202020204" charset="0"/>
                <a:ea typeface="Golos Text" panose="020B0604020202020204" charset="0"/>
              </a:rPr>
              <a:t>Порядок и сроки уплаты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Срок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уплаты земельного налога для налогоплательщиков – физических лиц – 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 позднее 1 декабря года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следующего за истекшим налоговым периодом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6DD19-A145-47AF-9675-8303C3133A28}"/>
              </a:ext>
            </a:extLst>
          </p:cNvPr>
          <p:cNvSpPr txBox="1"/>
          <p:nvPr/>
        </p:nvSpPr>
        <p:spPr>
          <a:xfrm>
            <a:off x="690285" y="3626108"/>
            <a:ext cx="5799830" cy="3016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Налогоплательщики - физические лица уплачивают земельный налог на основании налогового уведомления, направляемого налоговым органом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уведомления направляются плательщикам-физическим лицам не позднее 30 дней до наступления срока уплаты налога.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уведомления могут быть переданы физическому лицу одним из следующих способов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: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лично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(налоговым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органом или МФЦ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);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почте заказным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письмом;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электронном виде через интернет-сервис ФНС России «Личный кабинет налогоплательщика для физических лиц», через личный кабинет на едином портале государственных и муниципальных услуг (при условии представления в налоговый орган соответствующего уведомления).</a:t>
            </a:r>
          </a:p>
        </p:txBody>
      </p:sp>
      <p:pic>
        <p:nvPicPr>
          <p:cNvPr id="13314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5" y="593248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Налоговая база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990843"/>
            <a:ext cx="5851861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Налоговая база – кадастровая стоимость земельного участка, внесенная в Единый государственный реестр недвижимости (далее – ЕГРН) и подлежащая применению с 1 января года, являющего налоговым периодом.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8209" y="3390350"/>
            <a:ext cx="5759450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отношении земельного участка, образованного в течение налогового периода, налоговая база в данном налоговом периоде определяется как его кадастровая стоимость на день внесения в ЕГРН сведений, являющихся основанием для определения кадастровой стоимости такого участка.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Изменение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кадастровой стоимости в течение налогового периода не учитывается при определении налоговой базы в этом и предыдущих налоговых периодах, если иное не предусмотрено законодательством Российской Федерации, регулирующим проведение государственной кадастровой оценки, и пунктом 1.1 статьи 391 Налогового кодекса Российской Федерации (далее – Кодекс).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случае изменения кадастровой стоимости земельного участка вследствие установления его рыночной стоимости сведения об измененной кадастровой стоимости, внесенные в ЕГРН, учитываются при определении налоговой базы начиная с даты начала применения для целей налогообложения сведений об изменяемой кадастровой стоимости.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Налоговая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база в отношении земельного участка за налоговый период 2023 года определяется как его кадастровая стоимость, внесенная в ЕГРН и подлежащая применению с 1 января 2022 года с учетом особенностей, предусмотренных статьей 391 Кодекса, в случае, если кадастровая стоимость такого земельного участка, внесенная в ЕГРН и подлежащая применению с 1 января 2023 года, превышает кадастровую стоимость такого земельного участка, внесенную в ЕГРН и подлежащую применению с 1 января 2022 года, за исключением случаев, если кадастровая стоимость соответствующего земельного участка увеличилась вследствие изменения его характеристик.</a:t>
            </a:r>
          </a:p>
        </p:txBody>
      </p:sp>
      <p:pic>
        <p:nvPicPr>
          <p:cNvPr id="2050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" y="29797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233187"/>
            <a:ext cx="585186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ставки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налоговый период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2023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года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83296"/>
              </p:ext>
            </p:extLst>
          </p:nvPr>
        </p:nvGraphicFramePr>
        <p:xfrm>
          <a:off x="529468" y="1765839"/>
          <a:ext cx="5874398" cy="62491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5256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398800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2060342">
                  <a:extLst>
                    <a:ext uri="{9D8B030D-6E8A-4147-A177-3AD203B41FA5}">
                      <a16:colId xmlns:a16="http://schemas.microsoft.com/office/drawing/2014/main" xmlns="" val="3812550464"/>
                    </a:ext>
                  </a:extLst>
                </a:gridCol>
              </a:tblGrid>
              <a:tr h="4625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100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(вид пользования)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Ставка, процент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Roboto Condensed" charset="0"/>
                          <a:ea typeface="Roboto Condensed" charset="0"/>
                        </a:rPr>
                        <a:t>Земли сельскохозяйственного назначения:</a:t>
                      </a:r>
                    </a:p>
                    <a:p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используемые для сельскохозяйственного производства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3.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находящиеся в составе дачных, садоводческих и огороднических объединений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0,25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4.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Иные земельные участки, отнесенные к категории земель сельскохозяйственного назначения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5.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Земли населенных пунктов: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6.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домов </a:t>
                      </a:r>
                      <a:r>
                        <a:rPr lang="ru-RU" sz="1100" dirty="0" err="1">
                          <a:effectLst/>
                          <a:latin typeface="Roboto Condensed" charset="0"/>
                          <a:ea typeface="Roboto Condensed" charset="0"/>
                        </a:rPr>
                        <a:t>среднеэтажной</a:t>
                      </a: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 и многоэтажной жилой застройки, за исключением земельных участков, входящих в состав общего имущества многоквартирного дома: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7.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занятые жилищным фондом и объектами инженерной инфраструктуры жилищно-коммунального комплекса или приобретенные (предоставленные) для жилищного строительства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0,26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8.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доля в праве на земельный участок, приходящийся на объект, не относящийся к жилищному фонду и к объектам инженерной инфраструктуры жилищно-коммунального комплекса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9.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домов малоэтажной жилой застройки, в том числе индивидуальной жилой застройки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0,29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10.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гаражей и автостоянок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303306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4541"/>
              </p:ext>
            </p:extLst>
          </p:nvPr>
        </p:nvGraphicFramePr>
        <p:xfrm>
          <a:off x="506648" y="1172580"/>
          <a:ext cx="5874398" cy="66929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5256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398800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2060342">
                  <a:extLst>
                    <a:ext uri="{9D8B030D-6E8A-4147-A177-3AD203B41FA5}">
                      <a16:colId xmlns:a16="http://schemas.microsoft.com/office/drawing/2014/main" xmlns="" val="3812550464"/>
                    </a:ext>
                  </a:extLst>
                </a:gridCol>
              </a:tblGrid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Roboto Condensed" charset="0"/>
                          <a:ea typeface="Roboto Condensed" charset="0"/>
                          <a:cs typeface="Times New Roman" panose="02020603050405020304" pitchFamily="18" charset="0"/>
                        </a:rPr>
                        <a:t>Земельные участки, предназначенные для строительства объектов капитального строительства на садовых земельных участках, земельные участки, приобретенные (предоставленные) для личного подсобного хозяйства, садоводства или огородничества, а также земельные участки общего назначения, предусмотренные Федеральным законом от 29.07.2017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</a:t>
                      </a:r>
                      <a:endParaRPr lang="ru-RU" sz="1100" b="0" i="0" u="none" strike="noStrike" baseline="0" dirty="0" smtClean="0">
                        <a:solidFill>
                          <a:schemeClr val="tx1"/>
                        </a:solidFill>
                        <a:latin typeface="Roboto Condensed" charset="0"/>
                        <a:ea typeface="Roboto Condensed" charset="0"/>
                        <a:cs typeface="Times New Roman" panose="02020603050405020304" pitchFamily="18" charset="0"/>
                        <a:hlinkClick r:id="rId6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0,25</a:t>
                      </a:r>
                      <a:endParaRPr lang="ru-RU" sz="11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12.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объектов торговли, общественного питания, бытового обслуживания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13.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гостиниц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1,40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14.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офисных зданий делового и коммерческого назначения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2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15.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объектов рекреационного и лечебно-оздоровительного назначения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16.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производственных и административных зданий, строений, сооружений промышленности, коммунального хозяйства, материально-технического, продовольственного снабжения, сбыта и заготовок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1,40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82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17.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электростанций, обслуживающих их сооружений и объектов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18.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портов, водных, железнодорожных вокзалов, автодорожных вокзалов, аэропортов, аэродромов, аэровокзалов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19.</a:t>
                      </a:r>
                      <a:endParaRPr lang="ru-RU" sz="11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занятые водными объектами, находящимися в обороте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274618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89766"/>
              </p:ext>
            </p:extLst>
          </p:nvPr>
        </p:nvGraphicFramePr>
        <p:xfrm>
          <a:off x="506648" y="1126840"/>
          <a:ext cx="5874398" cy="71531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5256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398800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2060342">
                  <a:extLst>
                    <a:ext uri="{9D8B030D-6E8A-4147-A177-3AD203B41FA5}">
                      <a16:colId xmlns:a16="http://schemas.microsoft.com/office/drawing/2014/main" xmlns="" val="3812550464"/>
                    </a:ext>
                  </a:extLst>
                </a:gridCol>
              </a:tblGrid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20.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разработки полезных ископаемых, размещения железнодорожных путей, автомобильных дорог, искусственно созданных внутренних водных путей, причалов, пристаней, полос отвода железных и автомобильных дорог, водных путей, трубопроводов, кабельных, радиорелейных и воздушных линий связи и линий радиофикации, воздушных линий электропередачи конструктивных элементов и сооружений, объектов, необходимых для эксплуатации, содержания, строительства, реконструкции, ремонта, развития наземных и подземных зданий, строений, сооружений, устройств транспорта, энергетики и связи, размещения наземных сооружений и инфраструктуры спутниковой связи, объектов космической деятельности, военных объектов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1,40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21.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занятые особо охраняемыми территориями и объектами, городскими лесами, скверами, парками, городскими садами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22.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сельскохозяйственного использования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0,3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7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23.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 улиц, проспектов, площадей, шоссе, аллей, бульваров, застав, переулков, проездов, тупиков, земельные участки земель резерва, земельные участки, занятые водными объектами, изъятыми из оборота или ограниченными в обороте в соответствии с законодательством Российской Федерации, земельные участки под полосами отвода водоемов, каналов и коллекторов, набережные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1,40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01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24.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предназначенные для размещения административных зданий, объектов образования, науки, здравоохранения и социального обеспечения, физической культуры и спорта, культуры, искусства, религии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1,3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01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25.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Земельные участки, 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0,3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26.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Roboto Condensed" charset="0"/>
                          <a:ea typeface="Roboto Condensed" charset="0"/>
                        </a:rPr>
                        <a:t>Иные категории земель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1,5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440669" y="1172580"/>
            <a:ext cx="586805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льготы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 налоговый период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2023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года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33280" y="8365427"/>
            <a:ext cx="1775445" cy="1179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157" y="1418801"/>
            <a:ext cx="5796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Освобождаются от налогообложения физические лица, относящиеся к коренным малочисленным народам Севера, Сибири и Дальнего Востока Российской Федерации, а также общины таких народов – в отношении земельных участков, используемых для сохранения и развития их традиционного образа жизни, хозяйствования и промыслов. </a:t>
            </a:r>
          </a:p>
          <a:p>
            <a:pPr algn="just"/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Иные налоговые льготы для других категорий налогоплательщиков устанавливаются нормативными правовыми актами представительных органов муниципальных образований по месту нахождения земельного участка. </a:t>
            </a:r>
          </a:p>
          <a:p>
            <a:pPr algn="just"/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Дополнительные налоговые льготы установлены </a:t>
            </a:r>
            <a:r>
              <a:rPr lang="ru-RU" sz="12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Решением </a:t>
            </a:r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Думы города Сургута </a:t>
            </a:r>
            <a:r>
              <a:rPr lang="ru-RU" sz="12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«Об </a:t>
            </a:r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утверждении Положения о земельном налоге на территории муниципального образования города </a:t>
            </a:r>
            <a:r>
              <a:rPr lang="ru-RU" sz="12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Сургута» </a:t>
            </a:r>
            <a:r>
              <a:rPr lang="ru-RU" sz="12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06.10.2005 № 505-III ГД</a:t>
            </a:r>
            <a:r>
              <a:rPr lang="ru-RU" sz="12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Roboto Condensed" charset="0"/>
              <a:ea typeface="Roboto Condensed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58673"/>
              </p:ext>
            </p:extLst>
          </p:nvPr>
        </p:nvGraphicFramePr>
        <p:xfrm>
          <a:off x="548680" y="3957606"/>
          <a:ext cx="5883887" cy="440782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7954"/>
                <a:gridCol w="4252566"/>
                <a:gridCol w="1203367"/>
              </a:tblGrid>
              <a:tr h="7640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Налоговые льготы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льготы, %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Ветераны и инвалиды Великой Отечественной войны, ветераны и инвалиды боевых действий;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69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3.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Инвалиды I и II группы, а также неработающие инвалиды III группы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4.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Инвалиды с детства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5.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Roboto Condensed" charset="0"/>
                          <a:ea typeface="Roboto Condensed" charset="0"/>
                        </a:rPr>
                        <a:t>Члены многодетных семей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50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xmlns="" id="{951C6434-DFF9-B20E-9BDF-DAAB95CD70EF}"/>
              </a:ext>
            </a:extLst>
          </p:cNvPr>
          <p:cNvSpPr/>
          <p:nvPr/>
        </p:nvSpPr>
        <p:spPr>
          <a:xfrm>
            <a:off x="519009" y="6291769"/>
            <a:ext cx="5841403" cy="943920"/>
          </a:xfrm>
          <a:prstGeom prst="roundRect">
            <a:avLst>
              <a:gd name="adj" fmla="val 12116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0" tIns="72000" bIns="72000" rtlCol="0" anchor="t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2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Подробную информацию об установленных налоговых ставках и льготах можно узнать, воспользовавшись информационным ресурсом: </a:t>
            </a:r>
            <a:r>
              <a:rPr lang="ru-RU" sz="1200" b="1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«Справочная информация о ставках и льготах по имущественным налогам»</a:t>
            </a:r>
            <a:r>
              <a:rPr lang="ru-RU" sz="1200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на сайте ФНС России. </a:t>
            </a:r>
          </a:p>
        </p:txBody>
      </p:sp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33280" y="8365427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409383"/>
            <a:ext cx="1121597" cy="11215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252716" y="7329264"/>
            <a:ext cx="2336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перейти к сервису, наведите камеру Вашего смартфона на QR-код, или перейдите в раздел «Сервисы» сайта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NALOG.GOV.RU</a:t>
            </a:r>
            <a:endParaRPr lang="ru-RU" sz="12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44786"/>
              </p:ext>
            </p:extLst>
          </p:nvPr>
        </p:nvGraphicFramePr>
        <p:xfrm>
          <a:off x="530065" y="1208584"/>
          <a:ext cx="5707778" cy="49420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1719"/>
                <a:gridCol w="4446032"/>
                <a:gridCol w="800027"/>
              </a:tblGrid>
              <a:tr h="3042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6.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Roboto Condensed" charset="0"/>
                          <a:ea typeface="Roboto Condensed" charset="0"/>
                          <a:cs typeface="Times New Roman" panose="02020603050405020304" pitchFamily="18" charset="0"/>
                        </a:rPr>
                        <a:t>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18.06.1992 N 3061-1), в соответствии с Федеральным законом от 26.11.1998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          </a:r>
                      <a:r>
                        <a:rPr lang="ru-RU" sz="1200" dirty="0" err="1" smtClean="0">
                          <a:solidFill>
                            <a:schemeClr val="dk1"/>
                          </a:solidFill>
                          <a:effectLst/>
                          <a:latin typeface="Roboto Condensed" charset="0"/>
                          <a:ea typeface="Roboto Condensed" charset="0"/>
                          <a:cs typeface="Times New Roman" panose="02020603050405020304" pitchFamily="18" charset="0"/>
                        </a:rPr>
                        <a:t>Теча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Roboto Condensed" charset="0"/>
                          <a:ea typeface="Roboto Condensed" charset="0"/>
                          <a:cs typeface="Times New Roman" panose="02020603050405020304" pitchFamily="18" charset="0"/>
                        </a:rPr>
                        <a:t>" (с изменениями и дополнениями от 07.08.2000, 29.12.2001, 22.09.2004, 29.12.2004) и в соответствии с Федеральным законом от 10.01.2002 N 2-ФЗ "О социальных гарантиях гражданам Российской Федерации, подвергшимся радиационному воздействию вследствие ядерных испытаний на Семипалатинском полигоне"</a:t>
                      </a:r>
                      <a:r>
                        <a:rPr lang="ru-RU" sz="1200" dirty="0" smtClean="0">
                          <a:effectLst/>
                          <a:latin typeface="Roboto Condensed" charset="0"/>
                          <a:ea typeface="Roboto Condensed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3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7.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7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8.</a:t>
                      </a:r>
                      <a:endParaRPr lang="ru-RU" sz="12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charset="0"/>
                          <a:ea typeface="Roboto Condensed" charset="0"/>
                        </a:rPr>
                        <a:t>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</a:t>
                      </a:r>
                      <a:r>
                        <a:rPr lang="ru-RU" sz="1200" dirty="0" smtClean="0">
                          <a:effectLst/>
                          <a:latin typeface="Roboto Condensed" charset="0"/>
                          <a:ea typeface="Roboto Condensed" charset="0"/>
                        </a:rPr>
                        <a:t>объектах.</a:t>
                      </a:r>
                      <a:endParaRPr lang="ru-RU" sz="1200" dirty="0">
                        <a:effectLst/>
                        <a:latin typeface="Roboto Condensed" charset="0"/>
                        <a:ea typeface="Roboto Condensed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  <a:cs typeface="Roboto" panose="02000000000000000000" pitchFamily="2" charset="0"/>
                        </a:rPr>
                        <a:t>100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541318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8209" y="1312524"/>
            <a:ext cx="5759450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Порядок предоставления льгот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Убедившись, что налогоплательщик относится к категориям лиц, имеющим право на налоговую льготу, но льгота не учтена в налоговом уведомлении или возникла впервые, целесообразно подать в любой налоговый орган заявление о предоставлении льготы по транспортному налогу, земельному налогу, налогу на имущество физических лиц, а также  документы, подтверждающие право на налоговую льготу.</a:t>
            </a:r>
          </a:p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Способы подачи: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через «Личный кабинет налогоплательщика»; почтовым сообщением в налоговую инспекцию; путем личного обращения в любую налоговую инспекцию; через МФЦ, с которым налоговым органом заключено соглашение о возможности оказания соответствующей услуги. </a:t>
            </a:r>
          </a:p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Результат рассмотрения: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уведомление о предоставлении налоговой льготы либо сообщение об отказе от предоставления налоговой льготы с указанием оснований отказа (направляется налогоплательщику способом, указанным в заявлении).</a:t>
            </a:r>
          </a:p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Льгота без заявления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(в случае, если налогоплательщик, имеющий право на налоговую льготу, не представил в налоговый орган заявление или не сообщил об отказе от применения налоговой льготы) предоставляется налоговым органом на основании сведений, полученных налоговым органом в соответствии с федеральным законом, начиная с налогового периода, в котором у налогоплательщика - физического лица возникло право на налоговую льготу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8194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3" y="56989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50215" y="3097130"/>
            <a:ext cx="5759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Формула расчета налога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0" name="Таблица 13">
            <a:extLst>
              <a:ext uri="{FF2B5EF4-FFF2-40B4-BE49-F238E27FC236}">
                <a16:creationId xmlns="" xmlns:a16="http://schemas.microsoft.com/office/drawing/2014/main" id="{1408BF80-963D-4B9E-91A0-374DFAA1D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38227"/>
              </p:ext>
            </p:extLst>
          </p:nvPr>
        </p:nvGraphicFramePr>
        <p:xfrm>
          <a:off x="198937" y="3554608"/>
          <a:ext cx="6509066" cy="1152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16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9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4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54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24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49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124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717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55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=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Налоговая база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Налоговая ставка, %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Месяцы владения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Доля в праве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Коэффициенты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6DD19-A145-47AF-9675-8303C3133A28}"/>
              </a:ext>
            </a:extLst>
          </p:cNvPr>
          <p:cNvSpPr txBox="1"/>
          <p:nvPr/>
        </p:nvSpPr>
        <p:spPr>
          <a:xfrm>
            <a:off x="563829" y="1306796"/>
            <a:ext cx="5926286" cy="15799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Исчисление налога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 Налог исчисляется на основании сведений органов, осуществляющих государственный кадастровый учет и государственную регистрацию прав на недвижимое имущество (органы </a:t>
            </a:r>
            <a:r>
              <a:rPr lang="ru-RU" sz="1200" dirty="0" err="1">
                <a:latin typeface="Golos Text" panose="020B0604020202020204" charset="0"/>
                <a:ea typeface="Golos Text" panose="020B0604020202020204" charset="0"/>
              </a:rPr>
              <a:t>Росреестра</a:t>
            </a:r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), сведений нотариусов, органов, осуществляющих регистрацию (миграционный учет) физических лиц (органы МВД России и т.д.), регистрацию актов гражданского состояния (органы ЗАГС и т.д.), органов, осуществляющих выдачу документов, удостоверяющих личность (органы МВД России и т.д.).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C4E362-FE66-4398-A23F-144DA3E0407B}"/>
              </a:ext>
            </a:extLst>
          </p:cNvPr>
          <p:cNvSpPr txBox="1"/>
          <p:nvPr/>
        </p:nvSpPr>
        <p:spPr>
          <a:xfrm>
            <a:off x="563829" y="5035959"/>
            <a:ext cx="5829076" cy="12105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вычеты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Налоговая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база уменьшается на величину кадастровой стоимости 600 квадратных метров площади земельного участка, находящегося в собственности, постоянном (бессрочном) пользовании или пожизненном наследуемом владении налогоплательщиков, относящихся к одной из следующих категорий: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90145"/>
              </p:ext>
            </p:extLst>
          </p:nvPr>
        </p:nvGraphicFramePr>
        <p:xfrm>
          <a:off x="531537" y="6474248"/>
          <a:ext cx="5843865" cy="15681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22580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5321285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1</a:t>
                      </a:r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Героев Советского Союза, Героев Российской Федерации, полных кавалеров ордена Славы</a:t>
                      </a:r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2.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Инвалидов I и II групп инвалидности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3.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Инвалидов с детства, детей-инвалидов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4.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Ветеранов и инвалидов Великой Отечественной войны, а также ветеранов и инвалидов боевых действий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" y="519502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165055</TotalTime>
  <Words>2628</Words>
  <Application>Microsoft Office PowerPoint</Application>
  <PresentationFormat>Лист A4 (210x297 мм)</PresentationFormat>
  <Paragraphs>228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Open Sans Light</vt:lpstr>
      <vt:lpstr>Golos Text</vt:lpstr>
      <vt:lpstr>Times New Roman</vt:lpstr>
      <vt:lpstr>Roboto</vt:lpstr>
      <vt:lpstr>Roboto Condensed</vt:lpstr>
      <vt:lpstr>Calibri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Шевелева Анна Николаевна</cp:lastModifiedBy>
  <cp:revision>1942</cp:revision>
  <cp:lastPrinted>2023-05-13T11:01:21Z</cp:lastPrinted>
  <dcterms:created xsi:type="dcterms:W3CDTF">2014-10-08T23:03:32Z</dcterms:created>
  <dcterms:modified xsi:type="dcterms:W3CDTF">2023-12-27T06:24:25Z</dcterms:modified>
</cp:coreProperties>
</file>