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12"/>
  </p:notesMasterIdLst>
  <p:handoutMasterIdLst>
    <p:handoutMasterId r:id="rId13"/>
  </p:handoutMasterIdLst>
  <p:sldIdLst>
    <p:sldId id="353" r:id="rId2"/>
    <p:sldId id="383" r:id="rId3"/>
    <p:sldId id="387" r:id="rId4"/>
    <p:sldId id="377" r:id="rId5"/>
    <p:sldId id="390" r:id="rId6"/>
    <p:sldId id="386" r:id="rId7"/>
    <p:sldId id="389" r:id="rId8"/>
    <p:sldId id="369" r:id="rId9"/>
    <p:sldId id="391" r:id="rId10"/>
    <p:sldId id="385" r:id="rId1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0BE"/>
    <a:srgbClr val="99A1C8"/>
    <a:srgbClr val="8574EC"/>
    <a:srgbClr val="5A67A6"/>
    <a:srgbClr val="3909E7"/>
    <a:srgbClr val="5090C9"/>
    <a:srgbClr val="D9E7F0"/>
    <a:srgbClr val="E9ECF3"/>
    <a:srgbClr val="C0DFD0"/>
    <a:srgbClr val="FE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1950" y="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9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B07A-40E0-A2D0-8655C6A0785C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B07A-40E0-A2D0-8655C6A0785C}"/>
              </c:ext>
            </c:extLst>
          </c:dPt>
          <c:dLbls>
            <c:dLbl>
              <c:idx val="0"/>
              <c:layout>
                <c:manualLayout>
                  <c:x val="-0.21202567368623976"/>
                  <c:y val="0.1273577624797300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 (38%)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8770124637008"/>
                      <c:h val="9.90318406195906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07A-40E0-A2D0-8655C6A0785C}"/>
                </c:ext>
              </c:extLst>
            </c:dLbl>
            <c:dLbl>
              <c:idx val="1"/>
              <c:layout>
                <c:manualLayout>
                  <c:x val="0.25832545505882071"/>
                  <c:y val="-0.1938406556420576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 (62%)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8470209195815"/>
                      <c:h val="0.105930303032843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07A-40E0-A2D0-8655C6A07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 замечаниями</c:v>
                </c:pt>
                <c:pt idx="1">
                  <c:v>отзывы без замечаний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A-40E0-A2D0-8655C6A07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805842944379695E-2"/>
          <c:y val="0.86893592710915435"/>
          <c:w val="0.94994330805582383"/>
          <c:h val="0.131064072890845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A2-4567-A828-4208D315B50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A2-4567-A828-4208D315B507}"/>
              </c:ext>
            </c:extLst>
          </c:dPt>
          <c:dLbls>
            <c:dLbl>
              <c:idx val="0"/>
              <c:layout>
                <c:manualLayout>
                  <c:x val="-0.21607136427822793"/>
                  <c:y val="-0.231409746888894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46 (77%)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96612374045571"/>
                      <c:h val="0.134733103157058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7A2-4567-A828-4208D315B507}"/>
                </c:ext>
              </c:extLst>
            </c:dLbl>
            <c:dLbl>
              <c:idx val="1"/>
              <c:layout>
                <c:manualLayout>
                  <c:x val="0.21798752440559771"/>
                  <c:y val="0.16467932636180727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14 (23%)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20478475871663"/>
                      <c:h val="0.1255520504731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A2-4567-A828-4208D315B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приняты</c:v>
                </c:pt>
                <c:pt idx="1">
                  <c:v>урегулированы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A2-4567-A828-4208D315B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17245590669801"/>
          <c:y val="0.84080776969124926"/>
          <c:w val="0.68965508818660404"/>
          <c:h val="0.14026478551379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754D0-5B54-43CD-AEA2-5A2017E1F242}" type="doc">
      <dgm:prSet loTypeId="urn:microsoft.com/office/officeart/2008/layout/VerticalCurvedList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14E1130-CDFD-4E8F-907A-E1A0EC213B23}" type="pres">
      <dgm:prSet presAssocID="{234754D0-5B54-43CD-AEA2-5A2017E1F2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4629304-8F91-4AF8-B130-F3345D6A1392}" type="pres">
      <dgm:prSet presAssocID="{234754D0-5B54-43CD-AEA2-5A2017E1F242}" presName="Name1" presStyleCnt="0"/>
      <dgm:spPr/>
      <dgm:t>
        <a:bodyPr/>
        <a:lstStyle/>
        <a:p>
          <a:endParaRPr lang="ru-RU"/>
        </a:p>
      </dgm:t>
    </dgm:pt>
    <dgm:pt modelId="{E73DBB30-2967-4065-BEDD-1549664CDDBD}" type="pres">
      <dgm:prSet presAssocID="{234754D0-5B54-43CD-AEA2-5A2017E1F242}" presName="cycle" presStyleCnt="0"/>
      <dgm:spPr/>
      <dgm:t>
        <a:bodyPr/>
        <a:lstStyle/>
        <a:p>
          <a:endParaRPr lang="ru-RU"/>
        </a:p>
      </dgm:t>
    </dgm:pt>
    <dgm:pt modelId="{75B5E872-FED5-4FF4-A7E8-602F7A4B25D6}" type="pres">
      <dgm:prSet presAssocID="{234754D0-5B54-43CD-AEA2-5A2017E1F242}" presName="srcNode" presStyleLbl="node1" presStyleIdx="0" presStyleCnt="0"/>
      <dgm:spPr/>
      <dgm:t>
        <a:bodyPr/>
        <a:lstStyle/>
        <a:p>
          <a:endParaRPr lang="ru-RU"/>
        </a:p>
      </dgm:t>
    </dgm:pt>
    <dgm:pt modelId="{14551A26-AAB5-4008-9FB1-B8958E7A4D2D}" type="pres">
      <dgm:prSet presAssocID="{234754D0-5B54-43CD-AEA2-5A2017E1F242}" presName="conn" presStyleLbl="parChTrans1D2" presStyleIdx="0" presStyleCnt="1"/>
      <dgm:spPr/>
      <dgm:t>
        <a:bodyPr/>
        <a:lstStyle/>
        <a:p>
          <a:endParaRPr lang="ru-RU"/>
        </a:p>
      </dgm:t>
    </dgm:pt>
    <dgm:pt modelId="{3AFDAA1D-4045-4BC0-920E-5AE09325F04D}" type="pres">
      <dgm:prSet presAssocID="{234754D0-5B54-43CD-AEA2-5A2017E1F242}" presName="extraNode" presStyleLbl="node1" presStyleIdx="0" presStyleCnt="0"/>
      <dgm:spPr/>
      <dgm:t>
        <a:bodyPr/>
        <a:lstStyle/>
        <a:p>
          <a:endParaRPr lang="ru-RU"/>
        </a:p>
      </dgm:t>
    </dgm:pt>
    <dgm:pt modelId="{F2AEA4A4-8CF9-41A7-8E5A-4D326C982C0E}" type="pres">
      <dgm:prSet presAssocID="{234754D0-5B54-43CD-AEA2-5A2017E1F242}" presName="dstNode" presStyleLbl="node1" presStyleIdx="0" presStyleCnt="0"/>
      <dgm:spPr/>
      <dgm:t>
        <a:bodyPr/>
        <a:lstStyle/>
        <a:p>
          <a:endParaRPr lang="ru-RU"/>
        </a:p>
      </dgm:t>
    </dgm:pt>
  </dgm:ptLst>
  <dgm:cxnLst>
    <dgm:cxn modelId="{2FA3FD8D-E77A-43F8-A3DE-026328A36302}" type="presOf" srcId="{234754D0-5B54-43CD-AEA2-5A2017E1F242}" destId="{914E1130-CDFD-4E8F-907A-E1A0EC213B23}" srcOrd="0" destOrd="0" presId="urn:microsoft.com/office/officeart/2008/layout/VerticalCurvedList"/>
    <dgm:cxn modelId="{50EAA26A-951B-49C5-B3A9-A67D23A3F23F}" type="presParOf" srcId="{914E1130-CDFD-4E8F-907A-E1A0EC213B23}" destId="{84629304-8F91-4AF8-B130-F3345D6A1392}" srcOrd="0" destOrd="0" presId="urn:microsoft.com/office/officeart/2008/layout/VerticalCurvedList"/>
    <dgm:cxn modelId="{86D174F9-251D-4FAE-9A30-67139CC99193}" type="presParOf" srcId="{84629304-8F91-4AF8-B130-F3345D6A1392}" destId="{E73DBB30-2967-4065-BEDD-1549664CDDBD}" srcOrd="0" destOrd="0" presId="urn:microsoft.com/office/officeart/2008/layout/VerticalCurvedList"/>
    <dgm:cxn modelId="{5BAACB74-E869-458D-A991-497615B37B24}" type="presParOf" srcId="{E73DBB30-2967-4065-BEDD-1549664CDDBD}" destId="{75B5E872-FED5-4FF4-A7E8-602F7A4B25D6}" srcOrd="0" destOrd="0" presId="urn:microsoft.com/office/officeart/2008/layout/VerticalCurvedList"/>
    <dgm:cxn modelId="{03D7D828-D87C-4A70-BF5D-DC33E71605C4}" type="presParOf" srcId="{E73DBB30-2967-4065-BEDD-1549664CDDBD}" destId="{14551A26-AAB5-4008-9FB1-B8958E7A4D2D}" srcOrd="1" destOrd="0" presId="urn:microsoft.com/office/officeart/2008/layout/VerticalCurvedList"/>
    <dgm:cxn modelId="{E5331193-5102-42B3-B051-F79AF82A3C57}" type="presParOf" srcId="{E73DBB30-2967-4065-BEDD-1549664CDDBD}" destId="{3AFDAA1D-4045-4BC0-920E-5AE09325F04D}" srcOrd="2" destOrd="0" presId="urn:microsoft.com/office/officeart/2008/layout/VerticalCurvedList"/>
    <dgm:cxn modelId="{B4DB1B72-5A85-475E-85C9-1AF4C1A8D733}" type="presParOf" srcId="{E73DBB30-2967-4065-BEDD-1549664CDDBD}" destId="{F2AEA4A4-8CF9-41A7-8E5A-4D326C982C0E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5E845-5BEC-496F-B74C-CF5D69908E7D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F66BE3C-3F62-4C1B-8C75-E7049DFC19CB}">
      <dgm:prSet custT="1"/>
      <dgm:spPr>
        <a:xfrm>
          <a:off x="1123936" y="399224"/>
          <a:ext cx="7862121" cy="1020280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4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Положение о размещении нестационарных торговых объектов дополнено:                                             - </a:t>
          </a:r>
          <a:r>
            <a:rPr lang="ru-RU" sz="13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возможностью</a:t>
          </a:r>
          <a:r>
            <a:rPr lang="ru-RU" sz="14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размещения НТО на территориях набережных города;                                          - требования к НТО дополнены: максимальной нагрузкой НТО на электросети; возможностью использования автономных генераторных установок;                                                                                                                                                             - для исключения избыточных требований, наименование раздела: «Изображение внешнего вида НТО» изложено в редакции: «Примеры внешнего вида НТО»;                                                             - увеличен срок прекращения договора в особых случаях до 30 дней.</a:t>
          </a:r>
          <a:endParaRPr lang="ru-RU" sz="14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FAF2B94-0692-4807-B6EB-5AD868CF7554}" type="parTrans" cxnId="{148B4029-1066-4235-B84C-5FE0993B5108}">
      <dgm:prSet/>
      <dgm:spPr/>
      <dgm:t>
        <a:bodyPr/>
        <a:lstStyle/>
        <a:p>
          <a:endParaRPr lang="ru-RU"/>
        </a:p>
      </dgm:t>
    </dgm:pt>
    <dgm:pt modelId="{6404A7F3-E6CD-43C1-BEC7-15707B0018FE}" type="sibTrans" cxnId="{148B4029-1066-4235-B84C-5FE0993B5108}">
      <dgm:prSet/>
      <dgm:spPr>
        <a:xfrm>
          <a:off x="-6217405" y="-975886"/>
          <a:ext cx="7594134" cy="7594134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ru-RU"/>
        </a:p>
      </dgm:t>
    </dgm:pt>
    <dgm:pt modelId="{73481D17-D0EE-40C2-A56D-6087B7061A3A}">
      <dgm:prSet custT="1"/>
      <dgm:spPr>
        <a:xfrm>
          <a:off x="1372527" y="1709250"/>
          <a:ext cx="7617802" cy="968060"/>
        </a:xfrm>
        <a:prstGeom prst="rect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4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При предоставлении субсидии на поддержку и развитие растениеводства,                                                         на поддержку и развитие животноводства, на поддержку и развитие малых форм хозяйствования, на развитие </a:t>
          </a:r>
          <a:r>
            <a:rPr lang="ru-RU" sz="140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рыбохозяйственного</a:t>
          </a:r>
          <a:r>
            <a:rPr lang="ru-RU" sz="14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комплекса, на развитие деятельности по заготовке и переработке дикоросов, дополнены нормы периодом, по которому будут учитываться фактически произведенные затраты; направлениями затрат, связанных с производством и реализацией продукции и перечнем документов, подтверждающих фактически произведенные затраты</a:t>
          </a:r>
          <a:endParaRPr lang="ru-RU" sz="14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1A3774B-756F-4A64-B67D-D1FABC2A8039}" type="parTrans" cxnId="{670F70D3-68D0-4192-A6E4-D7A5B8A21395}">
      <dgm:prSet/>
      <dgm:spPr/>
      <dgm:t>
        <a:bodyPr/>
        <a:lstStyle/>
        <a:p>
          <a:endParaRPr lang="ru-RU"/>
        </a:p>
      </dgm:t>
    </dgm:pt>
    <dgm:pt modelId="{4C320FE4-056A-4B7D-9636-187F48C153E5}" type="sibTrans" cxnId="{670F70D3-68D0-4192-A6E4-D7A5B8A21395}">
      <dgm:prSet/>
      <dgm:spPr/>
      <dgm:t>
        <a:bodyPr/>
        <a:lstStyle/>
        <a:p>
          <a:endParaRPr lang="ru-RU"/>
        </a:p>
      </dgm:t>
    </dgm:pt>
    <dgm:pt modelId="{043BEA5C-380F-4BEE-890F-76725BEF7D6D}">
      <dgm:prSet custT="1"/>
      <dgm:spPr>
        <a:xfrm>
          <a:off x="1329192" y="2937378"/>
          <a:ext cx="7653479" cy="1059063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3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Правилах распространения наружной рекламы на территории города учтены предложения: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- о переносе срока вступления в силу проекта решения на 2023 год;                                                                                                                                                                   - установление переходных положений, исключающих распространение действия решения на уже выданные разрешения и заключенные договоры;                                                                                                                                                                                                           - исключение обязательного требования по соблюдению радиусов визуального комфорта;                                                 - возможностью электронного способа смены изображения на всех типах рекламных конструкций, на которых существует техническая возможность;                                                                                                                                                       - установление возможных способов демонстрации изображений на рекламных конструкциях в составе остановочного комплекса;                                                                                                                                 - исключение ограничений по общей площади </a:t>
          </a:r>
          <a:r>
            <a:rPr lang="ru-RU" sz="130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медиафасада</a:t>
          </a:r>
          <a:r>
            <a:rPr lang="ru-RU" sz="13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3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03F6295-4C63-4C29-8441-61421C9FA774}" type="parTrans" cxnId="{196AFDEC-A6F1-4AAC-867A-C20AB3EE740B}">
      <dgm:prSet/>
      <dgm:spPr/>
      <dgm:t>
        <a:bodyPr/>
        <a:lstStyle/>
        <a:p>
          <a:endParaRPr lang="ru-RU"/>
        </a:p>
      </dgm:t>
    </dgm:pt>
    <dgm:pt modelId="{6AEF265D-4600-43B7-8F86-F5B0568476B9}" type="sibTrans" cxnId="{196AFDEC-A6F1-4AAC-867A-C20AB3EE740B}">
      <dgm:prSet/>
      <dgm:spPr/>
      <dgm:t>
        <a:bodyPr/>
        <a:lstStyle/>
        <a:p>
          <a:endParaRPr lang="ru-RU"/>
        </a:p>
      </dgm:t>
    </dgm:pt>
    <dgm:pt modelId="{46165254-0972-4505-A29B-2A26E157ABCC}" type="pres">
      <dgm:prSet presAssocID="{8D65E845-5BEC-496F-B74C-CF5D69908E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C52DEA7-01D1-45BA-8BB8-C521840F778D}" type="pres">
      <dgm:prSet presAssocID="{8D65E845-5BEC-496F-B74C-CF5D69908E7D}" presName="Name1" presStyleCnt="0"/>
      <dgm:spPr/>
      <dgm:t>
        <a:bodyPr/>
        <a:lstStyle/>
        <a:p>
          <a:endParaRPr lang="ru-RU"/>
        </a:p>
      </dgm:t>
    </dgm:pt>
    <dgm:pt modelId="{5F5AFEDE-4010-449E-A8BC-7308DD8B351A}" type="pres">
      <dgm:prSet presAssocID="{8D65E845-5BEC-496F-B74C-CF5D69908E7D}" presName="cycle" presStyleCnt="0"/>
      <dgm:spPr/>
      <dgm:t>
        <a:bodyPr/>
        <a:lstStyle/>
        <a:p>
          <a:endParaRPr lang="ru-RU"/>
        </a:p>
      </dgm:t>
    </dgm:pt>
    <dgm:pt modelId="{E122442E-38D1-4F67-8196-A255460FA6C2}" type="pres">
      <dgm:prSet presAssocID="{8D65E845-5BEC-496F-B74C-CF5D69908E7D}" presName="srcNode" presStyleLbl="node1" presStyleIdx="0" presStyleCnt="3"/>
      <dgm:spPr/>
      <dgm:t>
        <a:bodyPr/>
        <a:lstStyle/>
        <a:p>
          <a:endParaRPr lang="ru-RU"/>
        </a:p>
      </dgm:t>
    </dgm:pt>
    <dgm:pt modelId="{00154633-42FA-477E-BF4A-8B6BE0CCD955}" type="pres">
      <dgm:prSet presAssocID="{8D65E845-5BEC-496F-B74C-CF5D69908E7D}" presName="conn" presStyleLbl="parChTrans1D2" presStyleIdx="0" presStyleCnt="1"/>
      <dgm:spPr/>
      <dgm:t>
        <a:bodyPr/>
        <a:lstStyle/>
        <a:p>
          <a:endParaRPr lang="ru-RU"/>
        </a:p>
      </dgm:t>
    </dgm:pt>
    <dgm:pt modelId="{2B9EEBEE-8F48-47A3-9FF3-D22C2263A3E8}" type="pres">
      <dgm:prSet presAssocID="{8D65E845-5BEC-496F-B74C-CF5D69908E7D}" presName="extraNode" presStyleLbl="node1" presStyleIdx="0" presStyleCnt="3"/>
      <dgm:spPr/>
      <dgm:t>
        <a:bodyPr/>
        <a:lstStyle/>
        <a:p>
          <a:endParaRPr lang="ru-RU"/>
        </a:p>
      </dgm:t>
    </dgm:pt>
    <dgm:pt modelId="{362D7CD2-CEBB-4C50-9FC3-D4A8CDAF7E63}" type="pres">
      <dgm:prSet presAssocID="{8D65E845-5BEC-496F-B74C-CF5D69908E7D}" presName="dstNode" presStyleLbl="node1" presStyleIdx="0" presStyleCnt="3"/>
      <dgm:spPr/>
      <dgm:t>
        <a:bodyPr/>
        <a:lstStyle/>
        <a:p>
          <a:endParaRPr lang="ru-RU"/>
        </a:p>
      </dgm:t>
    </dgm:pt>
    <dgm:pt modelId="{33D55D52-295F-4A61-9FFE-AC9439D4FF73}" type="pres">
      <dgm:prSet presAssocID="{2F66BE3C-3F62-4C1B-8C75-E7049DFC19CB}" presName="text_1" presStyleLbl="node1" presStyleIdx="0" presStyleCnt="3" custScaleX="95061" custScaleY="128924" custLinFactNeighborX="2915" custLinFactNeighborY="4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77935-0C4D-4D79-B090-334739E8194E}" type="pres">
      <dgm:prSet presAssocID="{2F66BE3C-3F62-4C1B-8C75-E7049DFC19CB}" presName="accent_1" presStyleCnt="0"/>
      <dgm:spPr/>
    </dgm:pt>
    <dgm:pt modelId="{E1E7CFB4-83C3-400C-95CA-EF5277B264F1}" type="pres">
      <dgm:prSet presAssocID="{2F66BE3C-3F62-4C1B-8C75-E7049DFC19CB}" presName="accentRepeatNode" presStyleLbl="solidFgAcc1" presStyleIdx="0" presStyleCnt="3" custScaleX="141789" custScaleY="108654" custLinFactNeighborX="8485" custLinFactNeighborY="1147"/>
      <dgm:spPr>
        <a:xfrm>
          <a:off x="95707" y="372090"/>
          <a:ext cx="1564466" cy="11789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  <dgm:pt modelId="{296C494A-1916-4F57-BD61-80C4ADF5128E}" type="pres">
      <dgm:prSet presAssocID="{73481D17-D0EE-40C2-A56D-6087B7061A3A}" presName="text_2" presStyleLbl="node1" presStyleIdx="1" presStyleCnt="3" custScaleX="99278" custScaleY="132224" custLinFactNeighborX="-1557" custLinFactNeighborY="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C0C35-CEF0-4136-A8AD-FB209F984F00}" type="pres">
      <dgm:prSet presAssocID="{73481D17-D0EE-40C2-A56D-6087B7061A3A}" presName="accent_2" presStyleCnt="0"/>
      <dgm:spPr/>
    </dgm:pt>
    <dgm:pt modelId="{9A766DCE-BCC0-4A51-AD7E-EE4638124EE1}" type="pres">
      <dgm:prSet presAssocID="{73481D17-D0EE-40C2-A56D-6087B7061A3A}" presName="accentRepeatNode" presStyleLbl="solidFgAcc1" presStyleIdx="1" presStyleCnt="3" custScaleX="146736" custScaleY="110724" custLinFactNeighborX="-20311" custLinFactNeighborY="5089"/>
      <dgm:spPr>
        <a:xfrm>
          <a:off x="141195" y="1648360"/>
          <a:ext cx="1592124" cy="11366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  <dgm:pt modelId="{518A5395-09B5-40CE-9963-C287EEB53AAB}" type="pres">
      <dgm:prSet presAssocID="{043BEA5C-380F-4BEE-890F-76725BEF7D6D}" presName="text_3" presStyleLbl="node1" presStyleIdx="2" presStyleCnt="3" custScaleX="93149" custScaleY="158233" custLinFactNeighborX="1669" custLinFactNeighborY="18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325A5-D872-435C-9354-86F8867653BA}" type="pres">
      <dgm:prSet presAssocID="{043BEA5C-380F-4BEE-890F-76725BEF7D6D}" presName="accent_3" presStyleCnt="0"/>
      <dgm:spPr/>
    </dgm:pt>
    <dgm:pt modelId="{AA6B6BD7-A21E-443E-B33F-A453C21CE262}" type="pres">
      <dgm:prSet presAssocID="{043BEA5C-380F-4BEE-890F-76725BEF7D6D}" presName="accentRepeatNode" presStyleLbl="solidFgAcc1" presStyleIdx="2" presStyleCnt="3" custScaleX="150201" custScaleY="117087" custLinFactNeighborX="7123" custLinFactNeighborY="16139"/>
      <dgm:spPr>
        <a:xfrm>
          <a:off x="137267" y="2887480"/>
          <a:ext cx="1683461" cy="108502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</dgm:ptLst>
  <dgm:cxnLst>
    <dgm:cxn modelId="{26A6B5AF-0128-4841-A782-29C4065B3898}" type="presOf" srcId="{73481D17-D0EE-40C2-A56D-6087B7061A3A}" destId="{296C494A-1916-4F57-BD61-80C4ADF5128E}" srcOrd="0" destOrd="0" presId="urn:microsoft.com/office/officeart/2008/layout/VerticalCurvedList"/>
    <dgm:cxn modelId="{148B4029-1066-4235-B84C-5FE0993B5108}" srcId="{8D65E845-5BEC-496F-B74C-CF5D69908E7D}" destId="{2F66BE3C-3F62-4C1B-8C75-E7049DFC19CB}" srcOrd="0" destOrd="0" parTransId="{4FAF2B94-0692-4807-B6EB-5AD868CF7554}" sibTransId="{6404A7F3-E6CD-43C1-BEC7-15707B0018FE}"/>
    <dgm:cxn modelId="{B512B64B-6855-4996-8582-8423B41218AF}" type="presOf" srcId="{6404A7F3-E6CD-43C1-BEC7-15707B0018FE}" destId="{00154633-42FA-477E-BF4A-8B6BE0CCD955}" srcOrd="0" destOrd="0" presId="urn:microsoft.com/office/officeart/2008/layout/VerticalCurvedList"/>
    <dgm:cxn modelId="{9BB88058-77EB-4BA8-9E95-8285E436ED0F}" type="presOf" srcId="{043BEA5C-380F-4BEE-890F-76725BEF7D6D}" destId="{518A5395-09B5-40CE-9963-C287EEB53AAB}" srcOrd="0" destOrd="0" presId="urn:microsoft.com/office/officeart/2008/layout/VerticalCurvedList"/>
    <dgm:cxn modelId="{90A4231F-8A29-43CB-8E43-1BFD8D0AB785}" type="presOf" srcId="{8D65E845-5BEC-496F-B74C-CF5D69908E7D}" destId="{46165254-0972-4505-A29B-2A26E157ABCC}" srcOrd="0" destOrd="0" presId="urn:microsoft.com/office/officeart/2008/layout/VerticalCurvedList"/>
    <dgm:cxn modelId="{57FE1A43-AA00-4BF3-9616-37C9505288CB}" type="presOf" srcId="{2F66BE3C-3F62-4C1B-8C75-E7049DFC19CB}" destId="{33D55D52-295F-4A61-9FFE-AC9439D4FF73}" srcOrd="0" destOrd="0" presId="urn:microsoft.com/office/officeart/2008/layout/VerticalCurvedList"/>
    <dgm:cxn modelId="{196AFDEC-A6F1-4AAC-867A-C20AB3EE740B}" srcId="{8D65E845-5BEC-496F-B74C-CF5D69908E7D}" destId="{043BEA5C-380F-4BEE-890F-76725BEF7D6D}" srcOrd="2" destOrd="0" parTransId="{703F6295-4C63-4C29-8441-61421C9FA774}" sibTransId="{6AEF265D-4600-43B7-8F86-F5B0568476B9}"/>
    <dgm:cxn modelId="{670F70D3-68D0-4192-A6E4-D7A5B8A21395}" srcId="{8D65E845-5BEC-496F-B74C-CF5D69908E7D}" destId="{73481D17-D0EE-40C2-A56D-6087B7061A3A}" srcOrd="1" destOrd="0" parTransId="{21A3774B-756F-4A64-B67D-D1FABC2A8039}" sibTransId="{4C320FE4-056A-4B7D-9636-187F48C153E5}"/>
    <dgm:cxn modelId="{E6964A9C-DEB1-4C09-BA8C-85D2129C1261}" type="presParOf" srcId="{46165254-0972-4505-A29B-2A26E157ABCC}" destId="{6C52DEA7-01D1-45BA-8BB8-C521840F778D}" srcOrd="0" destOrd="0" presId="urn:microsoft.com/office/officeart/2008/layout/VerticalCurvedList"/>
    <dgm:cxn modelId="{62363B4C-2E9A-446E-98BB-DB86B2EDBF84}" type="presParOf" srcId="{6C52DEA7-01D1-45BA-8BB8-C521840F778D}" destId="{5F5AFEDE-4010-449E-A8BC-7308DD8B351A}" srcOrd="0" destOrd="0" presId="urn:microsoft.com/office/officeart/2008/layout/VerticalCurvedList"/>
    <dgm:cxn modelId="{5D08A03A-E242-41AC-8E5A-114DD0D714C3}" type="presParOf" srcId="{5F5AFEDE-4010-449E-A8BC-7308DD8B351A}" destId="{E122442E-38D1-4F67-8196-A255460FA6C2}" srcOrd="0" destOrd="0" presId="urn:microsoft.com/office/officeart/2008/layout/VerticalCurvedList"/>
    <dgm:cxn modelId="{4BDB810D-1316-4CA5-AAE0-F0ADA31F0B9E}" type="presParOf" srcId="{5F5AFEDE-4010-449E-A8BC-7308DD8B351A}" destId="{00154633-42FA-477E-BF4A-8B6BE0CCD955}" srcOrd="1" destOrd="0" presId="urn:microsoft.com/office/officeart/2008/layout/VerticalCurvedList"/>
    <dgm:cxn modelId="{ECD270DE-C271-4CE7-B987-F0E15FF0376A}" type="presParOf" srcId="{5F5AFEDE-4010-449E-A8BC-7308DD8B351A}" destId="{2B9EEBEE-8F48-47A3-9FF3-D22C2263A3E8}" srcOrd="2" destOrd="0" presId="urn:microsoft.com/office/officeart/2008/layout/VerticalCurvedList"/>
    <dgm:cxn modelId="{B49DAE71-9148-4BEB-B29E-FDC2F104DA2E}" type="presParOf" srcId="{5F5AFEDE-4010-449E-A8BC-7308DD8B351A}" destId="{362D7CD2-CEBB-4C50-9FC3-D4A8CDAF7E63}" srcOrd="3" destOrd="0" presId="urn:microsoft.com/office/officeart/2008/layout/VerticalCurvedList"/>
    <dgm:cxn modelId="{FD02FDC6-033F-45BF-AAB9-25CD8C7CC7E0}" type="presParOf" srcId="{6C52DEA7-01D1-45BA-8BB8-C521840F778D}" destId="{33D55D52-295F-4A61-9FFE-AC9439D4FF73}" srcOrd="1" destOrd="0" presId="urn:microsoft.com/office/officeart/2008/layout/VerticalCurvedList"/>
    <dgm:cxn modelId="{48B9A094-02FD-43EF-955B-E0359F4AA9AC}" type="presParOf" srcId="{6C52DEA7-01D1-45BA-8BB8-C521840F778D}" destId="{82B77935-0C4D-4D79-B090-334739E8194E}" srcOrd="2" destOrd="0" presId="urn:microsoft.com/office/officeart/2008/layout/VerticalCurvedList"/>
    <dgm:cxn modelId="{3EDF6EA2-346B-427A-A332-010ADC75F5EC}" type="presParOf" srcId="{82B77935-0C4D-4D79-B090-334739E8194E}" destId="{E1E7CFB4-83C3-400C-95CA-EF5277B264F1}" srcOrd="0" destOrd="0" presId="urn:microsoft.com/office/officeart/2008/layout/VerticalCurvedList"/>
    <dgm:cxn modelId="{C544A7E2-F193-4575-9BF7-5B35E1B44A7E}" type="presParOf" srcId="{6C52DEA7-01D1-45BA-8BB8-C521840F778D}" destId="{296C494A-1916-4F57-BD61-80C4ADF5128E}" srcOrd="3" destOrd="0" presId="urn:microsoft.com/office/officeart/2008/layout/VerticalCurvedList"/>
    <dgm:cxn modelId="{A4A9EFAA-EA5F-48DB-A6AC-952212DD8F13}" type="presParOf" srcId="{6C52DEA7-01D1-45BA-8BB8-C521840F778D}" destId="{0B7C0C35-CEF0-4136-A8AD-FB209F984F00}" srcOrd="4" destOrd="0" presId="urn:microsoft.com/office/officeart/2008/layout/VerticalCurvedList"/>
    <dgm:cxn modelId="{52B1BA2A-50BA-4A9D-8673-1B4125E4031D}" type="presParOf" srcId="{0B7C0C35-CEF0-4136-A8AD-FB209F984F00}" destId="{9A766DCE-BCC0-4A51-AD7E-EE4638124EE1}" srcOrd="0" destOrd="0" presId="urn:microsoft.com/office/officeart/2008/layout/VerticalCurvedList"/>
    <dgm:cxn modelId="{E3EF751D-F07F-4EB4-A07B-EE1B249AC1B2}" type="presParOf" srcId="{6C52DEA7-01D1-45BA-8BB8-C521840F778D}" destId="{518A5395-09B5-40CE-9963-C287EEB53AAB}" srcOrd="5" destOrd="0" presId="urn:microsoft.com/office/officeart/2008/layout/VerticalCurvedList"/>
    <dgm:cxn modelId="{03C54759-52D4-43DB-926B-27BB15C913D1}" type="presParOf" srcId="{6C52DEA7-01D1-45BA-8BB8-C521840F778D}" destId="{D62325A5-D872-435C-9354-86F8867653BA}" srcOrd="6" destOrd="0" presId="urn:microsoft.com/office/officeart/2008/layout/VerticalCurvedList"/>
    <dgm:cxn modelId="{53E22C9E-D95D-4404-87EF-CED49C9FE428}" type="presParOf" srcId="{D62325A5-D872-435C-9354-86F8867653BA}" destId="{AA6B6BD7-A21E-443E-B33F-A453C21CE26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4633-42FA-477E-BF4A-8B6BE0CCD955}">
      <dsp:nvSpPr>
        <dsp:cNvPr id="0" name=""/>
        <dsp:cNvSpPr/>
      </dsp:nvSpPr>
      <dsp:spPr>
        <a:xfrm>
          <a:off x="-6673072" y="-1052005"/>
          <a:ext cx="8188927" cy="8188927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55D52-295F-4A61-9FFE-AC9439D4FF73}">
      <dsp:nvSpPr>
        <dsp:cNvPr id="0" name=""/>
        <dsp:cNvSpPr/>
      </dsp:nvSpPr>
      <dsp:spPr>
        <a:xfrm>
          <a:off x="1323644" y="490772"/>
          <a:ext cx="7604224" cy="1568983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598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Положение о размещении нестационарных торговых объектов дополнено:                                             - </a:t>
          </a:r>
          <a:r>
            <a:rPr lang="ru-RU" sz="1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возможностью</a:t>
          </a:r>
          <a:r>
            <a:rPr lang="ru-RU" sz="14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размещения НТО на территориях набережных города;                                          - требования к НТО дополнены: максимальной нагрузкой НТО на электросети; возможностью использования автономных генераторных установок;                                                                                                                                                             - для исключения избыточных требований, наименование раздела: «Изображение внешнего вида НТО» изложено в редакции: «Примеры внешнего вида НТО»;                                                             - увеличен срок прекращения договора в особых случаях до 30 дней.</a:t>
          </a:r>
          <a:endParaRPr lang="ru-RU" sz="14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323644" y="490772"/>
        <a:ext cx="7604224" cy="1568983"/>
      </dsp:txXfrm>
    </dsp:sp>
    <dsp:sp modelId="{E1E7CFB4-83C3-400C-95CA-EF5277B264F1}">
      <dsp:nvSpPr>
        <dsp:cNvPr id="0" name=""/>
        <dsp:cNvSpPr/>
      </dsp:nvSpPr>
      <dsp:spPr>
        <a:xfrm>
          <a:off x="99753" y="407993"/>
          <a:ext cx="2156935" cy="16528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C494A-1916-4F57-BD61-80C4ADF5128E}">
      <dsp:nvSpPr>
        <dsp:cNvPr id="0" name=""/>
        <dsp:cNvSpPr/>
      </dsp:nvSpPr>
      <dsp:spPr>
        <a:xfrm>
          <a:off x="1401137" y="2288719"/>
          <a:ext cx="7502376" cy="1609143"/>
        </a:xfrm>
        <a:prstGeom prst="rect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598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При предоставлении субсидии на поддержку и развитие растениеводства,                                                         на поддержку и развитие животноводства, на поддержку и развитие малых форм хозяйствования, на развитие </a:t>
          </a:r>
          <a:r>
            <a:rPr lang="ru-RU" sz="1400" kern="120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рыбохозяйственного</a:t>
          </a:r>
          <a:r>
            <a:rPr lang="ru-RU" sz="14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комплекса, на развитие деятельности по заготовке и переработке дикоросов, дополнены нормы периодом, по которому будут учитываться фактически произведенные затраты; направлениями затрат, связанных с производством и реализацией продукции и перечнем документов, подтверждающих фактически произведенные затраты</a:t>
          </a:r>
          <a:endParaRPr lang="ru-RU" sz="14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01137" y="2288719"/>
        <a:ext cx="7502376" cy="1609143"/>
      </dsp:txXfrm>
    </dsp:sp>
    <dsp:sp modelId="{9A766DCE-BCC0-4A51-AD7E-EE4638124EE1}">
      <dsp:nvSpPr>
        <dsp:cNvPr id="0" name=""/>
        <dsp:cNvSpPr/>
      </dsp:nvSpPr>
      <dsp:spPr>
        <a:xfrm>
          <a:off x="66445" y="2277690"/>
          <a:ext cx="2232190" cy="168436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A5395-09B5-40CE-9963-C287EEB53AAB}">
      <dsp:nvSpPr>
        <dsp:cNvPr id="0" name=""/>
        <dsp:cNvSpPr/>
      </dsp:nvSpPr>
      <dsp:spPr>
        <a:xfrm>
          <a:off x="1456669" y="4125262"/>
          <a:ext cx="7451278" cy="1925669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598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Правилах распространения наружной рекламы на территории города учтены предложения: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- о переносе срока вступления в силу проекта решения на 2023 год;                                                                                                                                                                   - установление переходных положений, исключающих распространение действия решения на уже выданные разрешения и заключенные договоры;                                                                                                                                                                                                           - исключение обязательного требования по соблюдению радиусов визуального комфорта;                                                 - возможностью электронного способа смены изображения на всех типах рекламных конструкций, на которых существует техническая возможность;                                                                                                                                                       - установление возможных способов демонстрации изображений на рекламных конструкциях в составе остановочного комплекса;                                                                                                                                 - исключение ограничений по общей площади </a:t>
          </a:r>
          <a:r>
            <a:rPr lang="ru-RU" sz="1300" kern="120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медиафасада</a:t>
          </a:r>
          <a:r>
            <a:rPr lang="ru-RU" sz="1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3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56669" y="4125262"/>
        <a:ext cx="7451278" cy="1925669"/>
      </dsp:txXfrm>
    </dsp:sp>
    <dsp:sp modelId="{AA6B6BD7-A21E-443E-B33F-A453C21CE262}">
      <dsp:nvSpPr>
        <dsp:cNvPr id="0" name=""/>
        <dsp:cNvSpPr/>
      </dsp:nvSpPr>
      <dsp:spPr>
        <a:xfrm>
          <a:off x="15051" y="4222863"/>
          <a:ext cx="2284901" cy="178116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57CD-418D-49C3-B9E5-2DF2675FBC14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502C0-249C-49F1-8903-A131D3E3F2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9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E2736-0F9C-4452-AC3B-DF5D036A4474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09128-CC9F-46C5-9641-793C7CBC85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16BB-3BFA-427C-A143-4F66363F21FA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5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77E0-F73C-4977-81FC-1C574DAE090F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3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A9EE-7586-4423-9886-C6B3BECDCBFE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5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994B-26A0-4C9B-BFC1-2128734117A3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FDB6-08CB-43C3-B8D9-B1C44E78A042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7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01BC-A4E8-4562-81C1-E471A425D861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3165-A5AC-4CA7-8EF6-241F2383872E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61B6-B02A-4CC2-A901-A8133E848763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F82-6F4E-4FDD-B87B-08042E21EBE8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75A7-E285-4A8A-B4D6-1AA2BDEE1D40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9A61-5B3C-42D8-BD87-9850E34C8A0E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3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998C-9BCB-47E3-9D9D-F58A54C239E8}" type="datetime1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560982" y="2560981"/>
            <a:ext cx="6858000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admsurgut.ru/rubric/21294/Ocenka-reguliruyuschego-vozdeystviya-fakticheskogo-vozdeystviya-i-ekspertiza-municipalnyh-normativnyh-pravovyh-aktov-proektov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913" y="2892111"/>
            <a:ext cx="8752115" cy="1816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endParaRPr lang="ru-RU" altLang="ru-RU" sz="29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828" y="6121489"/>
            <a:ext cx="3416351" cy="50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4" y="74011"/>
            <a:ext cx="928686" cy="1104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4204" y="242406"/>
            <a:ext cx="7293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итогах оценки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регулирующего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оздействия, экспертизы и оценки фактического воздействия за 2022 год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30" y="1902954"/>
            <a:ext cx="7014936" cy="43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6251" y="266007"/>
            <a:ext cx="6858000" cy="1027786"/>
          </a:xfrm>
        </p:spPr>
        <p:txBody>
          <a:bodyPr>
            <a:noAutofit/>
          </a:bodyPr>
          <a:lstStyle/>
          <a:p>
            <a:pPr defTabSz="914400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6251" y="3452409"/>
            <a:ext cx="6858000" cy="2948391"/>
          </a:xfrm>
        </p:spPr>
        <p:txBody>
          <a:bodyPr>
            <a:normAutofit/>
          </a:bodyPr>
          <a:lstStyle/>
          <a:p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сотрудничеству!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предпринимательства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и туризма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(3462)52-20-83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voroshilova_yp@admsurgut.ru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4" y="60984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313" y="1030947"/>
            <a:ext cx="4380807" cy="29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2652" t="6202" r="13823" b="5814"/>
          <a:stretch>
            <a:fillRect/>
          </a:stretch>
        </p:blipFill>
        <p:spPr bwMode="auto">
          <a:xfrm>
            <a:off x="963501" y="344910"/>
            <a:ext cx="8064896" cy="583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3" y="344911"/>
            <a:ext cx="823736" cy="10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2" y="157942"/>
            <a:ext cx="6769677" cy="69826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ОРВ, экспертиза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ОФВ в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04509" y="1241864"/>
            <a:ext cx="3705748" cy="25853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Распоряжение Главы города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26.01.2022 № 03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плана проведения экспертизы оценки фактического воздействия действующих муниципальных нормативных правовых актов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4763963" y="4106488"/>
            <a:ext cx="1834130" cy="2345096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3-х 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МНПА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отрицательных заключений, включая 2 повторных)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757383" y="4106488"/>
            <a:ext cx="1852874" cy="2345095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ОФВ 4-х действующих МНПА (7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отрицательных заключений, включая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повторных)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05593" y="1241864"/>
            <a:ext cx="3518227" cy="246221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45 проектов нормативных правовых актов - 48 заключений: 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- 37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заключений в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предварительной ОРВ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о необходимости/отсутствии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проведения углубленной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ОРВ, в 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повторное;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 положительных заключений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об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углубленной ОРВ, в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повторных;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отрицательных заключения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об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углубленной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003" y="3981796"/>
            <a:ext cx="3279670" cy="2374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827" y="3827186"/>
            <a:ext cx="1231112" cy="10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9948349"/>
              </p:ext>
            </p:extLst>
          </p:nvPr>
        </p:nvGraphicFramePr>
        <p:xfrm>
          <a:off x="951503" y="1168400"/>
          <a:ext cx="4026897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" y="7996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96043" y="169815"/>
            <a:ext cx="6367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отзывов участников публичных консультаций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991768606"/>
              </p:ext>
            </p:extLst>
          </p:nvPr>
        </p:nvGraphicFramePr>
        <p:xfrm>
          <a:off x="5311832" y="1689100"/>
          <a:ext cx="3527367" cy="40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97405" y="5857893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отзыва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84447" y="5857893"/>
            <a:ext cx="3018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предложений (замечаний)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4706039" y="31993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889" y="799068"/>
            <a:ext cx="1667062" cy="1211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515" y="690461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Схема 23"/>
          <p:cNvGraphicFramePr/>
          <p:nvPr>
            <p:extLst/>
          </p:nvPr>
        </p:nvGraphicFramePr>
        <p:xfrm>
          <a:off x="1384995" y="379592"/>
          <a:ext cx="7759005" cy="6230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720735" y="102593"/>
            <a:ext cx="7101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замечания и предложения принятые и учтенные в проектах правовых актов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lang="ru-RU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89559249"/>
              </p:ext>
            </p:extLst>
          </p:nvPr>
        </p:nvGraphicFramePr>
        <p:xfrm>
          <a:off x="0" y="698269"/>
          <a:ext cx="8927869" cy="608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219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95054" y="287820"/>
            <a:ext cx="63107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экспертизы 2022 года</a:t>
            </a:r>
            <a:endParaRPr lang="ru-RU" sz="2200" dirty="0"/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" y="7996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0415" y="829095"/>
            <a:ext cx="7614457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u="sng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Внесены изменения в </a:t>
            </a:r>
            <a:r>
              <a:rPr lang="ru-RU" sz="1700" u="sng" dirty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действующих </a:t>
            </a:r>
            <a:r>
              <a:rPr lang="ru-RU" sz="1700" u="sng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НПА, </a:t>
            </a:r>
            <a:r>
              <a:rPr lang="ru-RU" sz="1700" u="sng" dirty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 проект на стадии согласования</a:t>
            </a:r>
            <a:r>
              <a:rPr lang="ru-RU" sz="1700" u="sng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endParaRPr lang="ru-RU" sz="1700" dirty="0">
              <a:solidFill>
                <a:schemeClr val="accent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1700" dirty="0">
              <a:solidFill>
                <a:schemeClr val="accent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Администрации города от 22.07.2022 № 6021 «О внесении изменений в постановление Администрации города от 14.02.2019 № 1063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«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 утверждении порядка демонтажа объектов наружной рекламы, установленных и (или) эксплуатируемых с нарушением требований законодательства о рекламе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pPr indent="266700">
              <a:buFont typeface="Wingdings" pitchFamily="2" charset="2"/>
              <a:buChar char="Ø"/>
            </a:pPr>
            <a:endParaRPr lang="ru-RU" sz="17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Администрации города от 16.09.2022 № 7303 «О внесении изменения в постановление Администрации города от 06.10.2021 № 8683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«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 утверждении системы мониторинга состояния систем  теплоснабжения 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на 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территории муниципального образования городской округ Сургут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endParaRPr lang="ru-RU" sz="17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стадии согласования проект постановления Администрации города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«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 внесении изменений в постановление Администрации города от 18.12.2018  № 9812 «О заключении концессионных соглашений и порядке формирования перечня объектов, в отношении которых планируется заключений концессионных соглашений, и о признании утратившими силу некоторых муниципальных правовых актов».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378"/>
            <a:ext cx="1271847" cy="975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1" y="4685690"/>
            <a:ext cx="1271846" cy="1033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31" y="3042298"/>
            <a:ext cx="1260415" cy="102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6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79170" y="280488"/>
            <a:ext cx="7032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оценки фактического воздействия </a:t>
            </a:r>
          </a:p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sz="2200" dirty="0"/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" y="7996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9775" y="1259633"/>
            <a:ext cx="7811345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Внесены </a:t>
            </a:r>
            <a:r>
              <a:rPr lang="ru-RU" sz="1600" u="sng" dirty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изменения в </a:t>
            </a:r>
            <a:r>
              <a:rPr lang="ru-RU" sz="1600" u="sng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 </a:t>
            </a:r>
            <a:r>
              <a:rPr lang="ru-RU" sz="1600" u="sng" dirty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действующих муниципальных НПА</a:t>
            </a:r>
            <a:r>
              <a:rPr lang="ru-RU" sz="1600" dirty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  <a:p>
            <a:pPr indent="266700">
              <a:buFont typeface="Wingdings" pitchFamily="2" charset="2"/>
              <a:buChar char="Ø"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решение Думы города от 03.06.2022 № 142-VII ДГ «О внесении изменений в решение Думы города от 06.10.2010 № 795-IV ДГ «О порядке определения размера, условий и сроков уплаты арендной платы за земельные участки, находящиеся в муниципальной собственности муниципального образования городской округ город Сургут, предоставленные в аренду без проведения торгов</a:t>
            </a:r>
            <a:r>
              <a:rPr lang="ru-RU" sz="15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endParaRPr lang="ru-RU" sz="15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>
              <a:buFont typeface="Wingdings" pitchFamily="2" charset="2"/>
              <a:buChar char="Ø"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Администрации города от 13.09.2022 № 7241 «О внесении изменений в постановление Администрации города от 21.07.2015 № 5079 «О порядке предоставления субсидии на оказание услуг водоснабжения населению, проживающему в жилищном фонде с централизованным холодным водоснабжением, не соответствующим требованиям СанПиН</a:t>
            </a:r>
            <a:r>
              <a:rPr lang="ru-RU" sz="15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pPr indent="266700">
              <a:buFont typeface="Wingdings" pitchFamily="2" charset="2"/>
              <a:buChar char="Ø"/>
            </a:pP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>
              <a:buFont typeface="Wingdings" pitchFamily="2" charset="2"/>
              <a:buChar char="Ø"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Администрации города от 22.09.2022 № 7462 «О внесении изменений в постановление Администрации города от 18.06.2020 № 3970 «О порядке предоставления субсидии на возмещение недополученных доходов в связи с осуществлением перевозок граждан старшего поколения на автобусных маршрутах</a:t>
            </a:r>
            <a:r>
              <a:rPr lang="ru-RU" sz="15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pPr indent="266700">
              <a:buFont typeface="Wingdings" pitchFamily="2" charset="2"/>
              <a:buChar char="Ø"/>
            </a:pP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>
              <a:buFont typeface="Wingdings" pitchFamily="2" charset="2"/>
              <a:buChar char="Ø"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Администрации города от 02.12.2022 № 9550 «О внесении изменений в постановление Администрации города от 20.09.2016 № 7009 «Об утверждении регламента сопровождения инвестиционных проектов в Администрации города по принципу «одного окна»</a:t>
            </a:r>
            <a:endParaRPr lang="ru-RU" sz="15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" y="3516186"/>
            <a:ext cx="1169247" cy="10051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r="11184"/>
          <a:stretch/>
        </p:blipFill>
        <p:spPr>
          <a:xfrm>
            <a:off x="19472" y="1656660"/>
            <a:ext cx="1149775" cy="1252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" y="5141630"/>
            <a:ext cx="1159510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chernyavskaya_ss\Desktop\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762" r="-4192"/>
          <a:stretch/>
        </p:blipFill>
        <p:spPr bwMode="auto">
          <a:xfrm>
            <a:off x="170777" y="1505515"/>
            <a:ext cx="6787895" cy="26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dmsurgut.ru/files/materials/logo.png">
            <a:hlinkClick r:id="rId3" tooltip="Оценка регулирующего воздействи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1" y="1013846"/>
            <a:ext cx="1925843" cy="4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/>
          <p:cNvSpPr/>
          <p:nvPr/>
        </p:nvSpPr>
        <p:spPr>
          <a:xfrm>
            <a:off x="3353391" y="830659"/>
            <a:ext cx="3312368" cy="86582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admsurgut.ru</a:t>
            </a:r>
            <a:r>
              <a:rPr lang="en-US" dirty="0"/>
              <a:t>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06431" y="1058589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http://admsurgut.ru/</a:t>
            </a:r>
          </a:p>
        </p:txBody>
      </p:sp>
      <p:pic>
        <p:nvPicPr>
          <p:cNvPr id="1032" name="Picture 8" descr="C:\Users\chernyavskaya_ss\Desktop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25" y="1075773"/>
            <a:ext cx="360039" cy="3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rnyavskaya_ss\Desktop\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8" y="3191598"/>
            <a:ext cx="2252743" cy="2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7882" t="41024" r="16493" b="7700"/>
          <a:stretch/>
        </p:blipFill>
        <p:spPr>
          <a:xfrm>
            <a:off x="2801388" y="3918559"/>
            <a:ext cx="6143106" cy="2443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306286" y="81843"/>
            <a:ext cx="7638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портал Администрации города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2" y="4027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гнутая вверх стрелка 1"/>
          <p:cNvSpPr/>
          <p:nvPr/>
        </p:nvSpPr>
        <p:spPr>
          <a:xfrm rot="713732">
            <a:off x="2665787" y="2768195"/>
            <a:ext cx="2090762" cy="846804"/>
          </a:xfrm>
          <a:prstGeom prst="curvedDownArrow">
            <a:avLst>
              <a:gd name="adj1" fmla="val 25000"/>
              <a:gd name="adj2" fmla="val 50000"/>
              <a:gd name="adj3" fmla="val 2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16941" t="22686" r="17572" b="6324"/>
          <a:stretch/>
        </p:blipFill>
        <p:spPr>
          <a:xfrm>
            <a:off x="2693325" y="4197752"/>
            <a:ext cx="6342610" cy="26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87731" y="287820"/>
            <a:ext cx="7215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качества проведения ОРВ, экспертизы и ОФВ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образованиях автономного округа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endParaRPr lang="ru-RU" dirty="0"/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" y="7996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846" t="18228" r="27060" b="16243"/>
          <a:stretch/>
        </p:blipFill>
        <p:spPr>
          <a:xfrm>
            <a:off x="1957647" y="1211150"/>
            <a:ext cx="6475615" cy="55103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81027" y="2419350"/>
            <a:ext cx="6337069" cy="2476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7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4464</TotalTime>
  <Words>782</Words>
  <Application>Microsoft Office PowerPoint</Application>
  <PresentationFormat>Экран (4:3)</PresentationFormat>
  <Paragraphs>60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ОРВ, экспертиза и ОФВ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Ворошилова Юлия Павловна</cp:lastModifiedBy>
  <cp:revision>470</cp:revision>
  <cp:lastPrinted>2019-09-05T05:41:36Z</cp:lastPrinted>
  <dcterms:created xsi:type="dcterms:W3CDTF">2014-11-21T11:00:06Z</dcterms:created>
  <dcterms:modified xsi:type="dcterms:W3CDTF">2023-03-21T06:20:01Z</dcterms:modified>
</cp:coreProperties>
</file>