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85FE-72DC-4B74-BE1E-CCA41E10B07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A61F-3B91-46B9-84EF-33E44B46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6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1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4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21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9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522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4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02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4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1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5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6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3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5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6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52000"/>
            <a:lum/>
          </a:blip>
          <a:srcRect/>
          <a:tile tx="139700" ty="12687300" sx="33000" sy="3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A919-9593-4091-AC56-DA9E5DDBD57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A0135B-73F8-4566-9063-EA56C1CD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139700" ty="12687300" sx="33000" sy="3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108" y="484993"/>
            <a:ext cx="7766936" cy="4584794"/>
          </a:xfrm>
        </p:spPr>
        <p:txBody>
          <a:bodyPr/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Итоги</a:t>
            </a:r>
            <a:r>
              <a:rPr lang="ru-RU" sz="2800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2800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3200" cap="all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</a:t>
            </a:r>
            <a:r>
              <a:rPr lang="en-US" sz="3200" cap="all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ru-RU" sz="3200" cap="all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ru-RU" sz="3200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800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года </a:t>
            </a:r>
            <a: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3400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реализация </a:t>
            </a:r>
            <a:r>
              <a:rPr lang="ru-RU" sz="3200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направления </a:t>
            </a:r>
            <a: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</a:t>
            </a:r>
            <a: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Институциональная среда </a:t>
            </a:r>
            <a:b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(гражданское общество </a:t>
            </a:r>
            <a:r>
              <a:rPr lang="ru-RU" sz="3200" b="1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200" b="1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200" b="1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власть)</a:t>
            </a:r>
            <a: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» </a:t>
            </a:r>
            <a:b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037" y="5365827"/>
            <a:ext cx="10007078" cy="1096899"/>
          </a:xfrm>
        </p:spPr>
        <p:txBody>
          <a:bodyPr/>
          <a:lstStyle/>
          <a:p>
            <a:pPr lvl="0" algn="l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2000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Ответственный за реализацию направления  </a:t>
            </a:r>
          </a:p>
          <a:p>
            <a:pPr lvl="0" algn="l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20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заместитель главы города – ГУМЕНЮК</a:t>
            </a:r>
            <a:r>
              <a:rPr lang="ru-RU" sz="20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Михаил Антонович</a:t>
            </a:r>
            <a:endParaRPr lang="ru-RU" sz="2000" b="1" cap="all" dirty="0">
              <a:solidFill>
                <a:srgbClr val="002060"/>
              </a:solid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00550" y="6358656"/>
            <a:ext cx="2709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26.12.20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-26492" y="406006"/>
            <a:ext cx="12192000" cy="1555563"/>
          </a:xfrm>
        </p:spPr>
        <p:txBody>
          <a:bodyPr/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Стратегическая цель направления «Институциональная среда (гражданское общество и власть)»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958" y="5189484"/>
            <a:ext cx="11124637" cy="1159207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2100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создание </a:t>
            </a:r>
            <a:r>
              <a:rPr lang="ru-RU" sz="2100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условий для активного участия жителей в развитии города на основе сотрудничества между жителями, объединениями горожан, бизнесом и властью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14065"/>
          <a:stretch/>
        </p:blipFill>
        <p:spPr>
          <a:xfrm>
            <a:off x="660026" y="2406059"/>
            <a:ext cx="10818963" cy="2338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1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" y="90357"/>
            <a:ext cx="12192000" cy="698915"/>
          </a:xfrm>
        </p:spPr>
        <p:txBody>
          <a:bodyPr/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задачи направления: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776" y="1029904"/>
            <a:ext cx="6862811" cy="2435192"/>
          </a:xfrm>
        </p:spPr>
        <p:txBody>
          <a:bodyPr>
            <a:normAutofit/>
          </a:bodyPr>
          <a:lstStyle/>
          <a:p>
            <a:pPr marL="285750" lvl="0" indent="-285750" algn="just" defTabSz="914400">
              <a:spcBef>
                <a:spcPts val="0"/>
              </a:spcBef>
              <a:buClr>
                <a:prstClr val="black"/>
              </a:buClr>
              <a:buSzTx/>
              <a:buFontTx/>
              <a:buChar char="-"/>
            </a:pP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цифровизация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деятельности органов местного самоуправления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муниципальных организаций, расширение предоставления государственных и муниципальных услуг, в том числе в электронном виде;</a:t>
            </a:r>
          </a:p>
          <a:p>
            <a:pPr algn="just" defTabSz="914400">
              <a:spcBef>
                <a:spcPts val="0"/>
              </a:spcBef>
              <a:buClr>
                <a:prstClr val="black"/>
              </a:buClr>
              <a:buSzTx/>
            </a:pP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 algn="just" defTabSz="914400">
              <a:spcBef>
                <a:spcPts val="0"/>
              </a:spcBef>
              <a:buClr>
                <a:prstClr val="black"/>
              </a:buClr>
              <a:buSzTx/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взаимодействие органов местного самоуправления с общественными объединениями и гражданами;</a:t>
            </a:r>
          </a:p>
          <a:p>
            <a:pPr algn="just" defTabSz="914400">
              <a:spcBef>
                <a:spcPts val="0"/>
              </a:spcBef>
              <a:buClr>
                <a:prstClr val="black"/>
              </a:buClr>
              <a:buSzTx/>
            </a:pP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 algn="just" defTabSz="914400">
              <a:spcBef>
                <a:spcPts val="0"/>
              </a:spcBef>
              <a:buClr>
                <a:prstClr val="black"/>
              </a:buClr>
              <a:buSzTx/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повышение эффективности муниципального управления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93" y="1164656"/>
            <a:ext cx="2916063" cy="218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9" y="3904217"/>
            <a:ext cx="2734984" cy="295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897062" y="3979462"/>
            <a:ext cx="6862811" cy="2406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914400">
              <a:spcBef>
                <a:spcPts val="0"/>
              </a:spcBef>
              <a:buClr>
                <a:prstClr val="black"/>
              </a:buClr>
              <a:buSzTx/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стимулирование позитивной активности горожан в реализации территориального общественного самоуправления, развитие каналов коммуникации для участия горожан в жизнедеятельности города;</a:t>
            </a:r>
          </a:p>
          <a:p>
            <a:pPr marL="285750" indent="-285750" algn="just" defTabSz="914400">
              <a:spcBef>
                <a:spcPts val="0"/>
              </a:spcBef>
              <a:buClr>
                <a:prstClr val="black"/>
              </a:buClr>
              <a:buSzTx/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 algn="just" defTabSz="914400">
              <a:spcBef>
                <a:spcPts val="0"/>
              </a:spcBef>
              <a:buClr>
                <a:prstClr val="black"/>
              </a:buClr>
              <a:buSzTx/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обеспечение гармоничных межнациональных отношений в городе;</a:t>
            </a:r>
          </a:p>
          <a:p>
            <a:pPr marL="285750" indent="-285750" algn="just" defTabSz="914400">
              <a:spcBef>
                <a:spcPts val="0"/>
              </a:spcBef>
              <a:buClr>
                <a:prstClr val="black"/>
              </a:buClr>
              <a:buSzTx/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 algn="just" defTabSz="914400">
              <a:spcBef>
                <a:spcPts val="0"/>
              </a:spcBef>
              <a:buClr>
                <a:prstClr val="black"/>
              </a:buClr>
              <a:buSzTx/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повышение эффективности управления муниципальной собственностью.</a:t>
            </a:r>
          </a:p>
        </p:txBody>
      </p:sp>
    </p:spTree>
    <p:extLst>
      <p:ext uri="{BB962C8B-B14F-4D97-AF65-F5344CB8AC3E}">
        <p14:creationId xmlns:p14="http://schemas.microsoft.com/office/powerpoint/2010/main" val="30655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" y="90357"/>
            <a:ext cx="12192000" cy="698915"/>
          </a:xfrm>
        </p:spPr>
        <p:txBody>
          <a:bodyPr/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</a:t>
            </a:r>
            <a:r>
              <a:rPr lang="ru-RU" sz="2800" b="1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мероприятия </a:t>
            </a:r>
            <a:r>
              <a:rPr lang="ru-RU" sz="28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направления: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914398"/>
            <a:ext cx="5698155" cy="3638351"/>
          </a:xfrm>
        </p:spPr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1. Мероприятия по нормативно-правовому и организационному обеспечению, регулированию развития взаимодействия гражданского общества и власти</a:t>
            </a:r>
          </a:p>
          <a:p>
            <a:pPr algn="just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Ключевое события:</a:t>
            </a:r>
          </a:p>
          <a:p>
            <a:pPr algn="l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корректировка/реализация муниципальных программ в сфере развития гражданского общества, укрепления межнационального и межконфессионального согласия, информатизации (информационного обеспечения),  развития муниципальной службы;</a:t>
            </a:r>
          </a:p>
          <a:p>
            <a:pPr algn="just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«Социокультурная адаптация мигрантов;</a:t>
            </a:r>
          </a:p>
          <a:p>
            <a:pPr algn="just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«Активный город;	</a:t>
            </a:r>
          </a:p>
          <a:p>
            <a:pPr algn="just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«Мой город – мой дом»;</a:t>
            </a:r>
          </a:p>
          <a:p>
            <a:pPr algn="just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«Умный горожанин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74" y="789272"/>
            <a:ext cx="4851136" cy="363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677878" y="4552749"/>
            <a:ext cx="6909331" cy="220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2. Мероприятия по инфраструктурному обеспечению развития взаимодействия гражданского общества и власти:</a:t>
            </a:r>
          </a:p>
          <a:p>
            <a:pPr algn="l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ключевое событие «Флагманский проект «Цифровой Сургут».</a:t>
            </a:r>
          </a:p>
          <a:p>
            <a:pPr algn="l" defTabSz="914400">
              <a:spcBef>
                <a:spcPts val="0"/>
              </a:spcBef>
              <a:buClr>
                <a:prstClr val="black"/>
              </a:buClr>
              <a:buSzTx/>
            </a:pP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l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 Мероприятия по информационно-маркетинговому обеспечению развития взаимодействия гражданского общества и власти : </a:t>
            </a:r>
          </a:p>
          <a:p>
            <a:pPr algn="l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подмероприятие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«Информирование о внесенных и реализуемых инициативных проектах, поддержанных Администрацией города».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108" y="4427623"/>
            <a:ext cx="2778943" cy="21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" y="90357"/>
            <a:ext cx="12192000" cy="698915"/>
          </a:xfrm>
        </p:spPr>
        <p:txBody>
          <a:bodyPr/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Целевые показатели за </a:t>
            </a:r>
            <a:r>
              <a:rPr lang="ru-RU" sz="3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2022</a:t>
            </a:r>
            <a:r>
              <a:rPr lang="ru-RU" sz="2800" b="1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год:</a:t>
            </a:r>
            <a:endParaRPr lang="ru-RU" sz="2800" b="1" cap="all" dirty="0">
              <a:solidFill>
                <a:srgbClr val="002060"/>
              </a:solidFill>
              <a:latin typeface="Georgia" panose="020405020504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797822"/>
              </p:ext>
            </p:extLst>
          </p:nvPr>
        </p:nvGraphicFramePr>
        <p:xfrm>
          <a:off x="1095677" y="980473"/>
          <a:ext cx="10000648" cy="4733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2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год*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1" marR="6275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 Удовлетворенность </a:t>
                      </a:r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горожан созданными условиями </a:t>
                      </a:r>
                      <a:b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для участия в развитии города, % от числа опрошенных</a:t>
                      </a:r>
                    </a:p>
                  </a:txBody>
                  <a:tcPr marL="62751" marR="62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71,5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79,9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111,7</a:t>
                      </a:r>
                    </a:p>
                  </a:txBody>
                  <a:tcPr marL="62751" marR="6275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46. Количество горожан, участвующих в осуществлении территориального общественного самоуправления, собраниях </a:t>
                      </a:r>
                      <a:b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 конференциях по вопросам ТОС, публичных слушаниях, </a:t>
                      </a:r>
                      <a:b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чел. (ежегодно)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4 996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5 018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100,4 </a:t>
                      </a:r>
                    </a:p>
                  </a:txBody>
                  <a:tcPr marL="62751" marR="6275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47. Количество действующих электронных сервисов взаимодействия органов местного самоуправления с населением и организациями, ед. (нарастающим итогом) 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62751" marR="6275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5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48. </a:t>
                      </a:r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Рост числа инициативных проектов, вносимых  инициативной группой граждан, органами территориального общественного самоуправления, юридическими лицами, индивидуальными предпринимателями на рассмотрение в Администрацию города, %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145, 0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120,8</a:t>
                      </a:r>
                    </a:p>
                  </a:txBody>
                  <a:tcPr marL="62751" marR="6275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6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49. Удовлетворенность населения деятельностью органов местного самоуправления, % от числа опрошенных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indent="-965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indent="-965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106,1</a:t>
                      </a:r>
                    </a:p>
                  </a:txBody>
                  <a:tcPr marL="62751" marR="6275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50. Уровень удовлетворенности граждан качеством предоставления государственных и муниципальных услуг, % от числа опрошенных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62751" marR="62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110,9</a:t>
                      </a:r>
                    </a:p>
                  </a:txBody>
                  <a:tcPr marL="62751" marR="6275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755" y="5904841"/>
            <a:ext cx="11328935" cy="1096899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2100" b="1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ИТОГ: </a:t>
            </a:r>
            <a:r>
              <a:rPr lang="ru-RU" sz="2100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достижение </a:t>
            </a:r>
            <a:r>
              <a:rPr lang="ru-RU" sz="2100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2022</a:t>
            </a:r>
            <a:r>
              <a:rPr lang="ru-RU" sz="2100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году плановых значений </a:t>
            </a:r>
            <a:endParaRPr lang="ru-RU" sz="2100" cap="all" dirty="0" smtClean="0">
              <a:solidFill>
                <a:srgbClr val="002060"/>
              </a:solid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 defTabSz="914400">
              <a:spcBef>
                <a:spcPts val="0"/>
              </a:spcBef>
              <a:buClr>
                <a:prstClr val="black"/>
              </a:buClr>
              <a:buSzTx/>
            </a:pPr>
            <a:r>
              <a:rPr lang="ru-RU" sz="2100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 </a:t>
            </a:r>
            <a:r>
              <a:rPr lang="ru-RU" sz="2100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всем </a:t>
            </a:r>
            <a:r>
              <a:rPr lang="ru-RU" sz="2100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шести показателям.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8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139700" ty="12687300" sx="33000" sy="3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2252" y="3282215"/>
            <a:ext cx="7766936" cy="594040"/>
          </a:xfrm>
        </p:spPr>
        <p:txBody>
          <a:bodyPr/>
          <a:lstStyle/>
          <a:p>
            <a:pPr algn="ctr"/>
            <a: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3200" b="1" cap="all" dirty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3200" b="1" cap="all" dirty="0" smtClean="0">
                <a:solidFill>
                  <a:srgbClr val="00206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400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</TotalTime>
  <Words>455</Words>
  <Application>Microsoft Office PowerPoint</Application>
  <PresentationFormat>Широкоэкранный</PresentationFormat>
  <Paragraphs>64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 Unicode MS</vt:lpstr>
      <vt:lpstr>Calibri</vt:lpstr>
      <vt:lpstr>Georgia</vt:lpstr>
      <vt:lpstr>Times New Roman</vt:lpstr>
      <vt:lpstr>Trebuchet MS</vt:lpstr>
      <vt:lpstr>Wingdings 3</vt:lpstr>
      <vt:lpstr>Грань</vt:lpstr>
      <vt:lpstr>Итоги 2022 года   реализация направления «Институциональная среда  (гражданское общество  и власть)»  </vt:lpstr>
      <vt:lpstr>Стратегическая цель направления «Институциональная среда (гражданское общество и власть)»</vt:lpstr>
      <vt:lpstr>Основные задачи направления:</vt:lpstr>
      <vt:lpstr>Основные мероприятия направления:</vt:lpstr>
      <vt:lpstr>Целевые показатели за 2022 год:</vt:lpstr>
      <vt:lpstr>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2022 года   реализация направления «Институциональная среда  (гражданское общество  и власть)»  </dc:title>
  <dc:creator>Юлия</dc:creator>
  <cp:lastModifiedBy>Бергер Ольга Сергеевна</cp:lastModifiedBy>
  <cp:revision>27</cp:revision>
  <dcterms:created xsi:type="dcterms:W3CDTF">2022-12-13T13:41:31Z</dcterms:created>
  <dcterms:modified xsi:type="dcterms:W3CDTF">2022-12-26T06:11:34Z</dcterms:modified>
</cp:coreProperties>
</file>