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38" r:id="rId2"/>
    <p:sldId id="640" r:id="rId3"/>
    <p:sldId id="642" r:id="rId4"/>
    <p:sldId id="651" r:id="rId5"/>
    <p:sldId id="644" r:id="rId6"/>
    <p:sldId id="645" r:id="rId7"/>
    <p:sldId id="647" r:id="rId8"/>
    <p:sldId id="648" r:id="rId9"/>
    <p:sldId id="649" r:id="rId10"/>
    <p:sldId id="652" r:id="rId11"/>
    <p:sldId id="653" r:id="rId12"/>
  </p:sldIdLst>
  <p:sldSz cx="6858000" cy="9144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фиятуллина Татьяна Анатольевна" initials="ГТА" lastIdx="1" clrIdx="0">
    <p:extLst>
      <p:ext uri="{19B8F6BF-5375-455C-9EA6-DF929625EA0E}">
        <p15:presenceInfo xmlns:p15="http://schemas.microsoft.com/office/powerpoint/2012/main" userId="S-1-5-21-2944462463-41517796-893743237-12608" providerId="AD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932"/>
    <a:srgbClr val="28348B"/>
    <a:srgbClr val="3E47AE"/>
    <a:srgbClr val="00C3B9"/>
    <a:srgbClr val="69A2D9"/>
    <a:srgbClr val="77C4E3"/>
    <a:srgbClr val="B6E0F0"/>
    <a:srgbClr val="FCB700"/>
    <a:srgbClr val="FC4349"/>
    <a:srgbClr val="8FA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6586" autoAdjust="0"/>
  </p:normalViewPr>
  <p:slideViewPr>
    <p:cSldViewPr snapToGrid="0">
      <p:cViewPr varScale="1">
        <p:scale>
          <a:sx n="84" d="100"/>
          <a:sy n="84" d="100"/>
        </p:scale>
        <p:origin x="326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3F50F10B-A9C7-492B-9B22-3D12CB80376C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2A614982-3E76-4A54-A2B6-CFB462C06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03AA669C-368B-444A-B413-BF57415A3DEF}" type="datetimeFigureOut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03688" y="849313"/>
            <a:ext cx="1719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4335947F-29A0-4631-8DFC-5A52DE5BA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6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6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99EC-774A-4D70-8D00-87AA2C56FCA7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1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7900-F5E5-4F38-B664-85B493CC292F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53E2-3E63-4C84-9D54-26619ECB5686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0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D0F5-3B89-4DD4-A3A7-4CA473C977C2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CEAC-083E-49BC-B736-E0901568E2F2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EDC8-852B-491A-8C73-EF053C4EE496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8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C955-BA8C-4E73-8624-47EEFB1BE7A4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984-1F7F-462D-B372-732727B0FD02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281B-DC56-4DE7-8309-1630A9A403B9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9942-09AD-479E-BD1D-B39672B038A7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E7ED-8739-41E5-B2BA-165EBFA7675B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2DD9-64E5-430B-B65B-95E06C14867C}" type="datetime1">
              <a:rPr lang="ru-RU" smtClean="0"/>
              <a:pPr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9FC5-AA23-42CB-B109-302E94979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2467" y="2524791"/>
            <a:ext cx="576570" cy="6619209"/>
          </a:xfrm>
          <a:custGeom>
            <a:avLst/>
            <a:gdLst>
              <a:gd name="connsiteX0" fmla="*/ 0 w 485427"/>
              <a:gd name="connsiteY0" fmla="*/ 0 h 5209956"/>
              <a:gd name="connsiteX1" fmla="*/ 485427 w 485427"/>
              <a:gd name="connsiteY1" fmla="*/ 0 h 5209956"/>
              <a:gd name="connsiteX2" fmla="*/ 485427 w 485427"/>
              <a:gd name="connsiteY2" fmla="*/ 5209956 h 5209956"/>
              <a:gd name="connsiteX3" fmla="*/ 0 w 485427"/>
              <a:gd name="connsiteY3" fmla="*/ 5209956 h 5209956"/>
              <a:gd name="connsiteX4" fmla="*/ 0 w 485427"/>
              <a:gd name="connsiteY4" fmla="*/ 0 h 5209956"/>
              <a:gd name="connsiteX0" fmla="*/ 0 w 485427"/>
              <a:gd name="connsiteY0" fmla="*/ 1021977 h 6231933"/>
              <a:gd name="connsiteX1" fmla="*/ 474670 w 485427"/>
              <a:gd name="connsiteY1" fmla="*/ 0 h 6231933"/>
              <a:gd name="connsiteX2" fmla="*/ 485427 w 485427"/>
              <a:gd name="connsiteY2" fmla="*/ 6231933 h 6231933"/>
              <a:gd name="connsiteX3" fmla="*/ 0 w 485427"/>
              <a:gd name="connsiteY3" fmla="*/ 6231933 h 6231933"/>
              <a:gd name="connsiteX4" fmla="*/ 0 w 485427"/>
              <a:gd name="connsiteY4" fmla="*/ 1021977 h 6231933"/>
              <a:gd name="connsiteX0" fmla="*/ 32273 w 485427"/>
              <a:gd name="connsiteY0" fmla="*/ 1011219 h 6231933"/>
              <a:gd name="connsiteX1" fmla="*/ 474670 w 485427"/>
              <a:gd name="connsiteY1" fmla="*/ 0 h 6231933"/>
              <a:gd name="connsiteX2" fmla="*/ 485427 w 485427"/>
              <a:gd name="connsiteY2" fmla="*/ 6231933 h 6231933"/>
              <a:gd name="connsiteX3" fmla="*/ 0 w 485427"/>
              <a:gd name="connsiteY3" fmla="*/ 6231933 h 6231933"/>
              <a:gd name="connsiteX4" fmla="*/ 32273 w 485427"/>
              <a:gd name="connsiteY4" fmla="*/ 1011219 h 6231933"/>
              <a:gd name="connsiteX0" fmla="*/ 32273 w 485427"/>
              <a:gd name="connsiteY0" fmla="*/ 1011219 h 6231933"/>
              <a:gd name="connsiteX1" fmla="*/ 254138 w 485427"/>
              <a:gd name="connsiteY1" fmla="*/ 401288 h 6231933"/>
              <a:gd name="connsiteX2" fmla="*/ 474670 w 485427"/>
              <a:gd name="connsiteY2" fmla="*/ 0 h 6231933"/>
              <a:gd name="connsiteX3" fmla="*/ 485427 w 485427"/>
              <a:gd name="connsiteY3" fmla="*/ 6231933 h 6231933"/>
              <a:gd name="connsiteX4" fmla="*/ 0 w 485427"/>
              <a:gd name="connsiteY4" fmla="*/ 6231933 h 6231933"/>
              <a:gd name="connsiteX5" fmla="*/ 32273 w 485427"/>
              <a:gd name="connsiteY5" fmla="*/ 1011219 h 6231933"/>
              <a:gd name="connsiteX0" fmla="*/ 32273 w 486463"/>
              <a:gd name="connsiteY0" fmla="*/ 1398495 h 6619209"/>
              <a:gd name="connsiteX1" fmla="*/ 254138 w 486463"/>
              <a:gd name="connsiteY1" fmla="*/ 788564 h 6619209"/>
              <a:gd name="connsiteX2" fmla="*/ 485428 w 486463"/>
              <a:gd name="connsiteY2" fmla="*/ 0 h 6619209"/>
              <a:gd name="connsiteX3" fmla="*/ 485427 w 486463"/>
              <a:gd name="connsiteY3" fmla="*/ 6619209 h 6619209"/>
              <a:gd name="connsiteX4" fmla="*/ 0 w 486463"/>
              <a:gd name="connsiteY4" fmla="*/ 6619209 h 6619209"/>
              <a:gd name="connsiteX5" fmla="*/ 32273 w 486463"/>
              <a:gd name="connsiteY5" fmla="*/ 1398495 h 6619209"/>
              <a:gd name="connsiteX0" fmla="*/ 59502 w 486463"/>
              <a:gd name="connsiteY0" fmla="*/ 1430768 h 6619209"/>
              <a:gd name="connsiteX1" fmla="*/ 254138 w 486463"/>
              <a:gd name="connsiteY1" fmla="*/ 788564 h 6619209"/>
              <a:gd name="connsiteX2" fmla="*/ 485428 w 486463"/>
              <a:gd name="connsiteY2" fmla="*/ 0 h 6619209"/>
              <a:gd name="connsiteX3" fmla="*/ 485427 w 486463"/>
              <a:gd name="connsiteY3" fmla="*/ 6619209 h 6619209"/>
              <a:gd name="connsiteX4" fmla="*/ 0 w 486463"/>
              <a:gd name="connsiteY4" fmla="*/ 6619209 h 6619209"/>
              <a:gd name="connsiteX5" fmla="*/ 59502 w 486463"/>
              <a:gd name="connsiteY5" fmla="*/ 1430768 h 66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463" h="6619209">
                <a:moveTo>
                  <a:pt x="59502" y="1430768"/>
                </a:moveTo>
                <a:cubicBezTo>
                  <a:pt x="129871" y="1248973"/>
                  <a:pt x="183769" y="970359"/>
                  <a:pt x="254138" y="788564"/>
                </a:cubicBezTo>
                <a:lnTo>
                  <a:pt x="485428" y="0"/>
                </a:lnTo>
                <a:cubicBezTo>
                  <a:pt x="489014" y="2077311"/>
                  <a:pt x="481841" y="4541898"/>
                  <a:pt x="485427" y="6619209"/>
                </a:cubicBezTo>
                <a:lnTo>
                  <a:pt x="0" y="6619209"/>
                </a:lnTo>
                <a:lnTo>
                  <a:pt x="59502" y="1430768"/>
                </a:lnTo>
                <a:close/>
              </a:path>
            </a:pathLst>
          </a:custGeom>
          <a:solidFill>
            <a:srgbClr val="CAE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46"/>
            <a:ext cx="756356" cy="31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-11672"/>
          <a:stretch>
            <a:fillRect/>
          </a:stretch>
        </p:blipFill>
        <p:spPr bwMode="auto">
          <a:xfrm>
            <a:off x="0" y="3934044"/>
            <a:ext cx="6372573" cy="52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482047"/>
            <a:ext cx="6776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23318C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Памятка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23318C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по рассмотрению инициативных проектов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23318C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в Администрации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23318C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rPr>
              <a:t>города Сургута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15" y="344964"/>
            <a:ext cx="702685" cy="8892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Рисунок 8" descr="C:\Users\gafiyatullina_ta\Desktop\брендбук сделать ворд\сургут\лого СУР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" y="367721"/>
            <a:ext cx="2211707" cy="11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Блок-схема: узел 17"/>
          <p:cNvSpPr/>
          <p:nvPr/>
        </p:nvSpPr>
        <p:spPr>
          <a:xfrm>
            <a:off x="508000" y="4188178"/>
            <a:ext cx="541866" cy="6321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95416" y="154378"/>
            <a:ext cx="6663193" cy="8877479"/>
          </a:xfrm>
          <a:prstGeom prst="rect">
            <a:avLst/>
          </a:prstGeom>
          <a:noFill/>
          <a:ln w="57150">
            <a:solidFill>
              <a:srgbClr val="283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271" y="1420222"/>
          <a:ext cx="6501296" cy="7398866"/>
        </p:xfrm>
        <a:graphic>
          <a:graphicData uri="http://schemas.openxmlformats.org/drawingml/2006/table">
            <a:tbl>
              <a:tblPr firstRow="1" bandRow="1"/>
              <a:tblGrid>
                <a:gridCol w="6501296">
                  <a:extLst>
                    <a:ext uri="{9D8B030D-6E8A-4147-A177-3AD203B41FA5}">
                      <a16:colId xmlns:a16="http://schemas.microsoft.com/office/drawing/2014/main" val="3288363971"/>
                    </a:ext>
                  </a:extLst>
                </a:gridCol>
              </a:tblGrid>
              <a:tr h="408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2780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95364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30201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7740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58417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57773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99593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68950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7218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78444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14347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6919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56120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3222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0328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72971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6659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7838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1138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8033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22872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2634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69494" y="456487"/>
            <a:ext cx="3914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283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заметок</a:t>
            </a:r>
            <a:endParaRPr lang="ru-RU" sz="3200" b="1" dirty="0">
              <a:solidFill>
                <a:srgbClr val="2834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4" y="384886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376512" y="267590"/>
            <a:ext cx="875492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95416" y="154378"/>
            <a:ext cx="6663193" cy="8877479"/>
          </a:xfrm>
          <a:prstGeom prst="rect">
            <a:avLst/>
          </a:prstGeom>
          <a:noFill/>
          <a:ln w="57150">
            <a:solidFill>
              <a:srgbClr val="283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271" y="1420222"/>
          <a:ext cx="6501296" cy="7398866"/>
        </p:xfrm>
        <a:graphic>
          <a:graphicData uri="http://schemas.openxmlformats.org/drawingml/2006/table">
            <a:tbl>
              <a:tblPr firstRow="1" bandRow="1"/>
              <a:tblGrid>
                <a:gridCol w="6501296">
                  <a:extLst>
                    <a:ext uri="{9D8B030D-6E8A-4147-A177-3AD203B41FA5}">
                      <a16:colId xmlns:a16="http://schemas.microsoft.com/office/drawing/2014/main" val="3288363971"/>
                    </a:ext>
                  </a:extLst>
                </a:gridCol>
              </a:tblGrid>
              <a:tr h="408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2780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95364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30201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7740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58417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57773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99593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68950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7218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78444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14347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6919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56120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3222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03285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72971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6659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7838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11388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80336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22872"/>
                  </a:ext>
                </a:extLst>
              </a:tr>
              <a:tr h="332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2634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69494" y="456487"/>
            <a:ext cx="3914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283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заметок</a:t>
            </a:r>
            <a:endParaRPr lang="ru-RU" sz="3200" b="1" dirty="0">
              <a:solidFill>
                <a:srgbClr val="2834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4" y="384886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376512" y="267590"/>
            <a:ext cx="875492" cy="9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3984978" y="3573173"/>
            <a:ext cx="2400245" cy="105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474134" y="3251201"/>
            <a:ext cx="2362275" cy="10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8756" t="19763" b="17093"/>
          <a:stretch>
            <a:fillRect/>
          </a:stretch>
        </p:blipFill>
        <p:spPr bwMode="auto">
          <a:xfrm>
            <a:off x="2232706" y="5633153"/>
            <a:ext cx="4365659" cy="351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Прямоугольник 5"/>
          <p:cNvSpPr/>
          <p:nvPr/>
        </p:nvSpPr>
        <p:spPr>
          <a:xfrm>
            <a:off x="1081934" y="526834"/>
            <a:ext cx="465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568" y="1355262"/>
            <a:ext cx="6031682" cy="1700205"/>
          </a:xfrm>
          <a:prstGeom prst="rect">
            <a:avLst/>
          </a:prstGeom>
          <a:noFill/>
          <a:ln w="38100">
            <a:solidFill>
              <a:srgbClr val="54A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E315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329" y="1395285"/>
            <a:ext cx="59799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Инициативный проект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проект, выдвинутый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соответствии с Положением инициаторами проектов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целях реализации мероприятий, имеющих приоритетное значение для жителей города Сургута или его части,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решению вопросов местного значения или иных вопросов, право решения которых предоставлено органам местного самоуправления города Сургута</a:t>
            </a:r>
            <a:endParaRPr lang="ru-RU" sz="1400" b="1" dirty="0" smtClean="0">
              <a:solidFill>
                <a:srgbClr val="23318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609" name="Picture 9" descr="https://cdn-icons-png.flaticon.com/512/2766/27661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400" y="3610860"/>
            <a:ext cx="633765" cy="633765"/>
          </a:xfrm>
          <a:prstGeom prst="rect">
            <a:avLst/>
          </a:prstGeom>
          <a:noFill/>
        </p:spPr>
      </p:pic>
      <p:pic>
        <p:nvPicPr>
          <p:cNvPr id="25611" name="Picture 11" descr="https://cdn-icons-png.flaticon.com/512/4284/42848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9974" y="3339924"/>
            <a:ext cx="633766" cy="63376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118024" y="4325225"/>
            <a:ext cx="339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Подготовлен в соответствии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установленной формой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Думы города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от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21.12.2020 № 690-VI ДГ)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581" y="4132647"/>
            <a:ext cx="192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Относится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вопросам местного значения</a:t>
            </a:r>
            <a:endParaRPr lang="ru-RU" b="1" u="sng" dirty="0">
              <a:solidFill>
                <a:srgbClr val="0845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1360311" y="5114106"/>
            <a:ext cx="2400245" cy="105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ttps://cdn-icons-png.flaticon.com/512/4312/431289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4063" y="5033258"/>
            <a:ext cx="690209" cy="69020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80690" y="5770043"/>
            <a:ext cx="359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не более 7 млн.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 – </a:t>
            </a: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проектов локального характера</a:t>
            </a:r>
          </a:p>
          <a:p>
            <a:pPr algn="ctr"/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не более 10 млн. руб. – </a:t>
            </a: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проектов общегородского формата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83487" t="36107" r="1738" b="53538"/>
          <a:stretch>
            <a:fillRect/>
          </a:stretch>
        </p:blipFill>
        <p:spPr bwMode="auto">
          <a:xfrm>
            <a:off x="1106309" y="7829084"/>
            <a:ext cx="1930400" cy="105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83487" t="36107" r="1738" b="53538"/>
          <a:stretch>
            <a:fillRect/>
          </a:stretch>
        </p:blipFill>
        <p:spPr bwMode="auto">
          <a:xfrm>
            <a:off x="310443" y="7281572"/>
            <a:ext cx="1445109" cy="7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731324" y="5890160"/>
            <a:ext cx="4126675" cy="3253839"/>
            <a:chOff x="-3057099" y="2470244"/>
            <a:chExt cx="6113627" cy="5186149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35821" t="9954" b="20241"/>
            <a:stretch>
              <a:fillRect/>
            </a:stretch>
          </p:blipFill>
          <p:spPr bwMode="auto">
            <a:xfrm>
              <a:off x="-2871398" y="2470244"/>
              <a:ext cx="5927926" cy="518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-3057099" y="2620370"/>
              <a:ext cx="723332" cy="668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1144820" y="196828"/>
            <a:ext cx="465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инициативных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8781" y="1300939"/>
            <a:ext cx="516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- </a:t>
            </a:r>
            <a:r>
              <a:rPr lang="ru-RU" sz="2400" b="1" dirty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редварительный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7872" t="38260" r="13227" b="49845"/>
          <a:stretch>
            <a:fillRect/>
          </a:stretch>
        </p:blipFill>
        <p:spPr bwMode="auto">
          <a:xfrm>
            <a:off x="551392" y="1199088"/>
            <a:ext cx="620183" cy="6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23851" y="3687727"/>
            <a:ext cx="6241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Определяет часть территории и согласовывает ее с Администрацией 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города</a:t>
            </a:r>
          </a:p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ru-RU" sz="11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квартал, микрорайон, иные территории города)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4761" y="4165166"/>
            <a:ext cx="4893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Выявление мнения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граждан следующими способами:</a:t>
            </a:r>
            <a:endParaRPr lang="ru-RU" sz="1100" b="1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04876" y="1873008"/>
            <a:ext cx="6031682" cy="530916"/>
            <a:chOff x="376301" y="2044458"/>
            <a:chExt cx="6031682" cy="53091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6301" y="2044458"/>
              <a:ext cx="6031682" cy="515684"/>
            </a:xfrm>
            <a:prstGeom prst="rect">
              <a:avLst/>
            </a:prstGeom>
            <a:noFill/>
            <a:ln w="38100">
              <a:solidFill>
                <a:srgbClr val="54A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0E315B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5860" y="2052154"/>
              <a:ext cx="59663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</a:t>
              </a:r>
              <a:r>
                <a:rPr lang="ru-RU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нициатор </a:t>
              </a:r>
              <a:r>
                <a:rPr lang="ru-RU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проекта </a:t>
              </a:r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лица (органы), имеющие право выступать с инициативой о внесении </a:t>
              </a:r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инициативного проекта</a:t>
              </a:r>
              <a:endPara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9" name="Блок-схема: узел 28"/>
          <p:cNvSpPr/>
          <p:nvPr/>
        </p:nvSpPr>
        <p:spPr>
          <a:xfrm>
            <a:off x="1530147" y="6708605"/>
            <a:ext cx="1561381" cy="170884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47531" y="6848113"/>
            <a:ext cx="4010719" cy="461665"/>
            <a:chOff x="490030" y="3667914"/>
            <a:chExt cx="4010719" cy="46166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37517" y="3667914"/>
              <a:ext cx="35632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органы территориального общественного самоуправления</a:t>
              </a:r>
            </a:p>
          </p:txBody>
        </p:sp>
        <p:pic>
          <p:nvPicPr>
            <p:cNvPr id="29702" name="Picture 6" descr="https://cdn-icons-png.flaticon.com/512/9494/949462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030" y="3707091"/>
              <a:ext cx="404141" cy="404141"/>
            </a:xfrm>
            <a:prstGeom prst="rect">
              <a:avLst/>
            </a:prstGeom>
            <a:noFill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6269" y="4588906"/>
            <a:ext cx="1771405" cy="861038"/>
            <a:chOff x="4546269" y="4446406"/>
            <a:chExt cx="1771405" cy="86103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546269" y="4446406"/>
              <a:ext cx="1466927" cy="729257"/>
              <a:chOff x="-3481450" y="4375154"/>
              <a:chExt cx="1466927" cy="729257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3753" t="36107" b="53538"/>
              <a:stretch>
                <a:fillRect/>
              </a:stretch>
            </p:blipFill>
            <p:spPr bwMode="auto">
              <a:xfrm>
                <a:off x="-3481450" y="4375154"/>
                <a:ext cx="1466927" cy="729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6" name="Picture 10" descr="https://cdn-icons-png.flaticon.com/512/682/682050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3478275" y="4418671"/>
                <a:ext cx="545069" cy="545069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5036764" y="4876557"/>
              <a:ext cx="12809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Проведение опроса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634340" y="4644300"/>
            <a:ext cx="1747651" cy="778865"/>
            <a:chOff x="2444340" y="4466175"/>
            <a:chExt cx="1747651" cy="778865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444340" y="4466175"/>
              <a:ext cx="1466927" cy="768863"/>
              <a:chOff x="-3243943" y="5107443"/>
              <a:chExt cx="1466927" cy="768863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3753" t="36107" b="53538"/>
              <a:stretch>
                <a:fillRect/>
              </a:stretch>
            </p:blipFill>
            <p:spPr bwMode="auto">
              <a:xfrm>
                <a:off x="-3243943" y="5147049"/>
                <a:ext cx="1466927" cy="729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4" name="Picture 8" descr="https://cdn-icons-png.flaticon.com/512/1256/1256651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3240767" y="5107443"/>
                <a:ext cx="568819" cy="568819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2751267" y="4983430"/>
              <a:ext cx="14407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Сбор подписей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23713" y="4599707"/>
            <a:ext cx="1775689" cy="936907"/>
            <a:chOff x="499963" y="4457207"/>
            <a:chExt cx="1775689" cy="93690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499963" y="4457207"/>
              <a:ext cx="1477603" cy="744186"/>
              <a:chOff x="-4843933" y="6167253"/>
              <a:chExt cx="1477603" cy="744186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3753" t="36107" b="53538"/>
              <a:stretch>
                <a:fillRect/>
              </a:stretch>
            </p:blipFill>
            <p:spPr bwMode="auto">
              <a:xfrm>
                <a:off x="-4833257" y="6182182"/>
                <a:ext cx="1466927" cy="729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0" name="Picture 14" descr="https://cdn-icons-png.flaticon.com/512/3154/3154275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4843933" y="6167253"/>
                <a:ext cx="545068" cy="545068"/>
              </a:xfrm>
              <a:prstGeom prst="rect">
                <a:avLst/>
              </a:prstGeom>
              <a:noFill/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718377" y="4963227"/>
              <a:ext cx="1557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Сход, собрание, конференция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6370" y="7395989"/>
            <a:ext cx="2955204" cy="945794"/>
            <a:chOff x="619496" y="7075355"/>
            <a:chExt cx="2955204" cy="945794"/>
          </a:xfrm>
        </p:grpSpPr>
        <p:sp>
          <p:nvSpPr>
            <p:cNvPr id="33" name="TextBox 32"/>
            <p:cNvSpPr txBox="1"/>
            <p:nvPr/>
          </p:nvSpPr>
          <p:spPr>
            <a:xfrm>
              <a:off x="947677" y="7075355"/>
              <a:ext cx="262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Определяет часть территории </a:t>
              </a:r>
              <a:endParaRPr lang="ru-RU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endParaRPr>
            </a:p>
            <a:p>
              <a:r>
                <a:rPr lang="ru-RU" sz="1100" i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(в границах территория </a:t>
              </a:r>
              <a:r>
                <a:rPr lang="ru-RU" sz="1100" i="1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ТОС)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2176" y="7590262"/>
              <a:ext cx="23766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Выявление мнения граждан </a:t>
              </a:r>
              <a:endParaRPr lang="ru-RU" sz="1100" dirty="0" smtClean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endParaRPr>
            </a:p>
            <a:p>
              <a:r>
                <a:rPr lang="ru-RU" sz="1100" i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конференция ТОС)</a:t>
              </a:r>
            </a:p>
          </p:txBody>
        </p:sp>
        <p:pic>
          <p:nvPicPr>
            <p:cNvPr id="47" name="Picture 18" descr="https://cdn-icons-png.flaticon.com/512/6023/602393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9496" y="7111340"/>
              <a:ext cx="381989" cy="381989"/>
            </a:xfrm>
            <a:prstGeom prst="rect">
              <a:avLst/>
            </a:prstGeom>
            <a:noFill/>
          </p:spPr>
        </p:pic>
        <p:pic>
          <p:nvPicPr>
            <p:cNvPr id="48" name="Picture 18" descr="https://cdn-icons-png.flaticon.com/512/6023/602393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9392" y="7596249"/>
              <a:ext cx="381989" cy="381989"/>
            </a:xfrm>
            <a:prstGeom prst="rect">
              <a:avLst/>
            </a:prstGeom>
            <a:noFill/>
          </p:spPr>
        </p:pic>
      </p:grpSp>
      <p:grpSp>
        <p:nvGrpSpPr>
          <p:cNvPr id="55" name="Группа 54"/>
          <p:cNvGrpSpPr/>
          <p:nvPr/>
        </p:nvGrpSpPr>
        <p:grpSpPr>
          <a:xfrm>
            <a:off x="335394" y="2544248"/>
            <a:ext cx="5637006" cy="461665"/>
            <a:chOff x="501644" y="2544248"/>
            <a:chExt cx="5637006" cy="4616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50073" y="2544248"/>
              <a:ext cx="51885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Verdana" pitchFamily="34" charset="0"/>
                  <a:ea typeface="Verdana" pitchFamily="34" charset="0"/>
                </a:rPr>
                <a:t>инициативная группа </a:t>
              </a:r>
              <a:r>
                <a:rPr lang="ru-RU" sz="1200" dirty="0">
                  <a:latin typeface="Verdana" pitchFamily="34" charset="0"/>
                  <a:ea typeface="Verdana" pitchFamily="34" charset="0"/>
                </a:rPr>
                <a:t>численностью не менее трёх граждан, достигших шестнадцатилетнего </a:t>
              </a:r>
              <a:r>
                <a:rPr lang="ru-RU" sz="1200" dirty="0" smtClean="0">
                  <a:latin typeface="Verdana" pitchFamily="34" charset="0"/>
                  <a:ea typeface="Verdana" pitchFamily="34" charset="0"/>
                </a:rPr>
                <a:t>возраста</a:t>
              </a:r>
              <a:endParaRPr lang="ru-RU" sz="1200" dirty="0">
                <a:latin typeface="Verdana" pitchFamily="34" charset="0"/>
                <a:ea typeface="Verdana" pitchFamily="34" charset="0"/>
              </a:endParaRPr>
            </a:p>
          </p:txBody>
        </p:sp>
        <p:pic>
          <p:nvPicPr>
            <p:cNvPr id="52" name="Picture 2" descr="https://cdn-icons-png.flaticon.com/512/9494/9494567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1644" y="2587991"/>
              <a:ext cx="404592" cy="404592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335033" y="3108029"/>
            <a:ext cx="6011543" cy="461665"/>
            <a:chOff x="501283" y="3108029"/>
            <a:chExt cx="6011543" cy="46166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30891" y="3108029"/>
              <a:ext cx="55819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Verdana" pitchFamily="34" charset="0"/>
                  <a:ea typeface="Verdana" pitchFamily="34" charset="0"/>
                  <a:cs typeface="Verdana" panose="020B0604030504040204" pitchFamily="34" charset="0"/>
                </a:rPr>
                <a:t>юридическое лицо </a:t>
              </a:r>
              <a:r>
                <a:rPr lang="ru-RU" sz="1200" dirty="0" smtClean="0">
                  <a:latin typeface="Verdana" pitchFamily="34" charset="0"/>
                  <a:ea typeface="Verdana" pitchFamily="34" charset="0"/>
                  <a:cs typeface="Verdana" panose="020B0604030504040204" pitchFamily="34" charset="0"/>
                </a:rPr>
                <a:t>(</a:t>
              </a:r>
              <a:r>
                <a:rPr lang="ru-RU" sz="1200" dirty="0">
                  <a:latin typeface="Verdana" pitchFamily="34" charset="0"/>
                  <a:ea typeface="Verdana" pitchFamily="34" charset="0"/>
                  <a:cs typeface="Verdana" panose="020B0604030504040204" pitchFamily="34" charset="0"/>
                </a:rPr>
                <a:t>за исключением муниципальных учреждений, предприятий), индивидуальный </a:t>
              </a:r>
              <a:r>
                <a:rPr lang="ru-RU" sz="1200" dirty="0" smtClean="0">
                  <a:latin typeface="Verdana" pitchFamily="34" charset="0"/>
                  <a:ea typeface="Verdana" pitchFamily="34" charset="0"/>
                  <a:cs typeface="Verdana" panose="020B0604030504040204" pitchFamily="34" charset="0"/>
                </a:rPr>
                <a:t>предприниматель</a:t>
              </a:r>
              <a:endParaRPr lang="ru-RU" sz="1200" dirty="0">
                <a:latin typeface="Verdana" pitchFamily="34" charset="0"/>
                <a:ea typeface="Verdana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3" name="Picture 4" descr="https://cdn-icons-png.flaticon.com/512/9494/949460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1283" y="3145200"/>
              <a:ext cx="405522" cy="405522"/>
            </a:xfrm>
            <a:prstGeom prst="rect">
              <a:avLst/>
            </a:prstGeom>
            <a:noFill/>
          </p:spPr>
        </p:pic>
      </p:grpSp>
      <p:grpSp>
        <p:nvGrpSpPr>
          <p:cNvPr id="61" name="Группа 60"/>
          <p:cNvGrpSpPr/>
          <p:nvPr/>
        </p:nvGrpSpPr>
        <p:grpSpPr>
          <a:xfrm>
            <a:off x="1963114" y="5557641"/>
            <a:ext cx="2654641" cy="1092530"/>
            <a:chOff x="229315" y="4999512"/>
            <a:chExt cx="2654641" cy="109253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29315" y="5039273"/>
              <a:ext cx="148698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1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500 подписей </a:t>
              </a: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/>
              </a:r>
              <a:b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от жителей </a:t>
              </a:r>
              <a:b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при реализации на территории </a:t>
              </a:r>
              <a:b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г. Сургута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795981" y="5036167"/>
              <a:ext cx="108797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1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250/10</a:t>
              </a:r>
              <a:r>
                <a:rPr lang="ru-RU" sz="1100" b="1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%</a:t>
              </a: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 подписей </a:t>
              </a:r>
              <a:b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</a:br>
              <a:r>
                <a:rPr lang="ru-RU" sz="11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Times New Roman" panose="02020603050405020304" pitchFamily="18" charset="0"/>
                </a:rPr>
                <a:t>от жителей выбранной территории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45673" y="4999512"/>
              <a:ext cx="45719" cy="1092530"/>
            </a:xfrm>
            <a:prstGeom prst="rect">
              <a:avLst/>
            </a:prstGeom>
            <a:solidFill>
              <a:srgbClr val="54A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9" t="11081" b="19351"/>
          <a:stretch/>
        </p:blipFill>
        <p:spPr>
          <a:xfrm flipH="1">
            <a:off x="4360396" y="5626387"/>
            <a:ext cx="2491436" cy="3498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Прямоугольник 4"/>
          <p:cNvSpPr/>
          <p:nvPr/>
        </p:nvSpPr>
        <p:spPr>
          <a:xfrm>
            <a:off x="1144820" y="196828"/>
            <a:ext cx="465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инициативных проектов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7872" t="38260" r="13227" b="49845"/>
          <a:stretch>
            <a:fillRect/>
          </a:stretch>
        </p:blipFill>
        <p:spPr bwMode="auto">
          <a:xfrm>
            <a:off x="551392" y="1199088"/>
            <a:ext cx="620183" cy="6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89582" y="1334925"/>
            <a:ext cx="514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- основной 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73991" y="2017226"/>
            <a:ext cx="6206989" cy="590776"/>
            <a:chOff x="295995" y="2044458"/>
            <a:chExt cx="6206989" cy="590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6301" y="2044458"/>
              <a:ext cx="6031682" cy="590776"/>
            </a:xfrm>
            <a:prstGeom prst="rect">
              <a:avLst/>
            </a:prstGeom>
            <a:noFill/>
            <a:ln w="38100">
              <a:solidFill>
                <a:srgbClr val="54A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0E315B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5995" y="2064380"/>
              <a:ext cx="62069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3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Внесение инициативного проекта в Администрацию города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(последние 2 рабочих дня каждого месяца)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3991" y="2745150"/>
            <a:ext cx="617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300" dirty="0" smtClean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РАССМОТРЕНИЕ ИНИЦИАТИВНОГО ПРОЕКТА </a:t>
            </a:r>
          </a:p>
          <a:p>
            <a:pPr algn="ctr"/>
            <a:r>
              <a:rPr lang="ru-RU" sz="1400" b="1" spc="300" dirty="0" smtClean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В ТЕЧЕНИЕ 30 КАЛЕНДАРНЫХ ДНЕЙ </a:t>
            </a:r>
            <a:endParaRPr lang="ru-RU" sz="1400" b="1" spc="3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2498" y="3488741"/>
            <a:ext cx="5096254" cy="5040287"/>
            <a:chOff x="209896" y="3238281"/>
            <a:chExt cx="5096254" cy="5411658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427682" y="3319843"/>
              <a:ext cx="4859615" cy="4710689"/>
              <a:chOff x="762732" y="3411970"/>
              <a:chExt cx="4859615" cy="4710689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762732" y="3411970"/>
                <a:ext cx="4501602" cy="4710689"/>
                <a:chOff x="997254" y="1867244"/>
                <a:chExt cx="3711753" cy="4710689"/>
              </a:xfrm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997254" y="2505194"/>
                  <a:ext cx="1800000" cy="1800000"/>
                </a:xfrm>
                <a:prstGeom prst="rect">
                  <a:avLst/>
                </a:prstGeom>
                <a:solidFill>
                  <a:srgbClr val="00C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>
                  <a:off x="997254" y="4418829"/>
                  <a:ext cx="1800000" cy="1800000"/>
                </a:xfrm>
                <a:prstGeom prst="rect">
                  <a:avLst/>
                </a:prstGeom>
                <a:solidFill>
                  <a:srgbClr val="55A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2909007" y="1867244"/>
                  <a:ext cx="1800000" cy="1800000"/>
                </a:xfrm>
                <a:prstGeom prst="rect">
                  <a:avLst/>
                </a:prstGeom>
                <a:solidFill>
                  <a:srgbClr val="2834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Прямоугольник 95"/>
                <p:cNvSpPr/>
                <p:nvPr/>
              </p:nvSpPr>
              <p:spPr>
                <a:xfrm>
                  <a:off x="2909007" y="3780879"/>
                  <a:ext cx="1800000" cy="1800000"/>
                </a:xfrm>
                <a:prstGeom prst="rect">
                  <a:avLst/>
                </a:prstGeom>
                <a:solidFill>
                  <a:srgbClr val="69A2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Равнобедренный треугольник 96"/>
                <p:cNvSpPr/>
                <p:nvPr/>
              </p:nvSpPr>
              <p:spPr>
                <a:xfrm>
                  <a:off x="1193607" y="2140466"/>
                  <a:ext cx="390643" cy="364727"/>
                </a:xfrm>
                <a:prstGeom prst="triangle">
                  <a:avLst/>
                </a:prstGeom>
                <a:solidFill>
                  <a:srgbClr val="00C3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Равнобедренный треугольник 97"/>
                <p:cNvSpPr/>
                <p:nvPr/>
              </p:nvSpPr>
              <p:spPr>
                <a:xfrm rot="10800000">
                  <a:off x="2228511" y="6213206"/>
                  <a:ext cx="390643" cy="364727"/>
                </a:xfrm>
                <a:prstGeom prst="triangle">
                  <a:avLst/>
                </a:prstGeom>
                <a:solidFill>
                  <a:srgbClr val="55A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Равнобедренный треугольник 98"/>
                <p:cNvSpPr/>
                <p:nvPr/>
              </p:nvSpPr>
              <p:spPr>
                <a:xfrm rot="10800000">
                  <a:off x="4211113" y="5576090"/>
                  <a:ext cx="390643" cy="364727"/>
                </a:xfrm>
                <a:prstGeom prst="triangle">
                  <a:avLst/>
                </a:prstGeom>
                <a:solidFill>
                  <a:srgbClr val="69A2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2" name="Равнобедренный треугольник 91"/>
              <p:cNvSpPr/>
              <p:nvPr/>
            </p:nvSpPr>
            <p:spPr>
              <a:xfrm rot="5400000">
                <a:off x="5203098" y="3651754"/>
                <a:ext cx="473771" cy="364727"/>
              </a:xfrm>
              <a:prstGeom prst="triangle">
                <a:avLst/>
              </a:prstGeom>
              <a:solidFill>
                <a:srgbClr val="2834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213453" y="3902108"/>
              <a:ext cx="11913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01</a:t>
              </a:r>
              <a:endParaRPr lang="ru-RU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538528" y="3238281"/>
              <a:ext cx="11913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02</a:t>
              </a:r>
              <a:endParaRPr lang="ru-RU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38528" y="5184535"/>
              <a:ext cx="11913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03</a:t>
              </a:r>
              <a:endParaRPr lang="ru-RU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09896" y="5820715"/>
              <a:ext cx="11913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04</a:t>
              </a:r>
              <a:endParaRPr lang="ru-RU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97699" y="5042811"/>
              <a:ext cx="2242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Заключение правового управления </a:t>
              </a:r>
              <a:endPara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726054" y="4369808"/>
              <a:ext cx="2428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Заключение департамента финансов </a:t>
              </a:r>
              <a:endParaRPr lang="ru-RU" sz="115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08436" y="6557928"/>
              <a:ext cx="2712130" cy="830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Заключение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структурных подразделений </a:t>
              </a:r>
              <a:r>
                <a:rPr lang="ru-RU" sz="12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Администрации </a:t>
              </a:r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города</a:t>
              </a:r>
              <a:endPara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5136" y="7823805"/>
              <a:ext cx="2382916" cy="826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Verdana" pitchFamily="34" charset="0"/>
                  <a:ea typeface="Verdana" pitchFamily="34" charset="0"/>
                </a:rPr>
                <a:t>Которым соответствует внесенный инициативный проект</a:t>
              </a:r>
              <a:r>
                <a:rPr lang="ru-RU" sz="1100" dirty="0"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100" dirty="0" smtClean="0">
                  <a:latin typeface="Verdana" pitchFamily="34" charset="0"/>
                  <a:ea typeface="Verdana" pitchFamily="34" charset="0"/>
                </a:rPr>
                <a:t>(перечень определяет правовое управление)</a:t>
              </a:r>
              <a:endParaRPr lang="ru-RU" sz="11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799985" y="7196534"/>
              <a:ext cx="250616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Verdana" pitchFamily="34" charset="0"/>
                  <a:ea typeface="Verdana" pitchFamily="34" charset="0"/>
                </a:rPr>
                <a:t>Конкурсный обор </a:t>
              </a:r>
            </a:p>
            <a:p>
              <a:r>
                <a:rPr lang="ru-RU" sz="1100" dirty="0" smtClean="0">
                  <a:latin typeface="Verdana" pitchFamily="34" charset="0"/>
                  <a:ea typeface="Verdana" pitchFamily="34" charset="0"/>
                </a:rPr>
                <a:t>проводиться при внесении двух и более инициативных проектов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726054" y="6026911"/>
              <a:ext cx="22612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Проведение конкурсной комиссии/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конкурсного обора</a:t>
              </a: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200" y="4020377"/>
              <a:ext cx="410116" cy="410116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978" y="3365376"/>
              <a:ext cx="410052" cy="410052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643" y="5906003"/>
              <a:ext cx="365685" cy="365685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638" y="5254363"/>
              <a:ext cx="453646" cy="453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2620912" y="7155245"/>
            <a:ext cx="1731080" cy="7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459693" y="7462046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1144820" y="196828"/>
            <a:ext cx="465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инициативных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5688" y="1315637"/>
            <a:ext cx="516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- основной 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7872" t="38260" r="13227" b="49845"/>
          <a:stretch>
            <a:fillRect/>
          </a:stretch>
        </p:blipFill>
        <p:spPr bwMode="auto">
          <a:xfrm>
            <a:off x="551392" y="1199088"/>
            <a:ext cx="620183" cy="6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 l="41028" r="49385" b="88371"/>
          <a:stretch>
            <a:fillRect/>
          </a:stretch>
        </p:blipFill>
        <p:spPr bwMode="auto">
          <a:xfrm>
            <a:off x="5875775" y="3878262"/>
            <a:ext cx="563720" cy="9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67873" y="1899927"/>
            <a:ext cx="6034420" cy="1189148"/>
            <a:chOff x="373563" y="2044458"/>
            <a:chExt cx="6034420" cy="122059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6301" y="2044458"/>
              <a:ext cx="6031682" cy="1220593"/>
            </a:xfrm>
            <a:prstGeom prst="rect">
              <a:avLst/>
            </a:prstGeom>
            <a:noFill/>
            <a:ln w="38100">
              <a:solidFill>
                <a:srgbClr val="54A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0E315B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3563" y="2158223"/>
              <a:ext cx="5912923" cy="1042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онкурсная </a:t>
              </a:r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комиссия 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постоянно действующий коллегиальный орган 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 </a:t>
              </a:r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Администрации города, созданный в целях рассмотрения инициативных проектов и выработки по ним рекомендаций, 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 </a:t>
              </a:r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также проведения конкурсного отбора инициативных 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проектов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45831" y="3631276"/>
            <a:ext cx="3640422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itchFamily="34" charset="0"/>
                <a:ea typeface="Verdana" pitchFamily="34" charset="0"/>
              </a:rPr>
              <a:t>с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остав формируется Администрацией, Думой города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2653" y="6324248"/>
            <a:ext cx="2140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На заседаниях вправе присутствовать: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приглашенные лица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инициаторы проекта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16397" y="3222919"/>
            <a:ext cx="3631288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председатель, заместитель председателя, секретарь и члены комиссии 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58034" y="4379560"/>
            <a:ext cx="4135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5A932"/>
                </a:solidFill>
                <a:latin typeface="Verdana" pitchFamily="34" charset="0"/>
                <a:ea typeface="Verdana" pitchFamily="34" charset="0"/>
              </a:rPr>
              <a:t>Заседания конкурсной комиссии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94410" y="5672371"/>
            <a:ext cx="250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Заседание правомочно 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при присутствии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более половины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членов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конкурсной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комиссии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198" y="5090710"/>
            <a:ext cx="1118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  <a:ea typeface="Verdana" pitchFamily="34" charset="0"/>
              </a:rPr>
              <a:t>о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чно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63722" t="15760" b="26721"/>
          <a:stretch/>
        </p:blipFill>
        <p:spPr bwMode="auto">
          <a:xfrm>
            <a:off x="4456053" y="6726802"/>
            <a:ext cx="2070079" cy="22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52485" t="74432" r="16278" b="8348"/>
          <a:stretch/>
        </p:blipFill>
        <p:spPr bwMode="auto">
          <a:xfrm>
            <a:off x="244261" y="3115539"/>
            <a:ext cx="1320585" cy="112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298942" y="3369409"/>
            <a:ext cx="174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Конкурсная комиссия состоит </a:t>
            </a:r>
          </a:p>
          <a:p>
            <a:r>
              <a:rPr lang="ru-RU" sz="12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из 12 человек:</a:t>
            </a:r>
            <a:endParaRPr lang="ru-RU" sz="12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04542" y="3313071"/>
            <a:ext cx="0" cy="779870"/>
          </a:xfrm>
          <a:prstGeom prst="line">
            <a:avLst/>
          </a:prstGeom>
          <a:ln w="38100">
            <a:solidFill>
              <a:srgbClr val="28348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684335" y="4934114"/>
            <a:ext cx="51113" cy="632086"/>
          </a:xfrm>
          <a:prstGeom prst="rect">
            <a:avLst/>
          </a:prstGeom>
          <a:solidFill>
            <a:srgbClr val="28348B"/>
          </a:solidFill>
          <a:ln>
            <a:solidFill>
              <a:srgbClr val="283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56384" y="4809178"/>
            <a:ext cx="316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itchFamily="34" charset="0"/>
                <a:ea typeface="Verdana" pitchFamily="34" charset="0"/>
              </a:rPr>
              <a:t>заочно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(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посредством письменного опроса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или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проведения голосования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по видеосвязи)</a:t>
            </a:r>
            <a:endParaRPr lang="ru-RU" sz="1200" dirty="0"/>
          </a:p>
        </p:txBody>
      </p:sp>
      <p:pic>
        <p:nvPicPr>
          <p:cNvPr id="48" name="Picture 12" descr="https://cdn-icons-png.flaticon.com/512/3655/36554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7045" y="5762920"/>
            <a:ext cx="631317" cy="631317"/>
          </a:xfrm>
          <a:prstGeom prst="rect">
            <a:avLst/>
          </a:prstGeom>
          <a:noFill/>
        </p:spPr>
      </p:pic>
      <p:pic>
        <p:nvPicPr>
          <p:cNvPr id="49" name="Picture 16" descr="https://cdn-icons-png.flaticon.com/512/1846/18468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4727" y="6377675"/>
            <a:ext cx="570800" cy="57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1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1139" t="37365" r="33417" b="47561"/>
          <a:stretch/>
        </p:blipFill>
        <p:spPr bwMode="auto">
          <a:xfrm>
            <a:off x="430403" y="7533657"/>
            <a:ext cx="1380059" cy="14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81629" t="36107" b="53538"/>
          <a:stretch>
            <a:fillRect/>
          </a:stretch>
        </p:blipFill>
        <p:spPr bwMode="auto">
          <a:xfrm>
            <a:off x="4475221" y="7103989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 l="81629" t="36107" b="53538"/>
          <a:stretch>
            <a:fillRect/>
          </a:stretch>
        </p:blipFill>
        <p:spPr bwMode="auto">
          <a:xfrm>
            <a:off x="222454" y="3176432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1144820" y="196828"/>
            <a:ext cx="465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инициативных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2395" y="1266536"/>
            <a:ext cx="598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 конкурсной комиссии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872" t="38260" r="13227" b="49845"/>
          <a:stretch>
            <a:fillRect/>
          </a:stretch>
        </p:blipFill>
        <p:spPr bwMode="auto">
          <a:xfrm>
            <a:off x="4902506" y="2350895"/>
            <a:ext cx="1663835" cy="161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44487" y="3074169"/>
            <a:ext cx="504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внесения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изменений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по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уточнению его наименования,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перечня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 состава работ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,</a:t>
            </a:r>
          </a:p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перечня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 видов конструктивных элементов объекта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,</a:t>
            </a:r>
          </a:p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места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(мест)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реализации, </a:t>
            </a:r>
          </a:p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- этапов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 сроков реализации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или об отказе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поддержке инициативного проекта;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5010" y="4337191"/>
            <a:ext cx="5170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проводит при необходимости (в случае внесения в текущем месяце двух и более инициативных проектов) конкурсный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отбор инициативных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проектов, 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том числе: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рассматривает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оценивает представленные для участия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              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конкурсном отборе инициативные проекты в соответствии с методикой и критериями оценки инициативных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проектов – ПРИЛОЖЕНИЕ 1*;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- формирует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итоговую оценку инициативных проектов;</a:t>
            </a:r>
          </a:p>
          <a:p>
            <a:pPr algn="just"/>
            <a:r>
              <a:rPr lang="ru-RU" sz="1200" dirty="0">
                <a:latin typeface="Verdana" pitchFamily="34" charset="0"/>
                <a:ea typeface="Verdana" pitchFamily="34" charset="0"/>
              </a:rPr>
              <a:t>определяет победителя (победителей) конкурсного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отбора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48859" y="6266955"/>
            <a:ext cx="4891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принимает или не принимает путем голосования рекомендацию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внести изменения в инициативный проект, по которому Администрацией города принято решение о его поддержке и продолжении работы над ним,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части дополнения и уточнения видов и сроков работ, необходимых для достижения целей данного инициативного проекта при наличии источников их финансового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обеспечения.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5031" y="8074762"/>
            <a:ext cx="4893952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* Утверждена Постановлением </a:t>
            </a:r>
            <a:r>
              <a:rPr lang="ru-RU" sz="105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Администрации </a:t>
            </a:r>
            <a:r>
              <a:rPr lang="ru-RU" sz="105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города от 01.02.2021 </a:t>
            </a:r>
            <a:r>
              <a:rPr lang="ru-RU" sz="105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N 689 </a:t>
            </a:r>
            <a:r>
              <a:rPr lang="ru-RU" sz="105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«Об </a:t>
            </a:r>
            <a:r>
              <a:rPr lang="ru-RU" sz="105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утверждении методики и критериев оценки инициативных </a:t>
            </a:r>
            <a:r>
              <a:rPr lang="ru-RU" sz="105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проектов»</a:t>
            </a:r>
            <a:endParaRPr lang="ru-RU" sz="1050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9098" y="1894356"/>
            <a:ext cx="504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рассматривает инициативный проект, и на основании поступивших заключений, замечаний и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предложений структурных подразделений Администрации города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принимает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или не принимает путем голосования рекомендацию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поддержке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продолжении работы над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проектом,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в том числе в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части:</a:t>
            </a:r>
            <a:endParaRPr lang="ru-RU" sz="12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173" y="1985942"/>
            <a:ext cx="392172" cy="400110"/>
          </a:xfrm>
          <a:prstGeom prst="rect">
            <a:avLst/>
          </a:prstGeom>
          <a:noFill/>
          <a:ln w="28575">
            <a:solidFill>
              <a:srgbClr val="55A93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rgbClr val="28348B"/>
                  </a:solidFill>
                  <a:prstDash val="solid"/>
                </a:ln>
                <a:solidFill>
                  <a:srgbClr val="28348B"/>
                </a:solidFill>
                <a:effectLst/>
              </a:rPr>
              <a:t>1</a:t>
            </a:r>
            <a:endParaRPr lang="ru-RU" sz="2000" b="1" cap="none" spc="0" dirty="0">
              <a:ln w="22225">
                <a:solidFill>
                  <a:srgbClr val="28348B"/>
                </a:solidFill>
                <a:prstDash val="solid"/>
              </a:ln>
              <a:solidFill>
                <a:srgbClr val="28348B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7044" y="4466317"/>
            <a:ext cx="392172" cy="400110"/>
          </a:xfrm>
          <a:prstGeom prst="rect">
            <a:avLst/>
          </a:prstGeom>
          <a:noFill/>
          <a:ln w="28575">
            <a:solidFill>
              <a:srgbClr val="55A93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rgbClr val="28348B"/>
                  </a:solidFill>
                  <a:prstDash val="solid"/>
                </a:ln>
                <a:solidFill>
                  <a:srgbClr val="28348B"/>
                </a:solidFill>
              </a:rPr>
              <a:t>2</a:t>
            </a:r>
            <a:endParaRPr lang="ru-RU" sz="2000" b="1" cap="none" spc="0" dirty="0">
              <a:ln w="22225">
                <a:solidFill>
                  <a:srgbClr val="28348B"/>
                </a:solidFill>
                <a:prstDash val="solid"/>
              </a:ln>
              <a:solidFill>
                <a:srgbClr val="28348B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7088" y="6452335"/>
            <a:ext cx="392172" cy="400110"/>
          </a:xfrm>
          <a:prstGeom prst="rect">
            <a:avLst/>
          </a:prstGeom>
          <a:noFill/>
          <a:ln w="28575">
            <a:solidFill>
              <a:srgbClr val="55A93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rgbClr val="28348B"/>
                  </a:solidFill>
                  <a:prstDash val="solid"/>
                </a:ln>
                <a:solidFill>
                  <a:srgbClr val="28348B"/>
                </a:solidFill>
              </a:rPr>
              <a:t>3</a:t>
            </a:r>
            <a:endParaRPr lang="ru-RU" sz="2000" b="1" cap="none" spc="0" dirty="0">
              <a:ln w="22225">
                <a:solidFill>
                  <a:srgbClr val="28348B"/>
                </a:solidFill>
                <a:prstDash val="solid"/>
              </a:ln>
              <a:solidFill>
                <a:srgbClr val="28348B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409" y="1734294"/>
            <a:ext cx="5696181" cy="4357224"/>
          </a:xfrm>
          <a:prstGeom prst="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820409" y="6245274"/>
            <a:ext cx="5696181" cy="1638699"/>
          </a:xfrm>
          <a:prstGeom prst="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12813" y="3520446"/>
            <a:ext cx="322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Первичное рассмотрение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081996" y="6553510"/>
            <a:ext cx="322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Корректировка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в ходе реализации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86137"/>
              </p:ext>
            </p:extLst>
          </p:nvPr>
        </p:nvGraphicFramePr>
        <p:xfrm>
          <a:off x="554324" y="310459"/>
          <a:ext cx="5879527" cy="8738743"/>
        </p:xfrm>
        <a:graphic>
          <a:graphicData uri="http://schemas.openxmlformats.org/drawingml/2006/table">
            <a:tbl>
              <a:tblPr/>
              <a:tblGrid>
                <a:gridCol w="474579">
                  <a:extLst>
                    <a:ext uri="{9D8B030D-6E8A-4147-A177-3AD203B41FA5}">
                      <a16:colId xmlns:a16="http://schemas.microsoft.com/office/drawing/2014/main" val="1167255151"/>
                    </a:ext>
                  </a:extLst>
                </a:gridCol>
                <a:gridCol w="4956862">
                  <a:extLst>
                    <a:ext uri="{9D8B030D-6E8A-4147-A177-3AD203B41FA5}">
                      <a16:colId xmlns:a16="http://schemas.microsoft.com/office/drawing/2014/main" val="47955161"/>
                    </a:ext>
                  </a:extLst>
                </a:gridCol>
                <a:gridCol w="448086">
                  <a:extLst>
                    <a:ext uri="{9D8B030D-6E8A-4147-A177-3AD203B41FA5}">
                      <a16:colId xmlns:a16="http://schemas.microsoft.com/office/drawing/2014/main" val="647947216"/>
                    </a:ext>
                  </a:extLst>
                </a:gridCol>
              </a:tblGrid>
              <a:tr h="25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критерия оценки инициативного проекта,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критерия оценки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04347"/>
                  </a:ext>
                </a:extLst>
              </a:tr>
              <a:tr h="1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82063"/>
                  </a:ext>
                </a:extLst>
              </a:tr>
              <a:tr h="1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реализации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596350"/>
                  </a:ext>
                </a:extLst>
              </a:tr>
              <a:tr h="51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(острота) проблемы, на решение которой направлена реализация инициативного проекта. Определяется уровень общественной полезности от решения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указанной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поддержания и сохранения, улучшения условий жизнеобеспечения населения. Оценивается по 5-бальной шкале в зависимости от степени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актуальности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 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максимальный балл, 1 - минимальный балл)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69748"/>
                  </a:ext>
                </a:extLst>
              </a:tr>
              <a:tr h="12773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прямых </a:t>
                      </a:r>
                      <a:r>
                        <a:rPr lang="ru-RU" sz="800" dirty="0" err="1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благополучателей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инициативного проекта: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462360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768076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501 до 1 000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19068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1 001 до 3 000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194664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3 001 до 5 000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491491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5 001 до 10 000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02457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10 000 человек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064880"/>
                  </a:ext>
                </a:extLst>
              </a:tr>
              <a:tr h="127733"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инициативного проекта на одного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прямого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благополучателя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97232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9,99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090122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 рублей до 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348228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100 рублей до 249,9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61634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250 рублей до 499,9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311628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500 рублей до 699,9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032974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700 рублей до 1199,9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41275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1200 рублей до 1699,9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144833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1700 рублей до 2199,99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10653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2200 рублей до 2699,9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877694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2700 рублей до 3199,9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551636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3200 рублей до 3699,9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60699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3700 рублей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27393"/>
                  </a:ext>
                </a:extLst>
              </a:tr>
              <a:tr h="2554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осуществления дополнительных бюджетных расходов в последующих периодах в целях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(поддержания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результатов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960862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6115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2817"/>
                  </a:ext>
                </a:extLst>
              </a:tr>
              <a:tr h="12773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711221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 календарного года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4071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2 календарных лет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98217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3 календарных лет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6271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 календарных лет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847745"/>
                  </a:ext>
                </a:extLst>
              </a:tr>
              <a:tr h="12773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"Срок жизни" результатов реализации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инициативного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(лет):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94122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5 лет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6555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5 лет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18899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 года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155778"/>
                  </a:ext>
                </a:extLst>
              </a:tr>
              <a:tr h="1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подготовки документов для участия в конкурсном отборе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инициативного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371461"/>
                  </a:ext>
                </a:extLst>
              </a:tr>
              <a:tr h="2554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приложенной к заявке проектно-сметной (сметной) документации (по строительству (реконструкции), капитальному ремонту, ремонту объектов)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67123"/>
                  </a:ext>
                </a:extLst>
              </a:tr>
              <a:tr h="255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 или необходимость в проектно-сметной (сметной)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 отсутствует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0752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119209"/>
                  </a:ext>
                </a:extLst>
              </a:tr>
              <a:tr h="2554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подробного описания ожидаемого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</a:t>
                      </a:r>
                      <a:r>
                        <a:rPr lang="ru-RU" sz="80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(ожидаемых </a:t>
                      </a: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результатов) реализации инициативного проекта, в том числе презентационных и фотоматериалов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497534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802230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01215"/>
                  </a:ext>
                </a:extLst>
              </a:tr>
              <a:tr h="25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финансового, имущественного и (или) трудового участия заинтересованных лиц в реализации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08229"/>
                  </a:ext>
                </a:extLst>
              </a:tr>
              <a:tr h="25546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финансового участия заинтересованных лиц в реализации инициативного проекта (оценивается объем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инициативных платежей, формируемый за счет денежных средств заинтересованных лиц)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4932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20% стоимости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3741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15% до 20% стоимости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61627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 15% стоимости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7893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5% до 10% стоимости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470928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5% от стоимости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279174"/>
                  </a:ext>
                </a:extLst>
              </a:tr>
              <a:tr h="1277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Имущественное участие заинтересованных лиц в реализации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476999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522755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44920"/>
                  </a:ext>
                </a:extLst>
              </a:tr>
              <a:tr h="12773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участие заинтересованных лиц в реализации инициативного проекта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221367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52416"/>
                  </a:ext>
                </a:extLst>
              </a:tr>
              <a:tr h="1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529073"/>
                  </a:ext>
                </a:extLst>
              </a:tr>
              <a:tr h="1277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максимальное количество баллов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796" marR="24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938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4541" y="33459"/>
            <a:ext cx="167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 1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353089" y="2416875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4708631" y="3353126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81629" t="36107" b="53538"/>
          <a:stretch>
            <a:fillRect/>
          </a:stretch>
        </p:blipFill>
        <p:spPr bwMode="auto">
          <a:xfrm>
            <a:off x="244946" y="5811875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1144820" y="196828"/>
            <a:ext cx="465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инициативных проектов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0539" t="2551" r="50326" b="70155"/>
          <a:stretch/>
        </p:blipFill>
        <p:spPr bwMode="auto">
          <a:xfrm>
            <a:off x="4363995" y="6635969"/>
            <a:ext cx="2154315" cy="23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91674" y="1314661"/>
            <a:ext cx="5164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</a:t>
            </a:r>
            <a:r>
              <a:rPr lang="ru-RU" sz="2400" b="1" dirty="0" smtClean="0">
                <a:solidFill>
                  <a:srgbClr val="54AB2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- заключительный 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7872" t="38260" r="13227" b="49845"/>
          <a:stretch>
            <a:fillRect/>
          </a:stretch>
        </p:blipFill>
        <p:spPr bwMode="auto">
          <a:xfrm>
            <a:off x="551392" y="1199088"/>
            <a:ext cx="620183" cy="6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 l="41028" r="49385" b="88371"/>
          <a:stretch>
            <a:fillRect/>
          </a:stretch>
        </p:blipFill>
        <p:spPr bwMode="auto">
          <a:xfrm>
            <a:off x="507662" y="2585852"/>
            <a:ext cx="427774" cy="8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55666" y="1911473"/>
            <a:ext cx="6031682" cy="572499"/>
            <a:chOff x="376301" y="2044458"/>
            <a:chExt cx="6031682" cy="71787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6301" y="2044458"/>
              <a:ext cx="6031682" cy="717875"/>
            </a:xfrm>
            <a:prstGeom prst="rect">
              <a:avLst/>
            </a:prstGeom>
            <a:noFill/>
            <a:ln w="38100">
              <a:solidFill>
                <a:srgbClr val="54A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rgbClr val="0E315B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7292" y="2115345"/>
              <a:ext cx="5912923" cy="47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Принятие Администрацией города решения по итогам рассмотрения и конкурсного отбора инициативных проектов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46897" y="3766593"/>
            <a:ext cx="55907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Отказать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 поддержке инициативного проекта и вернуть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                 его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инициаторам проекта с указанием причин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отказа: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несоблюдение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установленного порядка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внесения;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несоответствие требованиям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федеральных законов и иных нормативных правовых актов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РФ,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законов и иных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НПА ХМАО-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Югры, Уставу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города;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невозможность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реализации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ввиду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отсутствия у органов местного самоуправления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необходимых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полномочий и прав;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отсутствие средств бюджета города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объёме, необходимом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         для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реализации инициативного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проекта;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- наличие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возможности решения описанной в инициативном проекте проблемы более эффективным способом;</a:t>
            </a:r>
          </a:p>
          <a:p>
            <a:r>
              <a:rPr lang="ru-RU" sz="1200" smtClean="0">
                <a:latin typeface="Verdana" pitchFamily="34" charset="0"/>
                <a:ea typeface="Verdana" pitchFamily="34" charset="0"/>
              </a:rPr>
              <a:t>- признание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инициативного проекта не прошедшим конкурсный отбор (в случае его проведения).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1309" y="6722014"/>
            <a:ext cx="419687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Инициативные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проекты принимаются к реализации в соответствии со сроками, установленными распоряжением Администрации города о поддержке инициативного проекта  (перечисление инициативных платежей до 10 ноября текущего года)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endParaRPr lang="ru-RU" sz="7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833" y="2678939"/>
            <a:ext cx="525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Администрация города по результатам рассмотрения инициативного проекта конкурсной комиссией и на основании её рекомендации принимает одно из следующих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решений: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9339" t="41727" r="51128" b="18739"/>
          <a:stretch/>
        </p:blipFill>
        <p:spPr>
          <a:xfrm>
            <a:off x="732505" y="3427116"/>
            <a:ext cx="257956" cy="2579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0461" y="3405848"/>
            <a:ext cx="5442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Поддержать инициативный проект и продолжить работу над ним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9339" t="41727" r="51128" b="18739"/>
          <a:stretch/>
        </p:blipFill>
        <p:spPr>
          <a:xfrm>
            <a:off x="732505" y="3863525"/>
            <a:ext cx="257956" cy="2579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5153" y="6479508"/>
            <a:ext cx="4131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5A932"/>
                </a:solidFill>
                <a:latin typeface="Verdana" pitchFamily="34" charset="0"/>
                <a:ea typeface="Verdana" pitchFamily="34" charset="0"/>
              </a:rPr>
              <a:t>Реализация инициативных проектов:</a:t>
            </a:r>
          </a:p>
        </p:txBody>
      </p:sp>
      <p:sp>
        <p:nvSpPr>
          <p:cNvPr id="10" name="Овал 9"/>
          <p:cNvSpPr/>
          <p:nvPr/>
        </p:nvSpPr>
        <p:spPr>
          <a:xfrm>
            <a:off x="416153" y="6815768"/>
            <a:ext cx="198303" cy="154237"/>
          </a:xfrm>
          <a:prstGeom prst="ellipse">
            <a:avLst/>
          </a:prstGeom>
          <a:solidFill>
            <a:srgbClr val="28348B"/>
          </a:solidFill>
          <a:ln>
            <a:solidFill>
              <a:srgbClr val="283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3089" y="7952946"/>
            <a:ext cx="198303" cy="154237"/>
          </a:xfrm>
          <a:prstGeom prst="ellipse">
            <a:avLst/>
          </a:prstGeom>
          <a:solidFill>
            <a:srgbClr val="28348B"/>
          </a:solidFill>
          <a:ln>
            <a:solidFill>
              <a:srgbClr val="283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2891" y="7868233"/>
            <a:ext cx="410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Инициативные проекты, внесенные после 01 сентября, реализуются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очередном финансовом году (перечисление инициативных платежей до 15 февраля очередного финансового года) </a:t>
            </a:r>
          </a:p>
        </p:txBody>
      </p:sp>
    </p:spTree>
    <p:extLst>
      <p:ext uri="{BB962C8B-B14F-4D97-AF65-F5344CB8AC3E}">
        <p14:creationId xmlns:p14="http://schemas.microsoft.com/office/powerpoint/2010/main" val="41221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91400" y="5766583"/>
            <a:ext cx="4367678" cy="3055783"/>
            <a:chOff x="1171575" y="5512756"/>
            <a:chExt cx="5242873" cy="339880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9" t="11241" r="3704" b="23762"/>
            <a:stretch/>
          </p:blipFill>
          <p:spPr>
            <a:xfrm>
              <a:off x="2266161" y="5512756"/>
              <a:ext cx="4148287" cy="339880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876276" y="5611024"/>
              <a:ext cx="1301236" cy="523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71575" y="7387577"/>
              <a:ext cx="1301236" cy="523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81629" t="36107" b="53538"/>
          <a:stretch>
            <a:fillRect/>
          </a:stretch>
        </p:blipFill>
        <p:spPr bwMode="auto">
          <a:xfrm>
            <a:off x="295380" y="5801677"/>
            <a:ext cx="2041369" cy="8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81629" t="36107" b="53538"/>
          <a:stretch>
            <a:fillRect/>
          </a:stretch>
        </p:blipFill>
        <p:spPr bwMode="auto">
          <a:xfrm>
            <a:off x="4044798" y="4438438"/>
            <a:ext cx="2428560" cy="106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81629" t="36107" b="53538"/>
          <a:stretch>
            <a:fillRect/>
          </a:stretch>
        </p:blipFill>
        <p:spPr bwMode="auto">
          <a:xfrm>
            <a:off x="172733" y="2509631"/>
            <a:ext cx="2440122" cy="10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2" y="331659"/>
            <a:ext cx="635955" cy="8048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Прямоугольник 7"/>
          <p:cNvSpPr/>
          <p:nvPr/>
        </p:nvSpPr>
        <p:spPr>
          <a:xfrm>
            <a:off x="966322" y="747233"/>
            <a:ext cx="523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подробная информация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33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инициативных проектах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67872" t="38260" r="13227" b="49845"/>
          <a:stretch>
            <a:fillRect/>
          </a:stretch>
        </p:blipFill>
        <p:spPr bwMode="auto">
          <a:xfrm>
            <a:off x="551392" y="1199088"/>
            <a:ext cx="620183" cy="6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08635" y="148281"/>
            <a:ext cx="6428968" cy="8857130"/>
          </a:xfrm>
          <a:prstGeom prst="rect">
            <a:avLst/>
          </a:prstGeom>
          <a:noFill/>
          <a:ln w="57150">
            <a:solidFill>
              <a:srgbClr val="233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468995" y="238085"/>
            <a:ext cx="875492" cy="99197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025496" y="2487773"/>
            <a:ext cx="416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Официальный портал Администрации города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825" y="2112023"/>
            <a:ext cx="1673302" cy="167330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81461" y="3503364"/>
            <a:ext cx="1799658" cy="1686897"/>
            <a:chOff x="478198" y="3914229"/>
            <a:chExt cx="1580226" cy="1564103"/>
          </a:xfrm>
        </p:grpSpPr>
        <p:pic>
          <p:nvPicPr>
            <p:cNvPr id="21" name="Picture 2" descr="http://qrcoder.ru/code/?https%3A%2F%2Fvk.com%2Fpublic211812330&amp;4&amp;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3" t="9761" r="10042" b="10595"/>
            <a:stretch/>
          </p:blipFill>
          <p:spPr bwMode="auto">
            <a:xfrm>
              <a:off x="478198" y="3914229"/>
              <a:ext cx="1580226" cy="156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944" y="4521913"/>
              <a:ext cx="348734" cy="348734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154138" y="4062183"/>
            <a:ext cx="444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Городское сообщество </a:t>
            </a:r>
          </a:p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«Инициативные проекты Сургута»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4350" y="5258446"/>
            <a:ext cx="619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Консультационная и информационная поддержка</a:t>
            </a:r>
          </a:p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МКУ «Наш город» (ул. Декабристов, д. 5) </a:t>
            </a:r>
          </a:p>
          <a:p>
            <a:pPr algn="ctr"/>
            <a:r>
              <a:rPr lang="ru-RU" sz="1600" b="1" dirty="0">
                <a:latin typeface="Verdana" pitchFamily="34" charset="0"/>
                <a:ea typeface="Verdana" pitchFamily="34" charset="0"/>
              </a:rPr>
              <a:t>т</a:t>
            </a:r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ел. (3462) 28-27-08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08076" y="8624272"/>
            <a:ext cx="1617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Март, 2023</a:t>
            </a:r>
          </a:p>
        </p:txBody>
      </p:sp>
    </p:spTree>
    <p:extLst>
      <p:ext uri="{BB962C8B-B14F-4D97-AF65-F5344CB8AC3E}">
        <p14:creationId xmlns:p14="http://schemas.microsoft.com/office/powerpoint/2010/main" val="3726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152114</TotalTime>
  <Words>1360</Words>
  <Application>Microsoft Office PowerPoint</Application>
  <PresentationFormat>Экран (4:3)</PresentationFormat>
  <Paragraphs>255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Times New Roman CYR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Евгения Александровна</dc:creator>
  <cp:lastModifiedBy>Живаева Анна Ивановна</cp:lastModifiedBy>
  <cp:revision>1554</cp:revision>
  <cp:lastPrinted>2023-03-16T12:10:12Z</cp:lastPrinted>
  <dcterms:created xsi:type="dcterms:W3CDTF">2016-11-17T05:07:10Z</dcterms:created>
  <dcterms:modified xsi:type="dcterms:W3CDTF">2023-07-14T08:57:23Z</dcterms:modified>
</cp:coreProperties>
</file>