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4989215335959"/>
          <c:y val="3.0021550504816721E-2"/>
          <c:w val="0.79185336656980987"/>
          <c:h val="0.36893592589073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strRef>
              <c:f>Лист1!$A$2:$A$9</c:f>
              <c:strCache>
                <c:ptCount val="7"/>
                <c:pt idx="0">
                  <c:v>рождение</c:v>
                </c:pt>
                <c:pt idx="1">
                  <c:v>смерть</c:v>
                </c:pt>
                <c:pt idx="2">
                  <c:v>заключение брака</c:v>
                </c:pt>
                <c:pt idx="3">
                  <c:v>расторжение брака</c:v>
                </c:pt>
                <c:pt idx="4">
                  <c:v>установление отцовства</c:v>
                </c:pt>
                <c:pt idx="5">
                  <c:v>усыновление</c:v>
                </c:pt>
                <c:pt idx="6">
                  <c:v>перемена имени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7"/>
                <c:pt idx="0">
                  <c:v>6475</c:v>
                </c:pt>
                <c:pt idx="1">
                  <c:v>2254</c:v>
                </c:pt>
                <c:pt idx="2">
                  <c:v>3697</c:v>
                </c:pt>
                <c:pt idx="3">
                  <c:v>2170</c:v>
                </c:pt>
                <c:pt idx="4">
                  <c:v>784</c:v>
                </c:pt>
                <c:pt idx="5">
                  <c:v>52</c:v>
                </c:pt>
                <c:pt idx="6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4-4A8E-B4B4-1D0EC11D1E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strRef>
              <c:f>Лист1!$A$2:$A$9</c:f>
              <c:strCache>
                <c:ptCount val="7"/>
                <c:pt idx="0">
                  <c:v>рождение</c:v>
                </c:pt>
                <c:pt idx="1">
                  <c:v>смерть</c:v>
                </c:pt>
                <c:pt idx="2">
                  <c:v>заключение брака</c:v>
                </c:pt>
                <c:pt idx="3">
                  <c:v>расторжение брака</c:v>
                </c:pt>
                <c:pt idx="4">
                  <c:v>установление отцовства</c:v>
                </c:pt>
                <c:pt idx="5">
                  <c:v>усыновление</c:v>
                </c:pt>
                <c:pt idx="6">
                  <c:v>перемена имени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7"/>
                <c:pt idx="0">
                  <c:v>6189</c:v>
                </c:pt>
                <c:pt idx="1">
                  <c:v>2250</c:v>
                </c:pt>
                <c:pt idx="2">
                  <c:v>3684</c:v>
                </c:pt>
                <c:pt idx="3">
                  <c:v>2279</c:v>
                </c:pt>
                <c:pt idx="4">
                  <c:v>742</c:v>
                </c:pt>
                <c:pt idx="5">
                  <c:v>58</c:v>
                </c:pt>
                <c:pt idx="6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4-4A8E-B4B4-1D0EC11D1E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strRef>
              <c:f>Лист1!$A$2:$A$9</c:f>
              <c:strCache>
                <c:ptCount val="7"/>
                <c:pt idx="0">
                  <c:v>рождение</c:v>
                </c:pt>
                <c:pt idx="1">
                  <c:v>смерть</c:v>
                </c:pt>
                <c:pt idx="2">
                  <c:v>заключение брака</c:v>
                </c:pt>
                <c:pt idx="3">
                  <c:v>расторжение брака</c:v>
                </c:pt>
                <c:pt idx="4">
                  <c:v>установление отцовства</c:v>
                </c:pt>
                <c:pt idx="5">
                  <c:v>усыновление</c:v>
                </c:pt>
                <c:pt idx="6">
                  <c:v>перемена имени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7"/>
                <c:pt idx="0">
                  <c:v>6077</c:v>
                </c:pt>
                <c:pt idx="1">
                  <c:v>2981</c:v>
                </c:pt>
                <c:pt idx="2">
                  <c:v>2981</c:v>
                </c:pt>
                <c:pt idx="3">
                  <c:v>1849</c:v>
                </c:pt>
                <c:pt idx="4">
                  <c:v>694</c:v>
                </c:pt>
                <c:pt idx="5">
                  <c:v>39</c:v>
                </c:pt>
                <c:pt idx="6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4-4A8E-B4B4-1D0EC11D1E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strRef>
              <c:f>Лист1!$A$2:$A$9</c:f>
              <c:strCache>
                <c:ptCount val="7"/>
                <c:pt idx="0">
                  <c:v>рождение</c:v>
                </c:pt>
                <c:pt idx="1">
                  <c:v>смерть</c:v>
                </c:pt>
                <c:pt idx="2">
                  <c:v>заключение брака</c:v>
                </c:pt>
                <c:pt idx="3">
                  <c:v>расторжение брака</c:v>
                </c:pt>
                <c:pt idx="4">
                  <c:v>установление отцовства</c:v>
                </c:pt>
                <c:pt idx="5">
                  <c:v>усыновление</c:v>
                </c:pt>
                <c:pt idx="6">
                  <c:v>перемена имени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7"/>
                <c:pt idx="0">
                  <c:v>6056</c:v>
                </c:pt>
                <c:pt idx="1">
                  <c:v>3290</c:v>
                </c:pt>
                <c:pt idx="2">
                  <c:v>3744</c:v>
                </c:pt>
                <c:pt idx="3">
                  <c:v>2344</c:v>
                </c:pt>
                <c:pt idx="4">
                  <c:v>727</c:v>
                </c:pt>
                <c:pt idx="5">
                  <c:v>45</c:v>
                </c:pt>
                <c:pt idx="6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3-428A-8ADB-1F97DC052A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strRef>
              <c:f>Лист1!$A$2:$A$9</c:f>
              <c:strCache>
                <c:ptCount val="7"/>
                <c:pt idx="0">
                  <c:v>рождение</c:v>
                </c:pt>
                <c:pt idx="1">
                  <c:v>смерть</c:v>
                </c:pt>
                <c:pt idx="2">
                  <c:v>заключение брака</c:v>
                </c:pt>
                <c:pt idx="3">
                  <c:v>расторжение брака</c:v>
                </c:pt>
                <c:pt idx="4">
                  <c:v>установление отцовства</c:v>
                </c:pt>
                <c:pt idx="5">
                  <c:v>усыновление</c:v>
                </c:pt>
                <c:pt idx="6">
                  <c:v>перемена имени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7"/>
                <c:pt idx="0">
                  <c:v>5826</c:v>
                </c:pt>
                <c:pt idx="1">
                  <c:v>2416</c:v>
                </c:pt>
                <c:pt idx="2">
                  <c:v>3646</c:v>
                </c:pt>
                <c:pt idx="3">
                  <c:v>2378</c:v>
                </c:pt>
                <c:pt idx="4">
                  <c:v>712</c:v>
                </c:pt>
                <c:pt idx="5">
                  <c:v>28</c:v>
                </c:pt>
                <c:pt idx="6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3-428A-8ADB-1F97DC05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5308808"/>
        <c:axId val="375304544"/>
      </c:barChart>
      <c:catAx>
        <c:axId val="37530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04544"/>
        <c:crosses val="autoZero"/>
        <c:auto val="1"/>
        <c:lblAlgn val="ctr"/>
        <c:lblOffset val="100"/>
        <c:noMultiLvlLbl val="0"/>
      </c:catAx>
      <c:valAx>
        <c:axId val="37530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08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выдача повторных свидетельств</c:v>
                </c:pt>
                <c:pt idx="1">
                  <c:v>выдача справок</c:v>
                </c:pt>
                <c:pt idx="2">
                  <c:v>составлено заключений о внесении исправлений в АГС</c:v>
                </c:pt>
                <c:pt idx="3">
                  <c:v>исполнено извещений о внесении изменений в АГС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4437</c:v>
                </c:pt>
                <c:pt idx="1">
                  <c:v>12264</c:v>
                </c:pt>
                <c:pt idx="2">
                  <c:v>359</c:v>
                </c:pt>
                <c:pt idx="3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E-419B-B840-62A21259B3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выдача повторных свидетельств</c:v>
                </c:pt>
                <c:pt idx="1">
                  <c:v>выдача справок</c:v>
                </c:pt>
                <c:pt idx="2">
                  <c:v>составлено заключений о внесении исправлений в АГС</c:v>
                </c:pt>
                <c:pt idx="3">
                  <c:v>исполнено извещений о внесении изменений в АГС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4595</c:v>
                </c:pt>
                <c:pt idx="1">
                  <c:v>11839</c:v>
                </c:pt>
                <c:pt idx="2">
                  <c:v>437</c:v>
                </c:pt>
                <c:pt idx="3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E-419B-B840-62A21259B3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выдача повторных свидетельств</c:v>
                </c:pt>
                <c:pt idx="1">
                  <c:v>выдача справок</c:v>
                </c:pt>
                <c:pt idx="2">
                  <c:v>составлено заключений о внесении исправлений в АГС</c:v>
                </c:pt>
                <c:pt idx="3">
                  <c:v>исполнено извещений о внесении изменений в АГС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3586</c:v>
                </c:pt>
                <c:pt idx="1">
                  <c:v>2561</c:v>
                </c:pt>
                <c:pt idx="2">
                  <c:v>347</c:v>
                </c:pt>
                <c:pt idx="3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E-419B-B840-62A21259B3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выдача повторных свидетельств</c:v>
                </c:pt>
                <c:pt idx="1">
                  <c:v>выдача справок</c:v>
                </c:pt>
                <c:pt idx="2">
                  <c:v>составлено заключений о внесении исправлений в АГС</c:v>
                </c:pt>
                <c:pt idx="3">
                  <c:v>исполнено извещений о внесении изменений в АГС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4264</c:v>
                </c:pt>
                <c:pt idx="1">
                  <c:v>3363</c:v>
                </c:pt>
                <c:pt idx="2">
                  <c:v>5823</c:v>
                </c:pt>
                <c:pt idx="3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7-4B29-81A9-1FC8537D45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выдача повторных свидетельств</c:v>
                </c:pt>
                <c:pt idx="1">
                  <c:v>выдача справок</c:v>
                </c:pt>
                <c:pt idx="2">
                  <c:v>составлено заключений о внесении исправлений в АГС</c:v>
                </c:pt>
                <c:pt idx="3">
                  <c:v>исполнено извещений о внесении изменений в АГС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4583</c:v>
                </c:pt>
                <c:pt idx="1">
                  <c:v>3201</c:v>
                </c:pt>
                <c:pt idx="2">
                  <c:v>1156</c:v>
                </c:pt>
                <c:pt idx="3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7-4B29-81A9-1FC8537D4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539200"/>
        <c:axId val="380546744"/>
      </c:barChart>
      <c:catAx>
        <c:axId val="3805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46744"/>
        <c:crosses val="autoZero"/>
        <c:auto val="1"/>
        <c:lblAlgn val="ctr"/>
        <c:lblOffset val="100"/>
        <c:noMultiLvlLbl val="0"/>
      </c:catAx>
      <c:valAx>
        <c:axId val="38054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39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6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5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7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7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5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2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8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6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1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1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67443F-A7C0-4D7C-85E5-82981E59A57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E45E49-A242-4135-AA1E-3286B3533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628650"/>
            <a:ext cx="10602913" cy="1052513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Количество зарегистрированных актов и юридически значимых действий управлением записи актов гражданского </a:t>
            </a:r>
            <a:r>
              <a:rPr lang="ru-RU" sz="2500" b="1"/>
              <a:t>состояния </a:t>
            </a:r>
            <a:r>
              <a:rPr lang="ru-RU" sz="2500" b="1" smtClean="0"/>
              <a:t>с </a:t>
            </a:r>
            <a:r>
              <a:rPr lang="ru-RU" sz="2500" b="1" smtClean="0"/>
              <a:t>2018 </a:t>
            </a:r>
            <a:r>
              <a:rPr lang="ru-RU" sz="2500" b="1" smtClean="0"/>
              <a:t>по </a:t>
            </a:r>
            <a:r>
              <a:rPr lang="ru-RU" sz="2500" b="1" dirty="0" smtClean="0"/>
              <a:t>2022 годы</a:t>
            </a: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3620203"/>
              </p:ext>
            </p:extLst>
          </p:nvPr>
        </p:nvGraphicFramePr>
        <p:xfrm>
          <a:off x="552450" y="2241739"/>
          <a:ext cx="6160294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4650" y="1447800"/>
            <a:ext cx="5153024" cy="742950"/>
          </a:xfrm>
        </p:spPr>
        <p:txBody>
          <a:bodyPr/>
          <a:lstStyle/>
          <a:p>
            <a:r>
              <a:rPr lang="ru-RU" sz="2300" dirty="0" smtClean="0"/>
              <a:t>Иные юридически значимые действия</a:t>
            </a:r>
            <a:endParaRPr lang="ru-RU" sz="23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8226081"/>
              </p:ext>
            </p:extLst>
          </p:nvPr>
        </p:nvGraphicFramePr>
        <p:xfrm>
          <a:off x="6476999" y="2241739"/>
          <a:ext cx="4962525" cy="366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7801" y="1795463"/>
            <a:ext cx="446246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B0F0"/>
                </a:solidFill>
              </a:rPr>
              <a:t>Акты гражданского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224511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27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Количество зарегистрированных актов и юридически значимых действий управлением записи актов гражданского состояния с 2018 по 2022 годы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Ярцева Анна Павловна</dc:creator>
  <cp:lastModifiedBy>Макарова Татьяна Феликсовна</cp:lastModifiedBy>
  <cp:revision>16</cp:revision>
  <cp:lastPrinted>2023-03-27T11:45:46Z</cp:lastPrinted>
  <dcterms:created xsi:type="dcterms:W3CDTF">2018-12-18T05:21:23Z</dcterms:created>
  <dcterms:modified xsi:type="dcterms:W3CDTF">2023-03-27T11:51:54Z</dcterms:modified>
</cp:coreProperties>
</file>