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8" r:id="rId2"/>
  </p:sldIdLst>
  <p:sldSz cx="6858000" cy="9906000" type="A4"/>
  <p:notesSz cx="6797675" cy="992822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 Condensed" panose="02000000000000000000" pitchFamily="2" charset="0"/>
      <p:regular r:id="rId9"/>
      <p:bold r:id="rId10"/>
      <p:italic r:id="rId11"/>
      <p:boldItalic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3282" y="72"/>
      </p:cViewPr>
      <p:guideLst>
        <p:guide orient="horz" pos="2268"/>
        <p:guide pos="2241"/>
        <p:guide orient="horz" pos="1580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8" Type="http://schemas.microsoft.com/office/2015/10/relationships/revisionInfo" Target="revisionInfo.xml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CB89E-38A2-41EC-B9A6-E19493A1145D}" type="doc">
      <dgm:prSet loTypeId="urn:microsoft.com/office/officeart/2005/8/layout/process2" loCatId="process" qsTypeId="urn:microsoft.com/office/officeart/2005/8/quickstyle/simple5" qsCatId="simple" csTypeId="urn:microsoft.com/office/officeart/2005/8/colors/accent6_1" csCatId="accent6" phldr="1"/>
      <dgm:spPr/>
    </dgm:pt>
    <dgm:pt modelId="{0BF74809-ABDB-4040-9706-AD12F2156AC8}">
      <dgm:prSet phldrT="[Текст]" custT="1"/>
      <dgm:spPr/>
      <dgm:t>
        <a:bodyPr/>
        <a:lstStyle/>
        <a:p>
          <a:r>
            <a:rPr lang="ru-RU" sz="1200" b="1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Возникновение задолженности по обязательным платежам</a:t>
          </a:r>
          <a:r>
            <a:rPr lang="ru-RU" sz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/>
          </a:r>
          <a:br>
            <a:rPr lang="ru-RU" sz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</a:br>
          <a:r>
            <a:rPr lang="ru-RU" sz="11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(на следующий день после срока уплаты, указанного в налоговом уведомлении)</a:t>
          </a:r>
          <a:endParaRPr lang="ru-RU" sz="11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6A7AD38A-165F-432F-8829-4A101AC6A64B}" type="parTrans" cxnId="{B8BE12BF-9822-471D-A5CD-5DAC28A9EA1A}">
      <dgm:prSet/>
      <dgm:spPr/>
      <dgm:t>
        <a:bodyPr/>
        <a:lstStyle/>
        <a:p>
          <a:endParaRPr lang="ru-RU"/>
        </a:p>
      </dgm:t>
    </dgm:pt>
    <dgm:pt modelId="{FADAD8CC-7741-4078-B3CE-AB8CA34D81A3}" type="sibTrans" cxnId="{B8BE12BF-9822-471D-A5CD-5DAC28A9EA1A}">
      <dgm:prSet/>
      <dgm:spPr/>
      <dgm:t>
        <a:bodyPr/>
        <a:lstStyle/>
        <a:p>
          <a:endParaRPr lang="ru-RU"/>
        </a:p>
      </dgm:t>
    </dgm:pt>
    <dgm:pt modelId="{E5FFC0FE-2FD0-4A3D-8BB6-8E68C66EE4F0}">
      <dgm:prSet phldrT="[Текст]" custT="1"/>
      <dgm:spPr/>
      <dgm:t>
        <a:bodyPr/>
        <a:lstStyle/>
        <a:p>
          <a:r>
            <a:rPr lang="ru-RU" sz="1200" b="1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Выставление требования об уплате налога</a:t>
          </a:r>
        </a:p>
        <a:p>
          <a:r>
            <a:rPr lang="ru-RU" sz="11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(- с суммой задолженности более 500 рублей - в течение 3 месяцев с даты выявления недоимки;</a:t>
          </a:r>
        </a:p>
        <a:p>
          <a:r>
            <a:rPr lang="ru-RU" sz="11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- с суммой задолженности менее 500 рублей - в течение года с даты выявления недоимки)</a:t>
          </a:r>
        </a:p>
        <a:p>
          <a:r>
            <a:rPr lang="ru-RU" sz="11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(срок исполнения по требованию устанавливается не менее 8 календарных дней)</a:t>
          </a:r>
          <a:endParaRPr lang="ru-RU" sz="11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3337D987-CA79-45E5-8019-3CC25E9C421C}" type="parTrans" cxnId="{FE5D4469-B507-41D9-A49F-D4585AFE15CF}">
      <dgm:prSet/>
      <dgm:spPr/>
      <dgm:t>
        <a:bodyPr/>
        <a:lstStyle/>
        <a:p>
          <a:endParaRPr lang="ru-RU"/>
        </a:p>
      </dgm:t>
    </dgm:pt>
    <dgm:pt modelId="{8E0C883A-B4E9-48DE-8F78-49F2FC2B0E44}" type="sibTrans" cxnId="{FE5D4469-B507-41D9-A49F-D4585AFE15CF}">
      <dgm:prSet/>
      <dgm:spPr/>
      <dgm:t>
        <a:bodyPr/>
        <a:lstStyle/>
        <a:p>
          <a:endParaRPr lang="ru-RU"/>
        </a:p>
      </dgm:t>
    </dgm:pt>
    <dgm:pt modelId="{28BDB1C6-CD5A-4F66-8DCB-BD5306C9CF6B}">
      <dgm:prSet phldrT="[Текст]" custT="1"/>
      <dgm:spPr/>
      <dgm:t>
        <a:bodyPr/>
        <a:lstStyle/>
        <a:p>
          <a:r>
            <a:rPr lang="ru-RU" sz="1200" b="1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Подача заявления в суд о взыскании за счёт имущества физического лица</a:t>
          </a:r>
        </a:p>
        <a:p>
          <a:r>
            <a:rPr lang="ru-RU" sz="11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(- если сумма задолженности более 3 000 рублей - в течение 6 месяцев с даты указанной в требовании;</a:t>
          </a:r>
        </a:p>
        <a:p>
          <a:r>
            <a:rPr lang="ru-RU" sz="11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- если в течение 3-х лет сумма задолженности превысила 3 000 рублей - в течение 6 месяцев со дня превышения 3 000 рублей;</a:t>
          </a:r>
        </a:p>
        <a:p>
          <a:r>
            <a:rPr lang="ru-RU" sz="11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- если в течение 3-х лет сумма задолженности не превысила 3 000 рублей – в течение 6 месяцев со дня срока исполнения самого раннего требования)</a:t>
          </a:r>
          <a:endParaRPr lang="ru-RU" sz="11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EB3929D6-3FFF-4976-A80A-E6C4579E45E8}" type="parTrans" cxnId="{BC4CB372-2E95-4180-A07E-6EC6B92D137B}">
      <dgm:prSet/>
      <dgm:spPr/>
      <dgm:t>
        <a:bodyPr/>
        <a:lstStyle/>
        <a:p>
          <a:endParaRPr lang="ru-RU"/>
        </a:p>
      </dgm:t>
    </dgm:pt>
    <dgm:pt modelId="{99AFCB5D-46CF-4A11-BA00-B4E96835158C}" type="sibTrans" cxnId="{BC4CB372-2E95-4180-A07E-6EC6B92D137B}">
      <dgm:prSet/>
      <dgm:spPr/>
      <dgm:t>
        <a:bodyPr/>
        <a:lstStyle/>
        <a:p>
          <a:endParaRPr lang="ru-RU"/>
        </a:p>
      </dgm:t>
    </dgm:pt>
    <dgm:pt modelId="{C3689DE3-CBA5-4790-83E6-107733B51DEA}">
      <dgm:prSet phldrT="[Текст]" custT="1"/>
      <dgm:spPr/>
      <dgm:t>
        <a:bodyPr/>
        <a:lstStyle/>
        <a:p>
          <a:r>
            <a:rPr lang="ru-RU" sz="1200" b="1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Судебный акт (судебный приказ, исполнительный лист)</a:t>
          </a:r>
          <a:br>
            <a:rPr lang="ru-RU" sz="1200" b="1" dirty="0" smtClean="0">
              <a:latin typeface="Roboto Condensed" panose="02000000000000000000" pitchFamily="2" charset="0"/>
              <a:ea typeface="Roboto Condensed" panose="02000000000000000000" pitchFamily="2" charset="0"/>
            </a:rPr>
          </a:br>
          <a:r>
            <a:rPr lang="ru-RU" sz="11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(направляется судебным приставам – исполнителям в течение 3-х лет со дня получения судебного приказа или вступления судебного акта в законную силу)</a:t>
          </a:r>
          <a:endParaRPr lang="ru-RU" sz="1100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FB524FEE-E4AB-4ACD-B2A4-DE9AB9E4A7F9}" type="parTrans" cxnId="{4841C58A-E6D8-4B3A-AE32-1EC4BA2546AF}">
      <dgm:prSet/>
      <dgm:spPr/>
      <dgm:t>
        <a:bodyPr/>
        <a:lstStyle/>
        <a:p>
          <a:endParaRPr lang="ru-RU"/>
        </a:p>
      </dgm:t>
    </dgm:pt>
    <dgm:pt modelId="{41C58324-F449-4EAF-8AAB-014125377402}" type="sibTrans" cxnId="{4841C58A-E6D8-4B3A-AE32-1EC4BA2546AF}">
      <dgm:prSet/>
      <dgm:spPr/>
      <dgm:t>
        <a:bodyPr/>
        <a:lstStyle/>
        <a:p>
          <a:endParaRPr lang="ru-RU"/>
        </a:p>
      </dgm:t>
    </dgm:pt>
    <dgm:pt modelId="{95610E5F-5709-493F-AEF9-A45F1CFDAE59}">
      <dgm:prSet custT="1"/>
      <dgm:spPr/>
      <dgm:t>
        <a:bodyPr/>
        <a:lstStyle/>
        <a:p>
          <a:r>
            <a:rPr lang="ru-RU" sz="1200" b="1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Взыскание судебными приставами – исполнителями задолженности за счет имущества должника</a:t>
          </a:r>
          <a:endParaRPr lang="ru-RU" sz="1200" b="1" dirty="0">
            <a:latin typeface="Roboto Condensed" panose="02000000000000000000" pitchFamily="2" charset="0"/>
            <a:ea typeface="Roboto Condensed" panose="02000000000000000000" pitchFamily="2" charset="0"/>
          </a:endParaRPr>
        </a:p>
      </dgm:t>
    </dgm:pt>
    <dgm:pt modelId="{A1026F16-CC26-4EF4-9D39-346935830ED9}" type="parTrans" cxnId="{541A0EF1-DFC0-40DA-837D-416B8D64149A}">
      <dgm:prSet/>
      <dgm:spPr/>
      <dgm:t>
        <a:bodyPr/>
        <a:lstStyle/>
        <a:p>
          <a:endParaRPr lang="ru-RU"/>
        </a:p>
      </dgm:t>
    </dgm:pt>
    <dgm:pt modelId="{D57D6A60-475C-4440-9A18-A7F0C774AF33}" type="sibTrans" cxnId="{541A0EF1-DFC0-40DA-837D-416B8D64149A}">
      <dgm:prSet/>
      <dgm:spPr/>
      <dgm:t>
        <a:bodyPr/>
        <a:lstStyle/>
        <a:p>
          <a:endParaRPr lang="ru-RU"/>
        </a:p>
      </dgm:t>
    </dgm:pt>
    <dgm:pt modelId="{FAD23643-7D87-426F-84B8-170F9D95AE13}" type="pres">
      <dgm:prSet presAssocID="{8A9CB89E-38A2-41EC-B9A6-E19493A1145D}" presName="linearFlow" presStyleCnt="0">
        <dgm:presLayoutVars>
          <dgm:resizeHandles val="exact"/>
        </dgm:presLayoutVars>
      </dgm:prSet>
      <dgm:spPr/>
    </dgm:pt>
    <dgm:pt modelId="{3CF2642B-7AE8-4701-9550-6C00032C9D41}" type="pres">
      <dgm:prSet presAssocID="{0BF74809-ABDB-4040-9706-AD12F2156AC8}" presName="node" presStyleLbl="node1" presStyleIdx="0" presStyleCnt="5" custScaleX="226601" custScaleY="99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4D4DF-6638-4F38-B303-DFB03581857D}" type="pres">
      <dgm:prSet presAssocID="{FADAD8CC-7741-4078-B3CE-AB8CA34D81A3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5E8EAF8-230E-4D92-B62F-F82DCDD91CE9}" type="pres">
      <dgm:prSet presAssocID="{FADAD8CC-7741-4078-B3CE-AB8CA34D81A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2E32A061-5537-45DF-A80A-1CC3731ED4F9}" type="pres">
      <dgm:prSet presAssocID="{E5FFC0FE-2FD0-4A3D-8BB6-8E68C66EE4F0}" presName="node" presStyleLbl="node1" presStyleIdx="1" presStyleCnt="5" custScaleX="226601" custScaleY="156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5301C-811B-4B89-8B9C-62F9A24EBEDE}" type="pres">
      <dgm:prSet presAssocID="{8E0C883A-B4E9-48DE-8F78-49F2FC2B0E4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7A4B110-1CCB-491D-8DB2-221F9EC6E44B}" type="pres">
      <dgm:prSet presAssocID="{8E0C883A-B4E9-48DE-8F78-49F2FC2B0E4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219F36B-B8C6-46BF-8474-C58ECC99B340}" type="pres">
      <dgm:prSet presAssocID="{28BDB1C6-CD5A-4F66-8DCB-BD5306C9CF6B}" presName="node" presStyleLbl="node1" presStyleIdx="2" presStyleCnt="5" custScaleX="226601" custScaleY="190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99D54-8D52-4D45-9506-9787B4874B2C}" type="pres">
      <dgm:prSet presAssocID="{99AFCB5D-46CF-4A11-BA00-B4E96835158C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830E889-B70A-4A2A-A4D1-EEFCC37932A3}" type="pres">
      <dgm:prSet presAssocID="{99AFCB5D-46CF-4A11-BA00-B4E96835158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77F99CE-92BA-4965-BE4D-6EE599FAC0EF}" type="pres">
      <dgm:prSet presAssocID="{C3689DE3-CBA5-4790-83E6-107733B51DEA}" presName="node" presStyleLbl="node1" presStyleIdx="3" presStyleCnt="5" custScaleX="226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66DB7-74EE-48F5-9159-F32AD3DEB2A1}" type="pres">
      <dgm:prSet presAssocID="{41C58324-F449-4EAF-8AAB-014125377402}" presName="sibTrans" presStyleLbl="sibTrans2D1" presStyleIdx="3" presStyleCnt="4"/>
      <dgm:spPr/>
      <dgm:t>
        <a:bodyPr/>
        <a:lstStyle/>
        <a:p>
          <a:endParaRPr lang="ru-RU"/>
        </a:p>
      </dgm:t>
    </dgm:pt>
    <dgm:pt modelId="{4938E7C6-BFE5-4BAB-A09C-B6C057C627AC}" type="pres">
      <dgm:prSet presAssocID="{41C58324-F449-4EAF-8AAB-01412537740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2D1A030-EFAA-4FF1-AB69-948AA4BD3C0D}" type="pres">
      <dgm:prSet presAssocID="{95610E5F-5709-493F-AEF9-A45F1CFDAE59}" presName="node" presStyleLbl="node1" presStyleIdx="4" presStyleCnt="5" custScaleX="226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BC8E08-EE80-4A71-A0A1-4F4061D5DBE6}" type="presOf" srcId="{FADAD8CC-7741-4078-B3CE-AB8CA34D81A3}" destId="{2864D4DF-6638-4F38-B303-DFB03581857D}" srcOrd="0" destOrd="0" presId="urn:microsoft.com/office/officeart/2005/8/layout/process2"/>
    <dgm:cxn modelId="{466E1579-EBF4-4D8C-B50F-962FE5B42019}" type="presOf" srcId="{95610E5F-5709-493F-AEF9-A45F1CFDAE59}" destId="{B2D1A030-EFAA-4FF1-AB69-948AA4BD3C0D}" srcOrd="0" destOrd="0" presId="urn:microsoft.com/office/officeart/2005/8/layout/process2"/>
    <dgm:cxn modelId="{BC4CB372-2E95-4180-A07E-6EC6B92D137B}" srcId="{8A9CB89E-38A2-41EC-B9A6-E19493A1145D}" destId="{28BDB1C6-CD5A-4F66-8DCB-BD5306C9CF6B}" srcOrd="2" destOrd="0" parTransId="{EB3929D6-3FFF-4976-A80A-E6C4579E45E8}" sibTransId="{99AFCB5D-46CF-4A11-BA00-B4E96835158C}"/>
    <dgm:cxn modelId="{096F7EF2-885E-44CA-BF42-EBDD692CADCB}" type="presOf" srcId="{E5FFC0FE-2FD0-4A3D-8BB6-8E68C66EE4F0}" destId="{2E32A061-5537-45DF-A80A-1CC3731ED4F9}" srcOrd="0" destOrd="0" presId="urn:microsoft.com/office/officeart/2005/8/layout/process2"/>
    <dgm:cxn modelId="{B8BE12BF-9822-471D-A5CD-5DAC28A9EA1A}" srcId="{8A9CB89E-38A2-41EC-B9A6-E19493A1145D}" destId="{0BF74809-ABDB-4040-9706-AD12F2156AC8}" srcOrd="0" destOrd="0" parTransId="{6A7AD38A-165F-432F-8829-4A101AC6A64B}" sibTransId="{FADAD8CC-7741-4078-B3CE-AB8CA34D81A3}"/>
    <dgm:cxn modelId="{4841C58A-E6D8-4B3A-AE32-1EC4BA2546AF}" srcId="{8A9CB89E-38A2-41EC-B9A6-E19493A1145D}" destId="{C3689DE3-CBA5-4790-83E6-107733B51DEA}" srcOrd="3" destOrd="0" parTransId="{FB524FEE-E4AB-4ACD-B2A4-DE9AB9E4A7F9}" sibTransId="{41C58324-F449-4EAF-8AAB-014125377402}"/>
    <dgm:cxn modelId="{6F2144D6-58E9-4A99-8C86-0DA3FBC533A6}" type="presOf" srcId="{C3689DE3-CBA5-4790-83E6-107733B51DEA}" destId="{C77F99CE-92BA-4965-BE4D-6EE599FAC0EF}" srcOrd="0" destOrd="0" presId="urn:microsoft.com/office/officeart/2005/8/layout/process2"/>
    <dgm:cxn modelId="{0232EF9D-4B4E-4D60-B195-BC1011CC2627}" type="presOf" srcId="{99AFCB5D-46CF-4A11-BA00-B4E96835158C}" destId="{55999D54-8D52-4D45-9506-9787B4874B2C}" srcOrd="0" destOrd="0" presId="urn:microsoft.com/office/officeart/2005/8/layout/process2"/>
    <dgm:cxn modelId="{D6574B8C-AFE9-4399-894B-F3A8E9414F87}" type="presOf" srcId="{41C58324-F449-4EAF-8AAB-014125377402}" destId="{E6166DB7-74EE-48F5-9159-F32AD3DEB2A1}" srcOrd="0" destOrd="0" presId="urn:microsoft.com/office/officeart/2005/8/layout/process2"/>
    <dgm:cxn modelId="{6CAC15F6-CD7D-40EF-8F35-B19192266A15}" type="presOf" srcId="{8A9CB89E-38A2-41EC-B9A6-E19493A1145D}" destId="{FAD23643-7D87-426F-84B8-170F9D95AE13}" srcOrd="0" destOrd="0" presId="urn:microsoft.com/office/officeart/2005/8/layout/process2"/>
    <dgm:cxn modelId="{541A0EF1-DFC0-40DA-837D-416B8D64149A}" srcId="{8A9CB89E-38A2-41EC-B9A6-E19493A1145D}" destId="{95610E5F-5709-493F-AEF9-A45F1CFDAE59}" srcOrd="4" destOrd="0" parTransId="{A1026F16-CC26-4EF4-9D39-346935830ED9}" sibTransId="{D57D6A60-475C-4440-9A18-A7F0C774AF33}"/>
    <dgm:cxn modelId="{9058B3AA-DBC0-4ADB-9BB8-2CC3C680F8D5}" type="presOf" srcId="{41C58324-F449-4EAF-8AAB-014125377402}" destId="{4938E7C6-BFE5-4BAB-A09C-B6C057C627AC}" srcOrd="1" destOrd="0" presId="urn:microsoft.com/office/officeart/2005/8/layout/process2"/>
    <dgm:cxn modelId="{EC9418FB-A69A-482B-9D3E-9BBB9E518EA7}" type="presOf" srcId="{0BF74809-ABDB-4040-9706-AD12F2156AC8}" destId="{3CF2642B-7AE8-4701-9550-6C00032C9D41}" srcOrd="0" destOrd="0" presId="urn:microsoft.com/office/officeart/2005/8/layout/process2"/>
    <dgm:cxn modelId="{93CEB6CD-66D9-4167-9118-F52A5886B25F}" type="presOf" srcId="{8E0C883A-B4E9-48DE-8F78-49F2FC2B0E44}" destId="{C7A4B110-1CCB-491D-8DB2-221F9EC6E44B}" srcOrd="1" destOrd="0" presId="urn:microsoft.com/office/officeart/2005/8/layout/process2"/>
    <dgm:cxn modelId="{76E21F93-B57E-4613-9866-B400669D06A0}" type="presOf" srcId="{28BDB1C6-CD5A-4F66-8DCB-BD5306C9CF6B}" destId="{5219F36B-B8C6-46BF-8474-C58ECC99B340}" srcOrd="0" destOrd="0" presId="urn:microsoft.com/office/officeart/2005/8/layout/process2"/>
    <dgm:cxn modelId="{FE5D4469-B507-41D9-A49F-D4585AFE15CF}" srcId="{8A9CB89E-38A2-41EC-B9A6-E19493A1145D}" destId="{E5FFC0FE-2FD0-4A3D-8BB6-8E68C66EE4F0}" srcOrd="1" destOrd="0" parTransId="{3337D987-CA79-45E5-8019-3CC25E9C421C}" sibTransId="{8E0C883A-B4E9-48DE-8F78-49F2FC2B0E44}"/>
    <dgm:cxn modelId="{DE9FD23B-8EE6-48C7-9F78-001A1394B3DA}" type="presOf" srcId="{8E0C883A-B4E9-48DE-8F78-49F2FC2B0E44}" destId="{5575301C-811B-4B89-8B9C-62F9A24EBEDE}" srcOrd="0" destOrd="0" presId="urn:microsoft.com/office/officeart/2005/8/layout/process2"/>
    <dgm:cxn modelId="{A111CA27-9015-4C00-A73D-09B5C437E122}" type="presOf" srcId="{99AFCB5D-46CF-4A11-BA00-B4E96835158C}" destId="{C830E889-B70A-4A2A-A4D1-EEFCC37932A3}" srcOrd="1" destOrd="0" presId="urn:microsoft.com/office/officeart/2005/8/layout/process2"/>
    <dgm:cxn modelId="{93632FF3-170A-4F6A-B18E-BAB97D4B3C4B}" type="presOf" srcId="{FADAD8CC-7741-4078-B3CE-AB8CA34D81A3}" destId="{F5E8EAF8-230E-4D92-B62F-F82DCDD91CE9}" srcOrd="1" destOrd="0" presId="urn:microsoft.com/office/officeart/2005/8/layout/process2"/>
    <dgm:cxn modelId="{7EB35022-E60F-45F7-83B4-E3FD0B0262DC}" type="presParOf" srcId="{FAD23643-7D87-426F-84B8-170F9D95AE13}" destId="{3CF2642B-7AE8-4701-9550-6C00032C9D41}" srcOrd="0" destOrd="0" presId="urn:microsoft.com/office/officeart/2005/8/layout/process2"/>
    <dgm:cxn modelId="{7EE25BD9-6350-4C0F-8218-8CAAFF2B96A7}" type="presParOf" srcId="{FAD23643-7D87-426F-84B8-170F9D95AE13}" destId="{2864D4DF-6638-4F38-B303-DFB03581857D}" srcOrd="1" destOrd="0" presId="urn:microsoft.com/office/officeart/2005/8/layout/process2"/>
    <dgm:cxn modelId="{7C72347F-6027-4B64-9612-E32478693AC4}" type="presParOf" srcId="{2864D4DF-6638-4F38-B303-DFB03581857D}" destId="{F5E8EAF8-230E-4D92-B62F-F82DCDD91CE9}" srcOrd="0" destOrd="0" presId="urn:microsoft.com/office/officeart/2005/8/layout/process2"/>
    <dgm:cxn modelId="{D21550C0-FBEB-46D5-8E7F-D7FF23E5F4FF}" type="presParOf" srcId="{FAD23643-7D87-426F-84B8-170F9D95AE13}" destId="{2E32A061-5537-45DF-A80A-1CC3731ED4F9}" srcOrd="2" destOrd="0" presId="urn:microsoft.com/office/officeart/2005/8/layout/process2"/>
    <dgm:cxn modelId="{A2161703-F91F-457A-8687-7E40BB10DE3B}" type="presParOf" srcId="{FAD23643-7D87-426F-84B8-170F9D95AE13}" destId="{5575301C-811B-4B89-8B9C-62F9A24EBEDE}" srcOrd="3" destOrd="0" presId="urn:microsoft.com/office/officeart/2005/8/layout/process2"/>
    <dgm:cxn modelId="{32DF80BD-EC94-4B96-AD31-7D8810EE680D}" type="presParOf" srcId="{5575301C-811B-4B89-8B9C-62F9A24EBEDE}" destId="{C7A4B110-1CCB-491D-8DB2-221F9EC6E44B}" srcOrd="0" destOrd="0" presId="urn:microsoft.com/office/officeart/2005/8/layout/process2"/>
    <dgm:cxn modelId="{3C6690B9-7711-4E72-9DD6-CD8379C694DD}" type="presParOf" srcId="{FAD23643-7D87-426F-84B8-170F9D95AE13}" destId="{5219F36B-B8C6-46BF-8474-C58ECC99B340}" srcOrd="4" destOrd="0" presId="urn:microsoft.com/office/officeart/2005/8/layout/process2"/>
    <dgm:cxn modelId="{72DC1F75-D36A-4194-8CDC-01D8A3A5E6D9}" type="presParOf" srcId="{FAD23643-7D87-426F-84B8-170F9D95AE13}" destId="{55999D54-8D52-4D45-9506-9787B4874B2C}" srcOrd="5" destOrd="0" presId="urn:microsoft.com/office/officeart/2005/8/layout/process2"/>
    <dgm:cxn modelId="{8BD7253C-423E-4ABE-B1D4-C524C3B2D74B}" type="presParOf" srcId="{55999D54-8D52-4D45-9506-9787B4874B2C}" destId="{C830E889-B70A-4A2A-A4D1-EEFCC37932A3}" srcOrd="0" destOrd="0" presId="urn:microsoft.com/office/officeart/2005/8/layout/process2"/>
    <dgm:cxn modelId="{5349E589-13F7-49B5-A3FB-5588BA3C1610}" type="presParOf" srcId="{FAD23643-7D87-426F-84B8-170F9D95AE13}" destId="{C77F99CE-92BA-4965-BE4D-6EE599FAC0EF}" srcOrd="6" destOrd="0" presId="urn:microsoft.com/office/officeart/2005/8/layout/process2"/>
    <dgm:cxn modelId="{7B4E0AA1-6D00-4AA0-A03F-EC39B5845D83}" type="presParOf" srcId="{FAD23643-7D87-426F-84B8-170F9D95AE13}" destId="{E6166DB7-74EE-48F5-9159-F32AD3DEB2A1}" srcOrd="7" destOrd="0" presId="urn:microsoft.com/office/officeart/2005/8/layout/process2"/>
    <dgm:cxn modelId="{79E560FB-EF42-48E6-B6A9-A5082185F088}" type="presParOf" srcId="{E6166DB7-74EE-48F5-9159-F32AD3DEB2A1}" destId="{4938E7C6-BFE5-4BAB-A09C-B6C057C627AC}" srcOrd="0" destOrd="0" presId="urn:microsoft.com/office/officeart/2005/8/layout/process2"/>
    <dgm:cxn modelId="{53321A6E-756A-409D-A347-8357B6978219}" type="presParOf" srcId="{FAD23643-7D87-426F-84B8-170F9D95AE13}" destId="{B2D1A030-EFAA-4FF1-AB69-948AA4BD3C0D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2642B-7AE8-4701-9550-6C00032C9D41}">
      <dsp:nvSpPr>
        <dsp:cNvPr id="0" name=""/>
        <dsp:cNvSpPr/>
      </dsp:nvSpPr>
      <dsp:spPr>
        <a:xfrm>
          <a:off x="0" y="7327"/>
          <a:ext cx="6008456" cy="889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Возникновение задолженности по обязательным платежам</a:t>
          </a:r>
          <a:r>
            <a:rPr lang="ru-RU" sz="1200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/>
          </a:r>
          <a:br>
            <a:rPr lang="ru-RU" sz="1200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</a:br>
          <a:r>
            <a:rPr lang="ru-RU" sz="1100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(на следующий день после срока уплаты, указанного в налоговом уведомлении)</a:t>
          </a:r>
          <a:endParaRPr lang="ru-RU" sz="1100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26065" y="33392"/>
        <a:ext cx="5956326" cy="837802"/>
      </dsp:txXfrm>
    </dsp:sp>
    <dsp:sp modelId="{2864D4DF-6638-4F38-B303-DFB03581857D}">
      <dsp:nvSpPr>
        <dsp:cNvPr id="0" name=""/>
        <dsp:cNvSpPr/>
      </dsp:nvSpPr>
      <dsp:spPr>
        <a:xfrm rot="5400000">
          <a:off x="2836900" y="919570"/>
          <a:ext cx="334655" cy="401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2883752" y="953035"/>
        <a:ext cx="240952" cy="234259"/>
      </dsp:txXfrm>
    </dsp:sp>
    <dsp:sp modelId="{2E32A061-5537-45DF-A80A-1CC3731ED4F9}">
      <dsp:nvSpPr>
        <dsp:cNvPr id="0" name=""/>
        <dsp:cNvSpPr/>
      </dsp:nvSpPr>
      <dsp:spPr>
        <a:xfrm>
          <a:off x="0" y="1343467"/>
          <a:ext cx="6008456" cy="1394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Выставление требования об уплате налога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(- с суммой задолженности более 500 рублей - в течение 3 месяцев с даты выявления недоимки;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- с суммой задолженности менее 500 рублей - в течение года с даты выявления недоимки)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(срок исполнения по требованию устанавливается не менее 8 календарных дней)</a:t>
          </a:r>
          <a:endParaRPr lang="ru-RU" sz="1100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40831" y="1384298"/>
        <a:ext cx="5926794" cy="1312412"/>
      </dsp:txXfrm>
    </dsp:sp>
    <dsp:sp modelId="{5575301C-811B-4B89-8B9C-62F9A24EBEDE}">
      <dsp:nvSpPr>
        <dsp:cNvPr id="0" name=""/>
        <dsp:cNvSpPr/>
      </dsp:nvSpPr>
      <dsp:spPr>
        <a:xfrm rot="5400000">
          <a:off x="2836900" y="2759852"/>
          <a:ext cx="334655" cy="401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2883752" y="2793317"/>
        <a:ext cx="240952" cy="234259"/>
      </dsp:txXfrm>
    </dsp:sp>
    <dsp:sp modelId="{5219F36B-B8C6-46BF-8474-C58ECC99B340}">
      <dsp:nvSpPr>
        <dsp:cNvPr id="0" name=""/>
        <dsp:cNvSpPr/>
      </dsp:nvSpPr>
      <dsp:spPr>
        <a:xfrm>
          <a:off x="0" y="3183748"/>
          <a:ext cx="6008456" cy="1699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Подача заявления в суд о взыскании за счёт имущества физического лица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(- если сумма задолженности более 3 000 рублей - в течение 6 месяцев с даты указанной в требовании;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- если в течение 3-х лет сумма задолженности превысила 3 000 рублей - в течение 6 месяцев со дня превышения 3 000 рублей;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- если в течение 3-х лет сумма задолженности не превысила 3 000 рублей – в течение 6 месяцев со дня срока исполнения самого раннего требования)</a:t>
          </a:r>
          <a:endParaRPr lang="ru-RU" sz="1100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49768" y="3233516"/>
        <a:ext cx="5908920" cy="1599672"/>
      </dsp:txXfrm>
    </dsp:sp>
    <dsp:sp modelId="{55999D54-8D52-4D45-9506-9787B4874B2C}">
      <dsp:nvSpPr>
        <dsp:cNvPr id="0" name=""/>
        <dsp:cNvSpPr/>
      </dsp:nvSpPr>
      <dsp:spPr>
        <a:xfrm rot="5400000">
          <a:off x="2836900" y="4905267"/>
          <a:ext cx="334655" cy="401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2883752" y="4938732"/>
        <a:ext cx="240952" cy="234259"/>
      </dsp:txXfrm>
    </dsp:sp>
    <dsp:sp modelId="{C77F99CE-92BA-4965-BE4D-6EE599FAC0EF}">
      <dsp:nvSpPr>
        <dsp:cNvPr id="0" name=""/>
        <dsp:cNvSpPr/>
      </dsp:nvSpPr>
      <dsp:spPr>
        <a:xfrm>
          <a:off x="0" y="5329164"/>
          <a:ext cx="6008456" cy="892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Судебный акт (судебный приказ, исполнительный лист)</a:t>
          </a:r>
          <a:br>
            <a:rPr lang="ru-RU" sz="1200" b="1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</a:br>
          <a:r>
            <a:rPr lang="ru-RU" sz="1100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(направляется судебным приставам – исполнителям в течение 3-х лет со дня получения судебного приказа или вступления судебного акта в законную силу)</a:t>
          </a:r>
          <a:endParaRPr lang="ru-RU" sz="11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26138" y="5355302"/>
        <a:ext cx="5956180" cy="840137"/>
      </dsp:txXfrm>
    </dsp:sp>
    <dsp:sp modelId="{E6166DB7-74EE-48F5-9159-F32AD3DEB2A1}">
      <dsp:nvSpPr>
        <dsp:cNvPr id="0" name=""/>
        <dsp:cNvSpPr/>
      </dsp:nvSpPr>
      <dsp:spPr>
        <a:xfrm rot="5400000">
          <a:off x="2836900" y="6243888"/>
          <a:ext cx="334655" cy="401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-5400000">
        <a:off x="2883752" y="6277353"/>
        <a:ext cx="240952" cy="234259"/>
      </dsp:txXfrm>
    </dsp:sp>
    <dsp:sp modelId="{B2D1A030-EFAA-4FF1-AB69-948AA4BD3C0D}">
      <dsp:nvSpPr>
        <dsp:cNvPr id="0" name=""/>
        <dsp:cNvSpPr/>
      </dsp:nvSpPr>
      <dsp:spPr>
        <a:xfrm>
          <a:off x="0" y="6667784"/>
          <a:ext cx="6008456" cy="892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Roboto Condensed" panose="02000000000000000000" pitchFamily="2" charset="0"/>
              <a:ea typeface="Roboto Condensed" panose="02000000000000000000" pitchFamily="2" charset="0"/>
            </a:rPr>
            <a:t>Взыскание судебными приставами – исполнителями задолженности за счет имущества должника</a:t>
          </a:r>
          <a:endParaRPr lang="ru-RU" sz="1200" b="1" kern="1200" dirty="0">
            <a:latin typeface="Roboto Condensed" panose="02000000000000000000" pitchFamily="2" charset="0"/>
            <a:ea typeface="Roboto Condensed" panose="02000000000000000000" pitchFamily="2" charset="0"/>
          </a:endParaRPr>
        </a:p>
      </dsp:txBody>
      <dsp:txXfrm>
        <a:off x="26138" y="6693922"/>
        <a:ext cx="5956180" cy="840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2"/>
            <a:ext cx="2945660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60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E784679-9E0A-44ED-888F-C2F7713DCEF3}"/>
              </a:ext>
            </a:extLst>
          </p:cNvPr>
          <p:cNvSpPr/>
          <p:nvPr/>
        </p:nvSpPr>
        <p:spPr>
          <a:xfrm>
            <a:off x="0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AB27158F-1F4E-438A-9E46-D3E206B2F1B8}"/>
              </a:ext>
            </a:extLst>
          </p:cNvPr>
          <p:cNvSpPr/>
          <p:nvPr/>
        </p:nvSpPr>
        <p:spPr>
          <a:xfrm>
            <a:off x="4572404" y="9150000"/>
            <a:ext cx="2285596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C7500B-72BA-40E7-9AF4-8783615DF403}"/>
              </a:ext>
            </a:extLst>
          </p:cNvPr>
          <p:cNvSpPr/>
          <p:nvPr/>
        </p:nvSpPr>
        <p:spPr>
          <a:xfrm>
            <a:off x="0" y="-1"/>
            <a:ext cx="6858000" cy="19503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082" y="9264241"/>
            <a:ext cx="1656000" cy="52751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C9450C0-18F3-4BE3-ACA1-3B2B2E7ACBA0}"/>
              </a:ext>
            </a:extLst>
          </p:cNvPr>
          <p:cNvCxnSpPr>
            <a:cxnSpLocks/>
          </p:cNvCxnSpPr>
          <p:nvPr/>
        </p:nvCxnSpPr>
        <p:spPr>
          <a:xfrm>
            <a:off x="2785691" y="488504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8AD9C99-5BBF-40DB-8C58-0BD5129CDBAD}"/>
              </a:ext>
            </a:extLst>
          </p:cNvPr>
          <p:cNvGrpSpPr/>
          <p:nvPr/>
        </p:nvGrpSpPr>
        <p:grpSpPr>
          <a:xfrm>
            <a:off x="4689140" y="9297484"/>
            <a:ext cx="1927173" cy="461032"/>
            <a:chOff x="4778191" y="9280500"/>
            <a:chExt cx="1927173" cy="461032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67A278B-A4C7-4E33-A33B-216348695EDF}"/>
                </a:ext>
              </a:extLst>
            </p:cNvPr>
            <p:cNvSpPr txBox="1"/>
            <p:nvPr/>
          </p:nvSpPr>
          <p:spPr>
            <a:xfrm>
              <a:off x="5048407" y="9280500"/>
              <a:ext cx="1656957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1000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ТЕЛЕФОН «ГОРЯЧЕЙ ЛИНИИ»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CE6EFD3A-917A-4BF2-8D05-56547861500E}"/>
                </a:ext>
              </a:extLst>
            </p:cNvPr>
            <p:cNvSpPr txBox="1"/>
            <p:nvPr/>
          </p:nvSpPr>
          <p:spPr>
            <a:xfrm>
              <a:off x="4778191" y="9433755"/>
              <a:ext cx="192717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r" defTabSz="1760969">
                <a:defRPr/>
              </a:pPr>
              <a:r>
                <a:rPr lang="ru-RU" sz="2000" b="1" dirty="0">
                  <a:solidFill>
                    <a:schemeClr val="tx1">
                      <a:lumMod val="50000"/>
                    </a:schemeClr>
                  </a:solidFill>
                  <a:latin typeface="Roboto Condensed" panose="020B0604020202020204" charset="0"/>
                  <a:ea typeface="Roboto Condensed" panose="020B0604020202020204" charset="0"/>
                </a:rPr>
                <a:t>8 (800) 222-22-22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F1E414A-F4EA-4A54-A010-E78746CE33D4}"/>
              </a:ext>
            </a:extLst>
          </p:cNvPr>
          <p:cNvSpPr/>
          <p:nvPr/>
        </p:nvSpPr>
        <p:spPr>
          <a:xfrm>
            <a:off x="2286201" y="9150000"/>
            <a:ext cx="2285596" cy="75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17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2600522" y="9451056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b="1" dirty="0">
                <a:solidFill>
                  <a:schemeClr val="tx1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WWW.NALOG.GOV.RU</a:t>
            </a:r>
            <a:endParaRPr lang="ru-RU" sz="1000" b="1" dirty="0">
              <a:solidFill>
                <a:schemeClr val="tx1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E20C5D6E-5AF6-4404-812C-B1F63E2BE219}"/>
              </a:ext>
            </a:extLst>
          </p:cNvPr>
          <p:cNvCxnSpPr>
            <a:cxnSpLocks/>
          </p:cNvCxnSpPr>
          <p:nvPr/>
        </p:nvCxnSpPr>
        <p:spPr>
          <a:xfrm>
            <a:off x="2785691" y="1084107"/>
            <a:ext cx="1152128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832774" y="697592"/>
            <a:ext cx="558034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  <a:cs typeface="Roboto" panose="02000000000000000000" pitchFamily="2" charset="0"/>
              </a:rPr>
              <a:t>Порядок взыскания задолженности с физических лиц</a:t>
            </a:r>
            <a:endParaRPr lang="ru-RU" sz="1800" b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  <a:cs typeface="Roboto" panose="02000000000000000000" pitchFamily="2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854850619"/>
              </p:ext>
            </p:extLst>
          </p:nvPr>
        </p:nvGraphicFramePr>
        <p:xfrm>
          <a:off x="404664" y="1275331"/>
          <a:ext cx="6008456" cy="7567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894356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163590</TotalTime>
  <Words>156</Words>
  <Application>Microsoft Office PowerPoint</Application>
  <PresentationFormat>Лист A4 (210x297 мм)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Roboto Condensed</vt:lpstr>
      <vt:lpstr>Roboto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Фролова Марианна Юрьевна</cp:lastModifiedBy>
  <cp:revision>1899</cp:revision>
  <cp:lastPrinted>2022-02-17T06:58:50Z</cp:lastPrinted>
  <dcterms:created xsi:type="dcterms:W3CDTF">2014-10-08T23:03:32Z</dcterms:created>
  <dcterms:modified xsi:type="dcterms:W3CDTF">2022-08-04T11:54:47Z</dcterms:modified>
</cp:coreProperties>
</file>