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2" d="100"/>
          <a:sy n="112" d="100"/>
        </p:scale>
        <p:origin x="-474" y="846"/>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BCB0131-9B59-4962-B505-F9C741406E13}" type="datetimeFigureOut">
              <a:rPr lang="ru-RU"/>
              <a:pPr>
                <a:defRPr/>
              </a:pPr>
              <a:t>29.12.2021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D5743B-AE70-49DA-ADC5-A358652D090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6205E21-F6EB-4999-9D53-C9659A2D9FD7}" type="datetimeFigureOut">
              <a:rPr lang="ru-RU"/>
              <a:pPr>
                <a:defRPr/>
              </a:pPr>
              <a:t>29.12.2021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3AB2DD0-B987-44E4-9558-F14942A197A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B1B63BF-BA3C-4CF3-A2C1-B1811C4B9C31}" type="datetimeFigureOut">
              <a:rPr lang="ru-RU"/>
              <a:pPr>
                <a:defRPr/>
              </a:pPr>
              <a:t>29.12.2021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083D0B-FDB6-4420-AAF9-F00D65D8935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5F28ED-6555-438C-A868-96109D04A01A}" type="datetimeFigureOut">
              <a:rPr lang="ru-RU"/>
              <a:pPr>
                <a:defRPr/>
              </a:pPr>
              <a:t>29.12.2021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047D386-BB14-455C-999A-6FD43DF8FDB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013CCB9-50C7-4931-8AF4-DB488AAFA389}" type="datetimeFigureOut">
              <a:rPr lang="ru-RU"/>
              <a:pPr>
                <a:defRPr/>
              </a:pPr>
              <a:t>29.12.2021</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98FE249-7FBD-495B-AD45-938606F2D00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DA92F12-D647-4D62-89B3-957AB84CDB73}" type="datetimeFigureOut">
              <a:rPr lang="ru-RU"/>
              <a:pPr>
                <a:defRPr/>
              </a:pPr>
              <a:t>29.12.2021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B9EBD90-F690-4B91-B0AA-504253E65E4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CED4FCD-C3AD-4DCA-9481-FB2E751AFF7E}" type="datetimeFigureOut">
              <a:rPr lang="ru-RU"/>
              <a:pPr>
                <a:defRPr/>
              </a:pPr>
              <a:t>29.12.2021</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9C96B85-9322-4CA3-AAB6-6A42CB688FD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CFE3110-824D-4FAC-8B6A-0EEF3E5AEF70}" type="datetimeFigureOut">
              <a:rPr lang="ru-RU"/>
              <a:pPr>
                <a:defRPr/>
              </a:pPr>
              <a:t>29.12.2021</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BBB8FB1-091C-4DD5-AB68-141F5B072F4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DAA60B2-0F34-47F2-AAAA-73E7891D6C81}" type="datetimeFigureOut">
              <a:rPr lang="ru-RU"/>
              <a:pPr>
                <a:defRPr/>
              </a:pPr>
              <a:t>29.12.2021</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07BEE22-BDD8-4401-83B5-E7AC78479F4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6563CB1-6B6E-4D3D-80C6-E704DBF325E6}" type="datetimeFigureOut">
              <a:rPr lang="ru-RU"/>
              <a:pPr>
                <a:defRPr/>
              </a:pPr>
              <a:t>29.12.2021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A6D4A86-6071-4769-B2EC-512441A147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B7F9C62-BECB-48DE-9E21-98204A8E4681}" type="datetimeFigureOut">
              <a:rPr lang="ru-RU"/>
              <a:pPr>
                <a:defRPr/>
              </a:pPr>
              <a:t>29.12.2021</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EC5586-04F0-4ADD-B1C4-E36271B03B4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6B50C61-5A4D-4994-B335-28B64B1CF5A0}" type="datetimeFigureOut">
              <a:rPr lang="ru-RU"/>
              <a:pPr>
                <a:defRPr/>
              </a:pPr>
              <a:t>29.12.2021</a:t>
            </a:fld>
            <a:endParaRPr lang="ru-RU"/>
          </a:p>
        </p:txBody>
      </p:sp>
      <p:sp>
        <p:nvSpPr>
          <p:cNvPr id="5" name="Нижний колонтитул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600BCAD-3132-46C8-ACE5-FF1AFBD3864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128588" y="260350"/>
            <a:ext cx="4535487" cy="6192838"/>
          </a:xfrm>
          <a:ln w="38100">
            <a:solidFill>
              <a:schemeClr val="tx1"/>
            </a:solidFill>
          </a:ln>
        </p:spPr>
        <p:txBody>
          <a:bodyPr rtlCol="0" anchor="ctr">
            <a:normAutofit fontScale="92500"/>
          </a:bodyPr>
          <a:lstStyle/>
          <a:p>
            <a:pPr lvl="0" algn="just"/>
            <a:r>
              <a:rPr lang="ru-RU" sz="900" dirty="0" smtClean="0"/>
              <a:t>        20. Прием </a:t>
            </a:r>
            <a:r>
              <a:rPr lang="ru-RU" sz="900" dirty="0"/>
              <a:t>заявления, уведомления иностранной организации, предусмотренных ст. 83 НК РФ;</a:t>
            </a:r>
          </a:p>
          <a:p>
            <a:pPr lvl="0" algn="just"/>
            <a:r>
              <a:rPr lang="ru-RU" sz="900" dirty="0" smtClean="0"/>
              <a:t>        21. Прием </a:t>
            </a:r>
            <a:r>
              <a:rPr lang="ru-RU" sz="900" dirty="0"/>
              <a:t>документа, предусмотренного п.2.1 ст. 84 НК РФ (сведения, представленные в соответствии с п. 2 статьи 230 НК РФ (индивидуальным  предпринимателем), являющейся источником выплаты дохода иностранному гражданину, лицу без гражданства, по месту нахождения организации (месту жительства индивидуального предпринимателя));</a:t>
            </a:r>
          </a:p>
          <a:p>
            <a:pPr lvl="0" algn="just"/>
            <a:r>
              <a:rPr lang="ru-RU" sz="900" dirty="0" smtClean="0"/>
              <a:t>        22. Прием </a:t>
            </a:r>
            <a:r>
              <a:rPr lang="ru-RU" sz="900" dirty="0"/>
              <a:t>заявления в Единый регистрационный центр о внесении ограничений на использование персональных данных физических лиц в целях предотвращения возможности неправомерной государственной регистрации  юридических лиц и внесения недостоверных сведений в ЕГРЮЛ.</a:t>
            </a:r>
          </a:p>
          <a:p>
            <a:pPr lvl="0" algn="just"/>
            <a:r>
              <a:rPr lang="ru-RU" sz="900" dirty="0" smtClean="0"/>
              <a:t>        23. Прием </a:t>
            </a:r>
            <a:r>
              <a:rPr lang="ru-RU" sz="900" dirty="0"/>
              <a:t>заявления о постановке на учет (снятии с учета) в налоговом органе;</a:t>
            </a:r>
          </a:p>
          <a:p>
            <a:pPr lvl="0" algn="just"/>
            <a:r>
              <a:rPr lang="ru-RU" sz="900" dirty="0" smtClean="0"/>
              <a:t>       24. Прием </a:t>
            </a:r>
            <a:r>
              <a:rPr lang="ru-RU" sz="900" dirty="0"/>
              <a:t>заявления о выборе системы налогообложения при принятии документов на государственную регистрацию;</a:t>
            </a:r>
          </a:p>
          <a:p>
            <a:pPr lvl="0" algn="just"/>
            <a:r>
              <a:rPr lang="ru-RU" sz="900" dirty="0" smtClean="0"/>
              <a:t>       25. Прием </a:t>
            </a:r>
            <a:r>
              <a:rPr lang="ru-RU" sz="900" dirty="0"/>
              <a:t>заявления на получение патента;</a:t>
            </a:r>
          </a:p>
          <a:p>
            <a:pPr lvl="0" algn="just"/>
            <a:r>
              <a:rPr lang="ru-RU" sz="900" dirty="0" smtClean="0"/>
              <a:t>       26. Прием </a:t>
            </a:r>
            <a:r>
              <a:rPr lang="ru-RU" sz="900" dirty="0"/>
              <a:t>уведомления о переходе на упрощенную систему налогообложения;</a:t>
            </a:r>
          </a:p>
          <a:p>
            <a:pPr lvl="0" algn="just"/>
            <a:r>
              <a:rPr lang="ru-RU" sz="900" dirty="0" smtClean="0"/>
              <a:t>       27. Прием </a:t>
            </a:r>
            <a:r>
              <a:rPr lang="ru-RU" sz="900" dirty="0"/>
              <a:t>уведомления о переходе на систему налогообложения для сельскохозяйственных товаропроизводителей;</a:t>
            </a:r>
          </a:p>
          <a:p>
            <a:pPr lvl="0" algn="just"/>
            <a:r>
              <a:rPr lang="ru-RU" sz="900" dirty="0" smtClean="0"/>
              <a:t>       28. Прием </a:t>
            </a:r>
            <a:r>
              <a:rPr lang="ru-RU" sz="900" dirty="0"/>
              <a:t>заявления о предоставлении налогоплательщиком-индивидуальным предпринимателем, нотариусом, занимающимся частной практикой, адвокатом, учредившим адвокатский кабинет, физическим лицом, не являющимся индивидуальным предпринимателем, налоговому органу адреса для направления по почте документов, которые используются налоговыми органами при реализации своих полномочий в отношениях, регулируемых законодательством о налогах и сборах;</a:t>
            </a:r>
          </a:p>
          <a:p>
            <a:pPr lvl="0" algn="just"/>
            <a:r>
              <a:rPr lang="ru-RU" sz="900" dirty="0" smtClean="0"/>
              <a:t>        29. Прием </a:t>
            </a:r>
            <a:r>
              <a:rPr lang="ru-RU" sz="900" dirty="0"/>
              <a:t>заявлений о выдаче сообщения об исчисленных налоговым органом суммах транспортного налога, налога на имущество организаций, земельного налога (по форме, установленной Приказом ФНС России от 09.07.2021 № ЕД-7-21/647@ «Об утверждении формы заявления о выдаче сообщения об исчисленных налоговым органом суммах транспортного налога, налога на имущество организаций, земельного налога, порядка ее заполнения и формата представления указанного заявления в электронной форме»);</a:t>
            </a:r>
          </a:p>
          <a:p>
            <a:pPr lvl="0" algn="just"/>
            <a:r>
              <a:rPr lang="ru-RU" sz="900" dirty="0" smtClean="0"/>
              <a:t>       30. Прием </a:t>
            </a:r>
            <a:r>
              <a:rPr lang="ru-RU" sz="900" dirty="0"/>
              <a:t>сообщений о наличии у налогоплательщика-организации транспортных средств и (или) земельных участков, признаваемых объектами 2 налогообложения по соответствующим налогам (по форме, установленной Приказом ФНС России от 25.02.2020 № ЕД-7-21/124@ «Об утверждении формы и формата представления в электронной форме сообщения о наличии налогоплательщика-организации транспортных средств и (или) земельных участков, признаваемых объектами налогообложения по соответствующим налогам, а также порядка заполнения формы сообщения и порядка направления сообщения в электронной форме по ТКС);</a:t>
            </a:r>
          </a:p>
          <a:p>
            <a:pPr lvl="0" algn="just"/>
            <a:r>
              <a:rPr lang="ru-RU" sz="900" dirty="0" smtClean="0"/>
              <a:t>       31. Прием </a:t>
            </a:r>
            <a:r>
              <a:rPr lang="ru-RU" sz="900" dirty="0"/>
              <a:t>заявлений налогоплательщика-физического лица о прекращении исчисления транспортного налога в связи с принудительным изъятием транспортного средства (по форме, установленной Приказом ФНС России от 19.07.2021 №ЕД-7-21/675@ «Об утверждении формы заявления о прекращении исчисления транспортного налога в связи с принудительным изъятием транспортного средства, порядка ее заполнения, формата представления указанного заявления в электронной форме, а также формы уведомления о прекращении исчисления транспортного налога в связи с принудительным изъятием транспортного средства, сообщения об отсутствии основания для прекращения исчисления о прекращении исчисления транспортного налога в связи с принудительным изъятием транспортного средства.</a:t>
            </a:r>
          </a:p>
          <a:p>
            <a:r>
              <a:rPr lang="ru-RU" sz="900" dirty="0"/>
              <a:t>   </a:t>
            </a:r>
            <a:endParaRPr lang="ru-RU" sz="900" dirty="0">
              <a:latin typeface="Times New Roman" pitchFamily="18" charset="0"/>
              <a:cs typeface="Times New Roman" pitchFamily="18" charset="0"/>
            </a:endParaRPr>
          </a:p>
        </p:txBody>
      </p:sp>
      <p:sp>
        <p:nvSpPr>
          <p:cNvPr id="9" name="Текст 5"/>
          <p:cNvSpPr txBox="1">
            <a:spLocks/>
          </p:cNvSpPr>
          <p:nvPr/>
        </p:nvSpPr>
        <p:spPr>
          <a:xfrm>
            <a:off x="5240338" y="260350"/>
            <a:ext cx="4533900" cy="6192838"/>
          </a:xfrm>
          <a:prstGeom prst="rect">
            <a:avLst/>
          </a:prstGeom>
          <a:ln w="38100">
            <a:solidFill>
              <a:schemeClr val="tx1"/>
            </a:solidFill>
          </a:ln>
        </p:spPr>
        <p:txBody>
          <a:bodyPr anchor="ctr">
            <a:normAutofit/>
          </a:bodyPr>
          <a:lstStyle/>
          <a:p>
            <a:pPr algn="ctr" fontAlgn="auto">
              <a:lnSpc>
                <a:spcPct val="120000"/>
              </a:lnSpc>
              <a:spcAft>
                <a:spcPts val="0"/>
              </a:spcAft>
              <a:buFont typeface="Arial" pitchFamily="34" charset="0"/>
              <a:buNone/>
              <a:defRPr/>
            </a:pPr>
            <a:r>
              <a:rPr lang="ru-RU" sz="900" b="1" dirty="0" smtClean="0">
                <a:latin typeface="Arial" pitchFamily="34" charset="0"/>
                <a:cs typeface="Arial" pitchFamily="34" charset="0"/>
              </a:rPr>
              <a:t>Уважаемые </a:t>
            </a:r>
            <a:r>
              <a:rPr lang="ru-RU" sz="900" b="1" dirty="0" smtClean="0">
                <a:latin typeface="Arial" pitchFamily="34" charset="0"/>
                <a:cs typeface="Arial" pitchFamily="34" charset="0"/>
              </a:rPr>
              <a:t>налогоплательщики!</a:t>
            </a:r>
            <a:endParaRPr lang="en-US" sz="900" b="1" dirty="0" smtClean="0">
              <a:latin typeface="Arial" pitchFamily="34" charset="0"/>
              <a:cs typeface="Arial" pitchFamily="34" charset="0"/>
            </a:endParaRPr>
          </a:p>
          <a:p>
            <a:pPr algn="just" fontAlgn="auto">
              <a:lnSpc>
                <a:spcPct val="120000"/>
              </a:lnSpc>
              <a:spcAft>
                <a:spcPts val="0"/>
              </a:spcAft>
              <a:defRPr/>
            </a:pPr>
            <a:r>
              <a:rPr lang="ru-RU" sz="900" dirty="0" smtClean="0">
                <a:latin typeface="Arial" pitchFamily="34" charset="0"/>
                <a:cs typeface="Arial" pitchFamily="34" charset="0"/>
              </a:rPr>
              <a:t> Доводим до Вашего сведения, что в г.Сургуте по адресу: Югорский тракт, дом 38, 3 этаж (ТРЦ </a:t>
            </a:r>
            <a:r>
              <a:rPr lang="ru-RU" sz="900" dirty="0" err="1" smtClean="0">
                <a:latin typeface="Arial" pitchFamily="34" charset="0"/>
                <a:cs typeface="Arial" pitchFamily="34" charset="0"/>
              </a:rPr>
              <a:t>СитиМолл</a:t>
            </a:r>
            <a:r>
              <a:rPr lang="ru-RU" sz="900" dirty="0" smtClean="0">
                <a:latin typeface="Arial" pitchFamily="34" charset="0"/>
                <a:cs typeface="Arial" pitchFamily="34" charset="0"/>
              </a:rPr>
              <a:t>), ул. Профсоюзов 11 (ТРЦ Агора) ,у функционирует </a:t>
            </a:r>
            <a:r>
              <a:rPr lang="ru-RU" sz="900" b="1" dirty="0" smtClean="0">
                <a:solidFill>
                  <a:srgbClr val="FF0000"/>
                </a:solidFill>
                <a:latin typeface="Arial" pitchFamily="34" charset="0"/>
                <a:cs typeface="Arial" pitchFamily="34" charset="0"/>
              </a:rPr>
              <a:t>Муниципальное казенное учреждение «Многофункциональный центр предоставления государственных и муниципальных услуг города Сургута»</a:t>
            </a:r>
            <a:r>
              <a:rPr lang="ru-RU" sz="900" b="1" dirty="0" smtClean="0">
                <a:latin typeface="Arial" pitchFamily="34" charset="0"/>
                <a:cs typeface="Arial" pitchFamily="34" charset="0"/>
              </a:rPr>
              <a:t>. Телефон для записи: 206-926 </a:t>
            </a:r>
            <a:r>
              <a:rPr lang="ru-RU" sz="900" b="1" dirty="0" err="1" smtClean="0">
                <a:latin typeface="Arial" pitchFamily="34" charset="0"/>
                <a:cs typeface="Arial" pitchFamily="34" charset="0"/>
              </a:rPr>
              <a:t>доб</a:t>
            </a:r>
            <a:r>
              <a:rPr lang="ru-RU" sz="900" b="1" dirty="0" smtClean="0">
                <a:latin typeface="Arial" pitchFamily="34" charset="0"/>
                <a:cs typeface="Arial" pitchFamily="34" charset="0"/>
              </a:rPr>
              <a:t>. 2.</a:t>
            </a:r>
            <a:endParaRPr lang="ru-RU" sz="900" dirty="0" smtClean="0">
              <a:latin typeface="Arial" pitchFamily="34" charset="0"/>
              <a:cs typeface="Arial" pitchFamily="34" charset="0"/>
            </a:endParaRPr>
          </a:p>
          <a:p>
            <a:pPr algn="just" fontAlgn="auto">
              <a:lnSpc>
                <a:spcPct val="120000"/>
              </a:lnSpc>
              <a:spcAft>
                <a:spcPts val="0"/>
              </a:spcAft>
              <a:buFont typeface="Arial" pitchFamily="34" charset="0"/>
              <a:buNone/>
              <a:defRPr/>
            </a:pPr>
            <a:r>
              <a:rPr lang="ru-RU" sz="900" dirty="0" smtClean="0">
                <a:latin typeface="Arial" pitchFamily="34" charset="0"/>
                <a:cs typeface="Arial" pitchFamily="34" charset="0"/>
              </a:rPr>
              <a:t>Согласно договора о взаимодействии ИФНС России по г. Сургуту и МКУ МФЦ г. Сургута, </a:t>
            </a:r>
            <a:r>
              <a:rPr lang="ru-RU" sz="900" b="1" dirty="0" smtClean="0">
                <a:latin typeface="Arial" pitchFamily="34" charset="0"/>
                <a:cs typeface="Arial" pitchFamily="34" charset="0"/>
              </a:rPr>
              <a:t>в МКУ МФЦ г. Сургута</a:t>
            </a:r>
            <a:r>
              <a:rPr lang="ru-RU" sz="900" dirty="0" smtClean="0">
                <a:latin typeface="Arial" pitchFamily="34" charset="0"/>
                <a:cs typeface="Arial" pitchFamily="34" charset="0"/>
              </a:rPr>
              <a:t> Вы </a:t>
            </a:r>
            <a:r>
              <a:rPr lang="ru-RU" sz="900" b="1" dirty="0" smtClean="0">
                <a:solidFill>
                  <a:srgbClr val="0000FF"/>
                </a:solidFill>
                <a:latin typeface="Arial" pitchFamily="34" charset="0"/>
                <a:cs typeface="Arial" pitchFamily="34" charset="0"/>
              </a:rPr>
              <a:t>можете получить следующие услуги</a:t>
            </a:r>
            <a:r>
              <a:rPr lang="ru-RU" sz="900" b="1" dirty="0" smtClean="0">
                <a:latin typeface="Arial" pitchFamily="34" charset="0"/>
                <a:cs typeface="Arial" pitchFamily="34" charset="0"/>
              </a:rPr>
              <a:t>:  </a:t>
            </a:r>
            <a:endParaRPr lang="ru-RU" sz="900" b="1" dirty="0" smtClean="0">
              <a:latin typeface="Arial" pitchFamily="34" charset="0"/>
              <a:cs typeface="Arial" pitchFamily="34" charset="0"/>
            </a:endParaRPr>
          </a:p>
          <a:p>
            <a:pPr algn="just" fontAlgn="auto">
              <a:lnSpc>
                <a:spcPct val="120000"/>
              </a:lnSpc>
              <a:spcAft>
                <a:spcPts val="0"/>
              </a:spcAft>
              <a:buFont typeface="Arial" pitchFamily="34" charset="0"/>
              <a:buNone/>
              <a:defRPr/>
            </a:pPr>
            <a:endParaRPr lang="ru-RU" sz="900" b="1" dirty="0" smtClean="0">
              <a:latin typeface="Arial" pitchFamily="34" charset="0"/>
              <a:cs typeface="Arial" pitchFamily="34" charset="0"/>
            </a:endParaRPr>
          </a:p>
          <a:p>
            <a:pPr lvl="0" algn="just"/>
            <a:r>
              <a:rPr lang="ru-RU" sz="800" dirty="0" smtClean="0">
                <a:latin typeface="Arial" pitchFamily="34" charset="0"/>
                <a:cs typeface="Arial" pitchFamily="34" charset="0"/>
              </a:rPr>
              <a:t>       1. </a:t>
            </a:r>
            <a:r>
              <a:rPr lang="ru-RU" sz="800" dirty="0"/>
              <a:t>Государственная регистрация юридических лиц, физических лиц в качестве индивидуальных предпринимателей и крестьянских (фермерских) хозяйств;</a:t>
            </a:r>
          </a:p>
          <a:p>
            <a:pPr lvl="0" algn="just"/>
            <a:r>
              <a:rPr lang="ru-RU" sz="800" dirty="0"/>
              <a:t>        </a:t>
            </a:r>
            <a:r>
              <a:rPr lang="ru-RU" sz="800" dirty="0" smtClean="0"/>
              <a:t>2. Предоставление </a:t>
            </a:r>
            <a:r>
              <a:rPr lang="ru-RU" sz="800" dirty="0"/>
              <a:t>заинтересованным лицам сведений, содержащихся в реестре дисквалифицированных лиц (РДЛ);</a:t>
            </a:r>
          </a:p>
          <a:p>
            <a:pPr lvl="0" algn="just"/>
            <a:r>
              <a:rPr lang="ru-RU" sz="800" dirty="0"/>
              <a:t>        </a:t>
            </a:r>
            <a:r>
              <a:rPr lang="ru-RU" sz="800" dirty="0" smtClean="0"/>
              <a:t>3. </a:t>
            </a:r>
            <a:r>
              <a:rPr lang="ru-RU" sz="800" dirty="0"/>
              <a:t>Предоставление выписки из ЕГРН;</a:t>
            </a:r>
          </a:p>
          <a:p>
            <a:pPr lvl="0" algn="just"/>
            <a:r>
              <a:rPr lang="ru-RU" sz="800" dirty="0"/>
              <a:t>       </a:t>
            </a:r>
            <a:r>
              <a:rPr lang="ru-RU" sz="800" dirty="0" smtClean="0"/>
              <a:t> 4. Предоставление </a:t>
            </a:r>
            <a:r>
              <a:rPr lang="ru-RU" sz="800" dirty="0"/>
              <a:t>сведений, содержащихся в ЕГРЮЛ и  ЕГРИП;</a:t>
            </a:r>
          </a:p>
          <a:p>
            <a:pPr lvl="0" algn="just"/>
            <a:r>
              <a:rPr lang="ru-RU" sz="800" dirty="0"/>
              <a:t>        </a:t>
            </a:r>
            <a:r>
              <a:rPr lang="ru-RU" sz="800" dirty="0" smtClean="0"/>
              <a:t>5. Бесплатное </a:t>
            </a:r>
            <a:r>
              <a:rPr lang="ru-RU" sz="800" dirty="0"/>
              <a:t>информирование (в том числе в письменной форме) налогоплательщиков, плательщиков сборов и налоговых агентов о действующих налогах и сборах, законодательстве Российской Федерации;</a:t>
            </a:r>
          </a:p>
          <a:p>
            <a:pPr lvl="0" algn="just"/>
            <a:r>
              <a:rPr lang="ru-RU" sz="800" dirty="0"/>
              <a:t>        </a:t>
            </a:r>
            <a:r>
              <a:rPr lang="ru-RU" sz="800" dirty="0" smtClean="0"/>
              <a:t>6. Прием </a:t>
            </a:r>
            <a:r>
              <a:rPr lang="ru-RU" sz="800" dirty="0"/>
              <a:t>заявления физического лица о предоставлении налоговой льготы по транспортному налогу, земельному налогу, налогу на имущество физических лиц;</a:t>
            </a:r>
          </a:p>
          <a:p>
            <a:pPr lvl="0" algn="just"/>
            <a:r>
              <a:rPr lang="ru-RU" sz="800" dirty="0"/>
              <a:t>        </a:t>
            </a:r>
            <a:r>
              <a:rPr lang="ru-RU" sz="800" dirty="0" smtClean="0"/>
              <a:t>7. Прием </a:t>
            </a:r>
            <a:r>
              <a:rPr lang="ru-RU" sz="800" dirty="0"/>
              <a:t>уведомления о выбранных объектах налогообложения, в отношении которых предоставляется налоговая льгота по налогу на имущество физических лиц;</a:t>
            </a:r>
          </a:p>
          <a:p>
            <a:pPr lvl="0" algn="just"/>
            <a:r>
              <a:rPr lang="ru-RU" sz="800" dirty="0"/>
              <a:t>        </a:t>
            </a:r>
            <a:r>
              <a:rPr lang="ru-RU" sz="800" dirty="0" smtClean="0"/>
              <a:t>8. Приём </a:t>
            </a:r>
            <a:r>
              <a:rPr lang="ru-RU" sz="800" dirty="0"/>
              <a:t>уведомления о выбранном земельном участке, в отношении которого применяется налоговый вычет по земельному налогу;</a:t>
            </a:r>
          </a:p>
          <a:p>
            <a:pPr lvl="0" algn="just"/>
            <a:r>
              <a:rPr lang="ru-RU" sz="800" dirty="0"/>
              <a:t>       </a:t>
            </a:r>
            <a:r>
              <a:rPr lang="ru-RU" sz="800" dirty="0" smtClean="0"/>
              <a:t> 9. Прием </a:t>
            </a:r>
            <a:r>
              <a:rPr lang="ru-RU" sz="800" dirty="0"/>
              <a:t>заявления о выдаче налогового уведомления</a:t>
            </a:r>
            <a:r>
              <a:rPr lang="ru-RU" sz="800" dirty="0" smtClean="0"/>
              <a:t>;</a:t>
            </a:r>
          </a:p>
          <a:p>
            <a:pPr lvl="0" algn="just"/>
            <a:r>
              <a:rPr lang="ru-RU" sz="800" dirty="0"/>
              <a:t> </a:t>
            </a:r>
            <a:r>
              <a:rPr lang="ru-RU" sz="800" dirty="0" smtClean="0"/>
              <a:t>       10. Прием </a:t>
            </a:r>
            <a:r>
              <a:rPr lang="ru-RU" sz="800" dirty="0"/>
              <a:t>заявления о гибели или уничтожении объекта налогообложения по налогу на имущество физических лиц;</a:t>
            </a:r>
          </a:p>
          <a:p>
            <a:pPr lvl="0" algn="just"/>
            <a:r>
              <a:rPr lang="ru-RU" sz="800" dirty="0" smtClean="0"/>
              <a:t>         11. Прием </a:t>
            </a:r>
            <a:r>
              <a:rPr lang="ru-RU" sz="800" dirty="0"/>
              <a:t>налоговых деклараций по налогу на доходы физических лиц (форма 3-НДФЛ) на бумажном носителе;</a:t>
            </a:r>
          </a:p>
          <a:p>
            <a:pPr lvl="0" algn="just"/>
            <a:r>
              <a:rPr lang="ru-RU" sz="800" dirty="0" smtClean="0"/>
              <a:t>         12. Прием </a:t>
            </a:r>
            <a:r>
              <a:rPr lang="ru-RU" sz="800" dirty="0"/>
              <a:t>заявления физического лица о постановке на учет в налоговом органе  и выдача физическому лицу свидетельства о постановке на учет;</a:t>
            </a:r>
          </a:p>
          <a:p>
            <a:pPr lvl="0" algn="just"/>
            <a:r>
              <a:rPr lang="ru-RU" sz="800" dirty="0" smtClean="0"/>
              <a:t>          13. Прием </a:t>
            </a:r>
            <a:r>
              <a:rPr lang="ru-RU" sz="800" dirty="0"/>
              <a:t>запроса о предоставлении государственной услуги по предоставлению информации, содержащейся в государственном информационном ресурсе бухгалтерской (финансовой) отчетности;</a:t>
            </a:r>
          </a:p>
          <a:p>
            <a:pPr lvl="0" algn="just"/>
            <a:r>
              <a:rPr lang="ru-RU" sz="800" dirty="0" smtClean="0"/>
              <a:t>         14.Предоставление </a:t>
            </a:r>
            <a:r>
              <a:rPr lang="ru-RU" sz="800" dirty="0"/>
              <a:t>сведений, содержащихся в государственном адресном реестре (ГАР);</a:t>
            </a:r>
          </a:p>
          <a:p>
            <a:pPr lvl="0" algn="just"/>
            <a:r>
              <a:rPr lang="ru-RU" sz="800" dirty="0" smtClean="0"/>
              <a:t>         15. Прием </a:t>
            </a:r>
            <a:r>
              <a:rPr lang="ru-RU" sz="800" dirty="0"/>
              <a:t>сообщений о наличии объектов недвижимого имущества и (или) транспортных средствах, признаваемых объектами налогообложения по соответствующим налогам, уплачиваемым физическими лицами;</a:t>
            </a:r>
          </a:p>
          <a:p>
            <a:pPr lvl="0" algn="just"/>
            <a:r>
              <a:rPr lang="ru-RU" sz="800" dirty="0" smtClean="0"/>
              <a:t>         16. Прием </a:t>
            </a:r>
            <a:r>
              <a:rPr lang="ru-RU" sz="800" dirty="0"/>
              <a:t>заявления к налоговому уведомлению об уточнении сведений об объектах, указанных в налоговом уведомлении;</a:t>
            </a:r>
          </a:p>
          <a:p>
            <a:pPr lvl="0" algn="just"/>
            <a:r>
              <a:rPr lang="ru-RU" sz="800" dirty="0" smtClean="0"/>
              <a:t>         17. Прием </a:t>
            </a:r>
            <a:r>
              <a:rPr lang="ru-RU" sz="800" dirty="0"/>
              <a:t>запроса о предоставлении справки о состоянии расчетов;   </a:t>
            </a:r>
          </a:p>
          <a:p>
            <a:pPr lvl="0" algn="just"/>
            <a:r>
              <a:rPr lang="ru-RU" sz="800" dirty="0"/>
              <a:t> </a:t>
            </a:r>
            <a:r>
              <a:rPr lang="ru-RU" sz="800" dirty="0" smtClean="0"/>
              <a:t>         18. Прием </a:t>
            </a:r>
            <a:r>
              <a:rPr lang="ru-RU" sz="800" dirty="0"/>
              <a:t>запроса о предоставлении акта совместной сверки                                расчетов;</a:t>
            </a:r>
          </a:p>
          <a:p>
            <a:pPr lvl="0" algn="just"/>
            <a:r>
              <a:rPr lang="ru-RU" sz="800" dirty="0" smtClean="0"/>
              <a:t>          19. Прием </a:t>
            </a:r>
            <a:r>
              <a:rPr lang="ru-RU" sz="800" dirty="0"/>
              <a:t>заявления о доступе к электронному сервису ФНС России «Личный кабинет налогоплательщика для физических лиц»;</a:t>
            </a:r>
          </a:p>
          <a:p>
            <a:pPr lvl="0"/>
            <a:endParaRPr lang="ru-RU" sz="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928</Words>
  <Application>Microsoft Office PowerPoint</Application>
  <PresentationFormat>Лист A4 (210x297 мм)</PresentationFormat>
  <Paragraphs>36</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Мурчич Светлана Викторовна</dc:creator>
  <cp:lastModifiedBy>Зубкова Ольга Вячеславовна</cp:lastModifiedBy>
  <cp:revision>31</cp:revision>
  <cp:lastPrinted>2021-01-25T12:00:14Z</cp:lastPrinted>
  <dcterms:modified xsi:type="dcterms:W3CDTF">2021-12-29T08:48:21Z</dcterms:modified>
</cp:coreProperties>
</file>