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56" r:id="rId2"/>
    <p:sldId id="257" r:id="rId3"/>
    <p:sldId id="261" r:id="rId4"/>
    <p:sldId id="259" r:id="rId5"/>
    <p:sldId id="262" r:id="rId6"/>
    <p:sldId id="266" r:id="rId7"/>
    <p:sldId id="291" r:id="rId8"/>
    <p:sldId id="271" r:id="rId9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F07"/>
    <a:srgbClr val="D7D7D7"/>
    <a:srgbClr val="FFFFFF"/>
    <a:srgbClr val="F8F6F8"/>
    <a:srgbClr val="262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0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E43F7-A9AA-41EF-973A-32D8EFD76798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48EE-4BC5-421C-AFE1-52C255555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4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52859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25796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36786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4" r:id="rId12"/>
    <p:sldLayoutId id="2147483695" r:id="rId13"/>
    <p:sldLayoutId id="2147483696" r:id="rId14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625" y="6452923"/>
            <a:ext cx="896505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муниципальных закупок Администрации города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Сургута, 2021 г. 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83460" y="1673472"/>
            <a:ext cx="4978143" cy="2308324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ЗАКУПКИ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ЕДИНСТВЕННОГО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ПОСТАВЩИКА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01.04.2021</a:t>
            </a:r>
            <a:endParaRPr lang="en-US" altLang="ko-KR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40" y="3981796"/>
            <a:ext cx="3031484" cy="23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451" y="186689"/>
            <a:ext cx="8065008" cy="576064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</a:t>
            </a: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котировок с 01.04.2021 </a:t>
            </a:r>
            <a:endParaRPr lang="ru-RU" sz="2400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379" y="5229250"/>
            <a:ext cx="828115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tabLst>
                <a:tab pos="442913" algn="l"/>
              </a:tabLst>
            </a:pP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котировок не состоялся по причине того, что подана или допущена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заявка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сроки подачи заявок не продляются, процедура сразу переходит на этап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 контракта.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51" y="762753"/>
            <a:ext cx="8353158" cy="117467"/>
          </a:xfrm>
          <a:prstGeom prst="rect">
            <a:avLst/>
          </a:prstGeom>
        </p:spPr>
      </p:pic>
      <p:sp>
        <p:nvSpPr>
          <p:cNvPr id="12" name="Объект 3"/>
          <p:cNvSpPr>
            <a:spLocks noGrp="1"/>
          </p:cNvSpPr>
          <p:nvPr>
            <p:ph idx="10"/>
          </p:nvPr>
        </p:nvSpPr>
        <p:spPr>
          <a:xfrm>
            <a:off x="206058" y="980660"/>
            <a:ext cx="8758551" cy="4248590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цена контракта </a:t>
            </a:r>
            <a:r>
              <a:rPr lang="ru-RU" sz="24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3 млн. руб</a:t>
            </a: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срок подачи заявок </a:t>
            </a: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lang="ru-RU" sz="24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</a:t>
            </a:r>
            <a:r>
              <a:rPr lang="ru-RU" sz="24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рабочих </a:t>
            </a:r>
            <a:r>
              <a:rPr lang="ru-RU" sz="24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дня </a:t>
            </a:r>
            <a:r>
              <a:rPr lang="ru-RU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(было 5 дней);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азмещение проекта </a:t>
            </a:r>
            <a:r>
              <a:rPr lang="ru-RU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контракта </a:t>
            </a: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заказчиком </a:t>
            </a:r>
            <a:r>
              <a:rPr lang="ru-RU" sz="24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течение 3 часов </a:t>
            </a:r>
            <a:r>
              <a:rPr lang="ru-RU" sz="24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размещения итогового </a:t>
            </a: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протокола;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день </a:t>
            </a: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подписание контракта победителю и заказчику;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протокол разногласий </a:t>
            </a:r>
            <a:r>
              <a:rPr lang="ru-RU" sz="2400" b="1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предусмотрен</a:t>
            </a: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возможно устанавливать </a:t>
            </a:r>
            <a:r>
              <a:rPr lang="ru-RU" sz="24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требования к участникам закупок </a:t>
            </a:r>
            <a:r>
              <a:rPr lang="ru-RU" sz="24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(например о наличии лицензий).</a:t>
            </a:r>
            <a:endParaRPr lang="ru-RU" sz="20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 defTabSz="179388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8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8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8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8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8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800"/>
                            </p:stCondLst>
                            <p:childTnLst>
                              <p:par>
                                <p:cTn id="67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build="p" animBg="1"/>
      <p:bldP spid="16" grpId="1" build="allAtOnce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450" y="188550"/>
            <a:ext cx="8435400" cy="864120"/>
          </a:xfrm>
        </p:spPr>
        <p:txBody>
          <a:bodyPr>
            <a:norm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у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единственного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поставщика:</a:t>
            </a: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малая закупка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12 статьи 93 Закона № 44-ФЗ)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0" y="1155615"/>
            <a:ext cx="7740000" cy="513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549316" y="1297154"/>
            <a:ext cx="8497534" cy="4102598"/>
          </a:xfrm>
          <a:prstGeom prst="rect">
            <a:avLst/>
          </a:prstGeom>
        </p:spPr>
        <p:txBody>
          <a:bodyPr vert="horz" lIns="39600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4013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проводится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закупки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товаров; </a:t>
            </a:r>
          </a:p>
          <a:p>
            <a:pPr marL="342900" indent="-342900" algn="just"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4013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аксимальная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контракта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(минимальных значений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установлено);</a:t>
            </a:r>
          </a:p>
          <a:p>
            <a:pPr marL="342900" indent="-342900" algn="just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на тех же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электронных площадках,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 другие электронные закупки по Закону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44-ФЗ;</a:t>
            </a:r>
          </a:p>
          <a:p>
            <a:pPr marL="342900" indent="-342900" algn="just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участия в закупке необходима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ЕИС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получение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аккредитации на электронных площадках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участия в закупке,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заранее сформировать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предварительное предложение о поставке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 его усиленной квалифицированной электронной подписью и разместить на электронной площадке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44-ФЗ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электронной форме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354013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146" y="5639893"/>
            <a:ext cx="4484727" cy="80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172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4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4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4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4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4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4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420" y="27804"/>
            <a:ext cx="8471435" cy="928939"/>
          </a:xfrm>
        </p:spPr>
        <p:txBody>
          <a:bodyPr>
            <a:no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у единственного поставщика:</a:t>
            </a: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малая закупка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12 статьи 93 Закона № 44-ФЗ)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3460" y="1052670"/>
            <a:ext cx="8353160" cy="5328739"/>
          </a:xfrm>
        </p:spPr>
        <p:txBody>
          <a:bodyPr>
            <a:noAutofit/>
          </a:bodyPr>
          <a:lstStyle/>
          <a:p>
            <a:pPr algn="just">
              <a:tabLst>
                <a:tab pos="450850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Предварительное предложение должно содержать информацию и документы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товару, предлагаемому к поставке (т.е. формируется одно предложение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всех товаров, которые планируется поставить (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Письма Минфина России от 12.02.2021 № 24-06-08/9591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 него включается (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 Закона № 44-ФЗ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indent="442913" algn="just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 и 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по КТРУ,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товарный знак (при наличии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42913" algn="just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происхождения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товара, а также документ, подтверждающий страну происхождения товара, если это предусмотрено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НПА, принятыми в соответствии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статьей 14 Закона № 44-ФЗ;</a:t>
            </a:r>
          </a:p>
          <a:p>
            <a:pPr marL="442913" indent="-442913" algn="just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товара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ОКЕИ;</a:t>
            </a:r>
          </a:p>
          <a:p>
            <a:pPr indent="442913" algn="just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максимальное количество товара, которое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 готов поставить. Его можно установить с учетом территории, куда поставщик готов привезти товар;</a:t>
            </a:r>
          </a:p>
          <a:p>
            <a:pPr indent="442913" algn="just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цену единицы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 (указывается с учетом стоимости доставки, налогов, сборов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иных обязательных платежей);</a:t>
            </a:r>
          </a:p>
          <a:p>
            <a:pPr indent="360363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предварительного предложения. Изначально он не может превышать один месяц с даты размещения предложения на электронной площадке, в дальнейшем срок может быть продлен (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6.1 Письма Минфина России от 12.02.2021 № 24-06-08/9591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42913" algn="just"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поставки товара в календарных днях с учетом количества товара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поставки. Указать можно минимальный и (или) максимальный срок поставки.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683460" y="884733"/>
            <a:ext cx="8353160" cy="7201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450" y="21622"/>
            <a:ext cx="8497180" cy="1031047"/>
          </a:xfrm>
        </p:spPr>
        <p:txBody>
          <a:bodyPr>
            <a:noAutofit/>
          </a:bodyPr>
          <a:lstStyle/>
          <a:p>
            <a:pPr>
              <a:tabLst>
                <a:tab pos="442913" algn="l"/>
              </a:tabLst>
            </a:pPr>
            <a:r>
              <a:rPr lang="ru-RU" sz="2400" dirty="0" smtClean="0">
                <a:solidFill>
                  <a:srgbClr val="EE4A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EE4A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EE4A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EE4A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у единственного поставщика:</a:t>
            </a:r>
            <a: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малая закупка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12 статьи 93 Закона № 44-ФЗ)</a:t>
            </a:r>
            <a:r>
              <a:rPr lang="ru-RU" sz="2100" dirty="0" smtClean="0">
                <a:solidFill>
                  <a:srgbClr val="EE4A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100" dirty="0" smtClean="0">
                <a:solidFill>
                  <a:srgbClr val="EE4A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EE4A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EE4A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EE4A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Важно</a:t>
            </a:r>
            <a:r>
              <a:rPr lang="ru-RU" sz="2400" dirty="0" smtClean="0">
                <a:solidFill>
                  <a:srgbClr val="EE4A08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lang="ru-RU" sz="24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435396" y="1052670"/>
            <a:ext cx="705698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https://cstor.nn2.ru/forum/data/forum/images/2019-11/241085558-k-svedeniu-816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0" y="1058338"/>
            <a:ext cx="988659" cy="19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59540" y="1628750"/>
            <a:ext cx="7453842" cy="4680650"/>
          </a:xfrm>
        </p:spPr>
        <p:txBody>
          <a:bodyPr>
            <a:no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предварительном предложении о поставке товара нет срока поставки,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означает, что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 готов поставить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 в срок, который заказчик укажет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извещении о проведении электронной малой закупки (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 «л» пункта 1 части 12 статьи 93 Закона № 44-ФЗ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сведений о товаре в предварительное предложение включается информация и документы о поставщике. В частности, в предварительное предложение может потребоваться включить лицензию, если она нужна для поставки товара, являющегося объектом закупки.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предварительное предложение можно внести изменения либо отозвать его в любой момент до направления его оператором заказчику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2 части 12 статьи 93, подпункт «и» пункта 1 части 12 статьи 93 Закона № 44-ФЗ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электронной площадки не будет учитывать ваше предварительное предложение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заявок, если до окончания срока вашей регистрации в ЕИС остается три месяца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9 статьи 24.2 Закона № 44-ФЗ, пункт 1.2 Письма Минфина России от 12.02.2021 № 24-06-08/9591).</a:t>
            </a:r>
          </a:p>
        </p:txBody>
      </p:sp>
    </p:spTree>
    <p:extLst>
      <p:ext uri="{BB962C8B-B14F-4D97-AF65-F5344CB8AC3E}">
        <p14:creationId xmlns:p14="http://schemas.microsoft.com/office/powerpoint/2010/main" val="31568975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2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480" y="121262"/>
            <a:ext cx="8154781" cy="830447"/>
          </a:xfrm>
        </p:spPr>
        <p:txBody>
          <a:bodyPr>
            <a:noAutofit/>
          </a:bodyPr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единственного поставщика:</a:t>
            </a:r>
            <a:b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закупка</a:t>
            </a:r>
            <a:r>
              <a:rPr lang="ru-RU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12 статьи 93 Закона № 44-ФЗ)</a:t>
            </a:r>
            <a:r>
              <a:rPr lang="ru-RU" sz="2100" b="1" dirty="0">
                <a:solidFill>
                  <a:srgbClr val="EE4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dirty="0">
                <a:solidFill>
                  <a:srgbClr val="EE4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EE4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EE4A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565435" y="951709"/>
            <a:ext cx="8425170" cy="4535194"/>
          </a:xfrm>
        </p:spPr>
        <p:txBody>
          <a:bodyPr>
            <a:normAutofit/>
          </a:bodyPr>
          <a:lstStyle/>
          <a:p>
            <a:pPr algn="just" defTabSz="360363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рассматривает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от оператора заявки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(не комиссия!) решение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каждой заявке, признает их соответствующими требованиям извещения или отклоняет по основаниям, предусмотренным Законом №44-ФЗ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(подпункт «а» пункта 6 части 12 статьи 93 Закона № 44-фЗ). </a:t>
            </a:r>
          </a:p>
          <a:p>
            <a:pPr algn="just" defTabSz="360363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частности если:</a:t>
            </a:r>
          </a:p>
          <a:p>
            <a:pPr indent="360363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представлены необходимая информация и документы, или они не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извещения;</a:t>
            </a:r>
          </a:p>
          <a:p>
            <a:pPr indent="360363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закупки не соответствует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установленным требованиям;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 заявки предусмотрено нормативными правовыми актами, которыми установлен запрет допуска иностранных товаров.</a:t>
            </a:r>
          </a:p>
          <a:p>
            <a:pPr algn="just" defTabSz="268288">
              <a:tabLst>
                <a:tab pos="360363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участником, заявке которого присвоен первый номер, заключается контракт – в том же порядке, что и по итогам запроса котировок в электронной форме (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7 части 12 статьи 93 Закона № 44-ФЗ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97496" y="951709"/>
            <a:ext cx="79211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40" y="4941210"/>
            <a:ext cx="3432375" cy="1844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445" y="4437140"/>
            <a:ext cx="828115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tabLst>
                <a:tab pos="442913" algn="l"/>
              </a:tabLst>
            </a:pP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внимание, что отказаться от заключения контракта поставщик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откажется – попадет в РНП. </a:t>
            </a:r>
          </a:p>
        </p:txBody>
      </p:sp>
    </p:spTree>
    <p:extLst>
      <p:ext uri="{BB962C8B-B14F-4D97-AF65-F5344CB8AC3E}">
        <p14:creationId xmlns:p14="http://schemas.microsoft.com/office/powerpoint/2010/main" val="709432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build="p" animBg="1"/>
      <p:bldP spid="7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6534" y="60464"/>
            <a:ext cx="8435400" cy="864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объёма через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магазины 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4, 5 части 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 Закона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44-ФЗ)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5" y="896677"/>
            <a:ext cx="7740000" cy="513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497761" y="1006638"/>
            <a:ext cx="8497534" cy="5662811"/>
          </a:xfrm>
          <a:prstGeom prst="rect">
            <a:avLst/>
          </a:prstGeom>
        </p:spPr>
        <p:txBody>
          <a:bodyPr vert="horz" lIns="39600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354013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6109" y="1124680"/>
            <a:ext cx="8233097" cy="30777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268288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Сургута с января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работают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«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Портале поставщиков»: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//zakupki.mos.ru/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2405" t="5701" b="21038"/>
          <a:stretch/>
        </p:blipFill>
        <p:spPr bwMode="auto">
          <a:xfrm>
            <a:off x="4467785" y="1577495"/>
            <a:ext cx="4536630" cy="2202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2BF18A-991F-48B7-8724-30F503218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87" y="1460425"/>
            <a:ext cx="773883" cy="720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5611" y="1537566"/>
            <a:ext cx="3023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регионах РФ.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Изображение выглядит как оружие, кастет&#10;&#10;Автоматически созданное описание">
            <a:extLst>
              <a:ext uri="{FF2B5EF4-FFF2-40B4-BE49-F238E27FC236}">
                <a16:creationId xmlns:a16="http://schemas.microsoft.com/office/drawing/2014/main" id="{A8C68777-3B42-4DCC-9066-C1B1AB616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71" y="2215086"/>
            <a:ext cx="770899" cy="57608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294793" y="2068160"/>
            <a:ext cx="2807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221,7 тыс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поставщиков /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44,9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заказчиков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BE01883-A183-48D1-A8C3-1896B73B9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75" y="2920499"/>
            <a:ext cx="660308" cy="69412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88364" y="2916763"/>
            <a:ext cx="352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для поставщиков: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(руб.) 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21" y="3590027"/>
            <a:ext cx="591131" cy="64365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056042" y="36375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–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понятный</a:t>
            </a:r>
          </a:p>
          <a:p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Быстродействие системы –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</a:t>
            </a:r>
            <a:endParaRPr lang="ru-RU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5483" y="4469789"/>
            <a:ext cx="1759375" cy="30308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7444" y="4417609"/>
            <a:ext cx="4622305" cy="31908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560" y="4931429"/>
            <a:ext cx="2277805" cy="26682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659" y="5209826"/>
            <a:ext cx="8056251" cy="4076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9647" y="5685309"/>
            <a:ext cx="1893433" cy="2272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6534" y="5984857"/>
            <a:ext cx="7842053" cy="3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00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6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2" grpId="0" build="p" animBg="1"/>
      <p:bldP spid="12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0860"/>
            <a:ext cx="9144000" cy="1069514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Спасибо за внимание!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431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4795</TotalTime>
  <Words>145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맑은 고딕</vt:lpstr>
      <vt:lpstr>Arial</vt:lpstr>
      <vt:lpstr>Calibri</vt:lpstr>
      <vt:lpstr>Times New Roman</vt:lpstr>
      <vt:lpstr>Wingdings</vt:lpstr>
      <vt:lpstr>Custom Design</vt:lpstr>
      <vt:lpstr>Презентация PowerPoint</vt:lpstr>
      <vt:lpstr>Запрос котировок с 01.04.2021 </vt:lpstr>
      <vt:lpstr>Закупки у единственного поставщика: электронная малая закупка (часть 12 статьи 93 Закона № 44-ФЗ)</vt:lpstr>
      <vt:lpstr>Закупки у единственного поставщика: электронная малая закупка (часть 12 статьи 93 Закона № 44-ФЗ)</vt:lpstr>
      <vt:lpstr>  Закупки у единственного поставщика: электронная малая закупка (часть 12 статьи 93 Закона № 44-ФЗ)  Важно!</vt:lpstr>
      <vt:lpstr>Презентация PowerPoint</vt:lpstr>
      <vt:lpstr>Закупки малого объёма через электронные магазины (пункты 4, 5 части 1 статьи 93 Закона № 44-ФЗ)</vt:lpstr>
      <vt:lpstr>Спасибо за внимание!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Елисеева Ольга Михайловна</cp:lastModifiedBy>
  <cp:revision>299</cp:revision>
  <cp:lastPrinted>2021-05-13T11:09:22Z</cp:lastPrinted>
  <dcterms:created xsi:type="dcterms:W3CDTF">2014-04-01T16:35:38Z</dcterms:created>
  <dcterms:modified xsi:type="dcterms:W3CDTF">2021-05-17T07:22:10Z</dcterms:modified>
</cp:coreProperties>
</file>