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sldIdLst>
    <p:sldId id="256" r:id="rId2"/>
    <p:sldId id="257" r:id="rId3"/>
    <p:sldId id="258" r:id="rId4"/>
    <p:sldId id="265" r:id="rId5"/>
    <p:sldId id="259" r:id="rId6"/>
    <p:sldId id="266" r:id="rId7"/>
    <p:sldId id="267" r:id="rId8"/>
    <p:sldId id="260" r:id="rId9"/>
    <p:sldId id="261" r:id="rId10"/>
    <p:sldId id="262" r:id="rId11"/>
    <p:sldId id="263" r:id="rId12"/>
    <p:sldId id="264" r:id="rId13"/>
    <p:sldId id="268"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9" d="100"/>
          <a:sy n="109" d="100"/>
        </p:scale>
        <p:origin x="636"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A1A54241-5143-4370-848B-551996D46A82}" type="datetimeFigureOut">
              <a:rPr lang="ru-RU" smtClean="0"/>
              <a:t>17.04.2020</a:t>
            </a:fld>
            <a:endParaRPr lang="ru-RU"/>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ru-RU"/>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DB809673-B1F3-4C0F-899B-ACE6E4479110}" type="slidenum">
              <a:rPr lang="ru-RU" smtClean="0"/>
              <a:t>‹#›</a:t>
            </a:fld>
            <a:endParaRPr lang="ru-RU"/>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2818614882"/>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A1A54241-5143-4370-848B-551996D46A82}" type="datetimeFigureOut">
              <a:rPr lang="ru-RU" smtClean="0"/>
              <a:t>17.04.2020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B809673-B1F3-4C0F-899B-ACE6E4479110}" type="slidenum">
              <a:rPr lang="ru-RU" smtClean="0"/>
              <a:t>‹#›</a:t>
            </a:fld>
            <a:endParaRPr lang="ru-RU"/>
          </a:p>
        </p:txBody>
      </p:sp>
    </p:spTree>
    <p:extLst>
      <p:ext uri="{BB962C8B-B14F-4D97-AF65-F5344CB8AC3E}">
        <p14:creationId xmlns:p14="http://schemas.microsoft.com/office/powerpoint/2010/main" val="26523044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A1A54241-5143-4370-848B-551996D46A82}" type="datetimeFigureOut">
              <a:rPr lang="ru-RU" smtClean="0"/>
              <a:t>17.04.2020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B809673-B1F3-4C0F-899B-ACE6E4479110}" type="slidenum">
              <a:rPr lang="ru-RU" smtClean="0"/>
              <a:t>‹#›</a:t>
            </a:fld>
            <a:endParaRPr lang="ru-RU"/>
          </a:p>
        </p:txBody>
      </p:sp>
    </p:spTree>
    <p:extLst>
      <p:ext uri="{BB962C8B-B14F-4D97-AF65-F5344CB8AC3E}">
        <p14:creationId xmlns:p14="http://schemas.microsoft.com/office/powerpoint/2010/main" val="5215723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A1A54241-5143-4370-848B-551996D46A82}" type="datetimeFigureOut">
              <a:rPr lang="ru-RU" smtClean="0"/>
              <a:t>17.04.2020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B809673-B1F3-4C0F-899B-ACE6E4479110}" type="slidenum">
              <a:rPr lang="ru-RU" smtClean="0"/>
              <a:t>‹#›</a:t>
            </a:fld>
            <a:endParaRPr lang="ru-RU"/>
          </a:p>
        </p:txBody>
      </p:sp>
    </p:spTree>
    <p:extLst>
      <p:ext uri="{BB962C8B-B14F-4D97-AF65-F5344CB8AC3E}">
        <p14:creationId xmlns:p14="http://schemas.microsoft.com/office/powerpoint/2010/main" val="19081148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ru-RU" smtClean="0"/>
              <a:t>Образец заголовка</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A1A54241-5143-4370-848B-551996D46A82}" type="datetimeFigureOut">
              <a:rPr lang="ru-RU" smtClean="0"/>
              <a:t>17.04.2020</a:t>
            </a:fld>
            <a:endParaRPr lang="ru-RU"/>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ru-RU"/>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DB809673-B1F3-4C0F-899B-ACE6E4479110}" type="slidenum">
              <a:rPr lang="ru-RU" smtClean="0"/>
              <a:t>‹#›</a:t>
            </a:fld>
            <a:endParaRPr lang="ru-RU"/>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1350963532"/>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ru-RU" smtClean="0"/>
              <a:t>Образец заголовка</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A1A54241-5143-4370-848B-551996D46A82}" type="datetimeFigureOut">
              <a:rPr lang="ru-RU" smtClean="0"/>
              <a:t>17.04.2020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DB809673-B1F3-4C0F-899B-ACE6E4479110}" type="slidenum">
              <a:rPr lang="ru-RU" smtClean="0"/>
              <a:t>‹#›</a:t>
            </a:fld>
            <a:endParaRPr lang="ru-RU"/>
          </a:p>
        </p:txBody>
      </p:sp>
    </p:spTree>
    <p:extLst>
      <p:ext uri="{BB962C8B-B14F-4D97-AF65-F5344CB8AC3E}">
        <p14:creationId xmlns:p14="http://schemas.microsoft.com/office/powerpoint/2010/main" val="4152957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ru-RU" smtClean="0"/>
              <a:t>Образец заголовка</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A1A54241-5143-4370-848B-551996D46A82}" type="datetimeFigureOut">
              <a:rPr lang="ru-RU" smtClean="0"/>
              <a:t>17.04.2020</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DB809673-B1F3-4C0F-899B-ACE6E4479110}" type="slidenum">
              <a:rPr lang="ru-RU" smtClean="0"/>
              <a:t>‹#›</a:t>
            </a:fld>
            <a:endParaRPr lang="ru-RU"/>
          </a:p>
        </p:txBody>
      </p:sp>
    </p:spTree>
    <p:extLst>
      <p:ext uri="{BB962C8B-B14F-4D97-AF65-F5344CB8AC3E}">
        <p14:creationId xmlns:p14="http://schemas.microsoft.com/office/powerpoint/2010/main" val="28229535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A1A54241-5143-4370-848B-551996D46A82}" type="datetimeFigureOut">
              <a:rPr lang="ru-RU" smtClean="0"/>
              <a:t>17.04.2020</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DB809673-B1F3-4C0F-899B-ACE6E4479110}" type="slidenum">
              <a:rPr lang="ru-RU" smtClean="0"/>
              <a:t>‹#›</a:t>
            </a:fld>
            <a:endParaRPr lang="ru-RU"/>
          </a:p>
        </p:txBody>
      </p:sp>
    </p:spTree>
    <p:extLst>
      <p:ext uri="{BB962C8B-B14F-4D97-AF65-F5344CB8AC3E}">
        <p14:creationId xmlns:p14="http://schemas.microsoft.com/office/powerpoint/2010/main" val="27132597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A54241-5143-4370-848B-551996D46A82}" type="datetimeFigureOut">
              <a:rPr lang="ru-RU" smtClean="0"/>
              <a:t>17.04.2020</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DB809673-B1F3-4C0F-899B-ACE6E4479110}" type="slidenum">
              <a:rPr lang="ru-RU" smtClean="0"/>
              <a:t>‹#›</a:t>
            </a:fld>
            <a:endParaRPr lang="ru-RU"/>
          </a:p>
        </p:txBody>
      </p:sp>
    </p:spTree>
    <p:extLst>
      <p:ext uri="{BB962C8B-B14F-4D97-AF65-F5344CB8AC3E}">
        <p14:creationId xmlns:p14="http://schemas.microsoft.com/office/powerpoint/2010/main" val="2444141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ru-RU" smtClean="0"/>
              <a:t>Образец заголовка</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A1A54241-5143-4370-848B-551996D46A82}" type="datetimeFigureOut">
              <a:rPr lang="ru-RU" smtClean="0"/>
              <a:t>17.04.2020</a:t>
            </a:fld>
            <a:endParaRPr lang="ru-RU"/>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ru-RU"/>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DB809673-B1F3-4C0F-899B-ACE6E4479110}" type="slidenum">
              <a:rPr lang="ru-RU" smtClean="0"/>
              <a:t>‹#›</a:t>
            </a:fld>
            <a:endParaRPr lang="ru-RU"/>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6024667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A1A54241-5143-4370-848B-551996D46A82}" type="datetimeFigureOut">
              <a:rPr lang="ru-RU" smtClean="0"/>
              <a:t>17.04.2020</a:t>
            </a:fld>
            <a:endParaRPr lang="ru-RU"/>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ru-RU"/>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DB809673-B1F3-4C0F-899B-ACE6E4479110}" type="slidenum">
              <a:rPr lang="ru-RU" smtClean="0"/>
              <a:t>‹#›</a:t>
            </a:fld>
            <a:endParaRPr lang="ru-RU"/>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438972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A1A54241-5143-4370-848B-551996D46A82}" type="datetimeFigureOut">
              <a:rPr lang="ru-RU" smtClean="0"/>
              <a:t>17.04.2020</a:t>
            </a:fld>
            <a:endParaRPr lang="ru-RU"/>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ru-RU"/>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DB809673-B1F3-4C0F-899B-ACE6E4479110}" type="slidenum">
              <a:rPr lang="ru-RU" smtClean="0"/>
              <a:t>‹#›</a:t>
            </a:fld>
            <a:endParaRPr lang="ru-RU"/>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751181179"/>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dirty="0" smtClean="0"/>
              <a:t>Трудовые подвиги сургутян</a:t>
            </a:r>
            <a:endParaRPr lang="ru-RU" dirty="0"/>
          </a:p>
        </p:txBody>
      </p:sp>
      <p:sp>
        <p:nvSpPr>
          <p:cNvPr id="3" name="Подзаголовок 2"/>
          <p:cNvSpPr>
            <a:spLocks noGrp="1"/>
          </p:cNvSpPr>
          <p:nvPr>
            <p:ph type="subTitle" idx="1"/>
          </p:nvPr>
        </p:nvSpPr>
        <p:spPr/>
        <p:txBody>
          <a:bodyPr>
            <a:normAutofit fontScale="92500" lnSpcReduction="10000"/>
          </a:bodyPr>
          <a:lstStyle/>
          <a:p>
            <a:r>
              <a:rPr lang="ru-RU" dirty="0" smtClean="0"/>
              <a:t>Выставка архивных документов, посвящённая 75-летию Победы в Великой Отечественной войне</a:t>
            </a:r>
          </a:p>
          <a:p>
            <a:r>
              <a:rPr lang="ru-RU" dirty="0" smtClean="0"/>
              <a:t>1941-1945 годов</a:t>
            </a:r>
            <a:endParaRPr lang="ru-RU" dirty="0"/>
          </a:p>
        </p:txBody>
      </p:sp>
    </p:spTree>
    <p:extLst>
      <p:ext uri="{BB962C8B-B14F-4D97-AF65-F5344CB8AC3E}">
        <p14:creationId xmlns:p14="http://schemas.microsoft.com/office/powerpoint/2010/main" val="38183529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half" idx="1"/>
          </p:nvPr>
        </p:nvSpPr>
        <p:spPr>
          <a:xfrm>
            <a:off x="1371600" y="1415562"/>
            <a:ext cx="4624754" cy="4712676"/>
          </a:xfrm>
          <a:ln>
            <a:solidFill>
              <a:schemeClr val="accent2">
                <a:lumMod val="50000"/>
              </a:schemeClr>
            </a:solidFill>
          </a:ln>
        </p:spPr>
        <p:txBody>
          <a:bodyPr>
            <a:normAutofit fontScale="92500" lnSpcReduction="10000"/>
          </a:bodyPr>
          <a:lstStyle/>
          <a:p>
            <a:pPr marL="0" indent="0" algn="just">
              <a:buNone/>
            </a:pPr>
            <a:r>
              <a:rPr lang="ru-RU" dirty="0"/>
              <a:t>В протоколе № 9 ОК ВКП (б) </a:t>
            </a:r>
            <a:r>
              <a:rPr lang="ru-RU" dirty="0" smtClean="0"/>
              <a:t>от </a:t>
            </a:r>
            <a:r>
              <a:rPr lang="ru-RU" dirty="0"/>
              <a:t>03.04.1945 прозвучало обращение к работникам маслодельной промышленности</a:t>
            </a:r>
            <a:r>
              <a:rPr lang="ru-RU" dirty="0" smtClean="0"/>
              <a:t>:</a:t>
            </a:r>
          </a:p>
          <a:p>
            <a:pPr marL="0" indent="0" algn="just">
              <a:buNone/>
            </a:pPr>
            <a:r>
              <a:rPr lang="ru-RU" dirty="0" smtClean="0"/>
              <a:t> </a:t>
            </a:r>
            <a:r>
              <a:rPr lang="ru-RU" i="1" dirty="0">
                <a:solidFill>
                  <a:schemeClr val="accent2">
                    <a:lumMod val="50000"/>
                  </a:schemeClr>
                </a:solidFill>
              </a:rPr>
              <a:t>«Мобилизовать все силы на оказание помощи фронту в окончательном и быстрейшем разгроме врага, все для того, чтобы дать стране и фронту все больше и больше продуктов питания. За годы Отечественной войны маслодельная промышленность тюменского треста дала фронту сотни тысяч пудов масла, сыра, брынзы, казеина и других ценнейших продуктов питания</a:t>
            </a:r>
            <a:r>
              <a:rPr lang="ru-RU" i="1" dirty="0" smtClean="0">
                <a:solidFill>
                  <a:schemeClr val="accent2">
                    <a:lumMod val="50000"/>
                  </a:schemeClr>
                </a:solidFill>
              </a:rPr>
              <a:t>»</a:t>
            </a:r>
          </a:p>
          <a:p>
            <a:pPr marL="0" indent="0" algn="ctr">
              <a:buNone/>
            </a:pPr>
            <a:r>
              <a:rPr lang="ru-RU" b="1" dirty="0" smtClean="0"/>
              <a:t>(</a:t>
            </a:r>
            <a:r>
              <a:rPr lang="ru-RU" b="1" dirty="0"/>
              <a:t>Ф.1, Оп.2, Д.141, Л.89).</a:t>
            </a:r>
            <a:r>
              <a:rPr lang="ru-RU" dirty="0"/>
              <a:t/>
            </a:r>
            <a:br>
              <a:rPr lang="ru-RU" dirty="0"/>
            </a:br>
            <a:endParaRPr lang="ru-RU" dirty="0"/>
          </a:p>
          <a:p>
            <a:pPr algn="just"/>
            <a:endParaRPr lang="ru-RU" dirty="0"/>
          </a:p>
        </p:txBody>
      </p:sp>
      <p:pic>
        <p:nvPicPr>
          <p:cNvPr id="5" name="Объект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7367954" y="1415562"/>
            <a:ext cx="3165231" cy="4712676"/>
          </a:xfrm>
          <a:ln>
            <a:solidFill>
              <a:schemeClr val="accent2">
                <a:lumMod val="50000"/>
              </a:schemeClr>
            </a:solidFill>
          </a:ln>
          <a:effectLst>
            <a:glow rad="228600">
              <a:schemeClr val="accent3">
                <a:satMod val="175000"/>
                <a:alpha val="40000"/>
              </a:schemeClr>
            </a:glow>
            <a:softEdge rad="317500"/>
          </a:effectLst>
        </p:spPr>
      </p:pic>
    </p:spTree>
    <p:extLst>
      <p:ext uri="{BB962C8B-B14F-4D97-AF65-F5344CB8AC3E}">
        <p14:creationId xmlns:p14="http://schemas.microsoft.com/office/powerpoint/2010/main" val="21323232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half" idx="1"/>
          </p:nvPr>
        </p:nvSpPr>
        <p:spPr>
          <a:xfrm>
            <a:off x="1503485" y="1415560"/>
            <a:ext cx="4447786" cy="3581401"/>
          </a:xfrm>
          <a:solidFill>
            <a:schemeClr val="accent2">
              <a:lumMod val="20000"/>
              <a:lumOff val="80000"/>
            </a:schemeClr>
          </a:solidFill>
          <a:ln>
            <a:solidFill>
              <a:schemeClr val="accent2">
                <a:lumMod val="50000"/>
              </a:schemeClr>
            </a:solidFill>
          </a:ln>
        </p:spPr>
        <p:txBody>
          <a:bodyPr>
            <a:normAutofit fontScale="70000" lnSpcReduction="20000"/>
          </a:bodyPr>
          <a:lstStyle/>
          <a:p>
            <a:pPr algn="just"/>
            <a:r>
              <a:rPr lang="ru-RU" u="sng" dirty="0"/>
              <a:t>Развивалась местная промышленность</a:t>
            </a:r>
            <a:r>
              <a:rPr lang="ru-RU" dirty="0"/>
              <a:t>. Было налажено производство кирпича на Каменном Мысу, заготовка леса, в том числе </a:t>
            </a:r>
            <a:r>
              <a:rPr lang="ru-RU" dirty="0" err="1"/>
              <a:t>спецсортиментов</a:t>
            </a:r>
            <a:r>
              <a:rPr lang="ru-RU" dirty="0"/>
              <a:t>/ружейной болванки, крепежа для угольной промышленности.</a:t>
            </a:r>
          </a:p>
          <a:p>
            <a:pPr algn="just"/>
            <a:r>
              <a:rPr lang="ru-RU" dirty="0"/>
              <a:t>Охотники района передали на заготовительные пункты шкурок пушных зверей более чем на пять миллионов рублей. В перерасчете на деньги образца 1995 года это будут многие миллионы рублей. А тогда шкурки сибирских соболей, белок, песцов и лисиц шли в обмен на американские танки и </a:t>
            </a:r>
            <a:r>
              <a:rPr lang="ru-RU" dirty="0" smtClean="0"/>
              <a:t>самолеты </a:t>
            </a:r>
            <a:r>
              <a:rPr lang="ru-RU" dirty="0" smtClean="0"/>
              <a:t>(краевед </a:t>
            </a:r>
            <a:r>
              <a:rPr lang="ru-RU" dirty="0" smtClean="0"/>
              <a:t>И.П. </a:t>
            </a:r>
            <a:r>
              <a:rPr lang="ru-RU" dirty="0" smtClean="0"/>
              <a:t>Захаров).</a:t>
            </a:r>
            <a:endParaRPr lang="ru-RU" dirty="0" smtClean="0"/>
          </a:p>
          <a:p>
            <a:pPr algn="just"/>
            <a:r>
              <a:rPr lang="ru-RU" dirty="0" smtClean="0"/>
              <a:t> </a:t>
            </a:r>
            <a:r>
              <a:rPr lang="ru-RU" dirty="0"/>
              <a:t>В протоколах Сургутского райисполкома имеется Утвержденный план развития колхозного звероводства (серебристо-черных лисиц) в колхозах района на 1942 год. Согласно </a:t>
            </a:r>
            <a:r>
              <a:rPr lang="ru-RU" dirty="0" smtClean="0"/>
              <a:t>утвержденному плану, </a:t>
            </a:r>
            <a:r>
              <a:rPr lang="ru-RU" dirty="0"/>
              <a:t>план выходного поголовья серебристо-черных лисиц в колхозах округа утвержден в количестве 600 голов и организации 15 новых звероферм (</a:t>
            </a:r>
            <a:r>
              <a:rPr lang="ru-RU" b="1" dirty="0"/>
              <a:t>Ф.1, Оп.2, Д.109, Л.37).</a:t>
            </a:r>
            <a:endParaRPr lang="ru-RU" dirty="0"/>
          </a:p>
        </p:txBody>
      </p:sp>
      <p:pic>
        <p:nvPicPr>
          <p:cNvPr id="5" name="Объект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507041" y="263769"/>
            <a:ext cx="4782282" cy="6312877"/>
          </a:xfrm>
          <a:ln>
            <a:solidFill>
              <a:schemeClr val="accent2">
                <a:lumMod val="50000"/>
              </a:schemeClr>
            </a:solidFill>
          </a:ln>
        </p:spPr>
      </p:pic>
    </p:spTree>
    <p:extLst>
      <p:ext uri="{BB962C8B-B14F-4D97-AF65-F5344CB8AC3E}">
        <p14:creationId xmlns:p14="http://schemas.microsoft.com/office/powerpoint/2010/main" val="12333319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accent2">
              <a:lumMod val="40000"/>
              <a:lumOff val="60000"/>
            </a:schemeClr>
          </a:solidFill>
          <a:ln>
            <a:solidFill>
              <a:schemeClr val="tx1"/>
            </a:solidFill>
          </a:ln>
        </p:spPr>
        <p:txBody>
          <a:bodyPr>
            <a:noAutofit/>
          </a:bodyPr>
          <a:lstStyle/>
          <a:p>
            <a:pPr algn="just"/>
            <a:r>
              <a:rPr lang="ru-RU" sz="1800" dirty="0">
                <a:solidFill>
                  <a:schemeClr val="accent2">
                    <a:lumMod val="50000"/>
                  </a:schemeClr>
                </a:solidFill>
              </a:rPr>
              <a:t>Всем, чем могли, помогали сургутяне фронту. Каждый военный год от сургутских пристаней уходили караваны барж с продовольствием. На фронт и в партизанские отряды отправлено больше двухсот посылок с теплыми вещами, подарками и продовольствием. В Сургутском районе, начиная с первых лет войны создавались специальные Комиссии по приему и отправке посылок в Красную Армию и госпитали </a:t>
            </a:r>
            <a:r>
              <a:rPr lang="ru-RU" sz="1800" b="1" dirty="0">
                <a:solidFill>
                  <a:schemeClr val="accent2">
                    <a:lumMod val="50000"/>
                  </a:schemeClr>
                </a:solidFill>
              </a:rPr>
              <a:t>(Ф.1, Оп.2, Д.110, Л.45).</a:t>
            </a:r>
            <a:endParaRPr lang="ru-RU" sz="1800" dirty="0">
              <a:solidFill>
                <a:schemeClr val="accent2">
                  <a:lumMod val="50000"/>
                </a:schemeClr>
              </a:solidFill>
            </a:endParaRPr>
          </a:p>
        </p:txBody>
      </p:sp>
      <p:pic>
        <p:nvPicPr>
          <p:cNvPr id="5" name="Объект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371600" y="2329962"/>
            <a:ext cx="4448175" cy="3921369"/>
          </a:xfrm>
          <a:ln>
            <a:solidFill>
              <a:schemeClr val="accent2">
                <a:lumMod val="50000"/>
              </a:schemeClr>
            </a:solidFill>
          </a:ln>
        </p:spPr>
      </p:pic>
      <p:sp>
        <p:nvSpPr>
          <p:cNvPr id="4" name="Объект 3"/>
          <p:cNvSpPr>
            <a:spLocks noGrp="1"/>
          </p:cNvSpPr>
          <p:nvPr>
            <p:ph sz="half" idx="2"/>
          </p:nvPr>
        </p:nvSpPr>
        <p:spPr>
          <a:xfrm>
            <a:off x="6525014" y="2779782"/>
            <a:ext cx="4447786" cy="3137442"/>
          </a:xfrm>
          <a:ln>
            <a:solidFill>
              <a:schemeClr val="tx2"/>
            </a:solidFill>
          </a:ln>
        </p:spPr>
        <p:txBody>
          <a:bodyPr>
            <a:normAutofit/>
          </a:bodyPr>
          <a:lstStyle/>
          <a:p>
            <a:pPr algn="just"/>
            <a:r>
              <a:rPr lang="ru-RU" sz="1800" dirty="0"/>
              <a:t>Труженики Сургута на свои личные сбережения строили боевые машины. Они вносили деньги, облигации государственных займов, золотые и серебряные вещи, другие драгоценности в фонд обороны страны. Сургутяне оказали посильную помощь Запорожской области Украины в восстановлении разрушенного войной народного хозяйства.</a:t>
            </a:r>
          </a:p>
        </p:txBody>
      </p:sp>
    </p:spTree>
    <p:extLst>
      <p:ext uri="{BB962C8B-B14F-4D97-AF65-F5344CB8AC3E}">
        <p14:creationId xmlns:p14="http://schemas.microsoft.com/office/powerpoint/2010/main" val="19711956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58363" y="246185"/>
            <a:ext cx="10955214" cy="1406769"/>
          </a:xfrm>
        </p:spPr>
        <p:txBody>
          <a:bodyPr>
            <a:noAutofit/>
          </a:bodyPr>
          <a:lstStyle/>
          <a:p>
            <a:pPr algn="just"/>
            <a:r>
              <a:rPr lang="ru-RU" sz="1600" dirty="0"/>
              <a:t>Дополнить документальные факты помогут воспоминания очевидцев и участников тех событий. </a:t>
            </a:r>
            <a:r>
              <a:rPr lang="ru-RU" sz="1600" dirty="0" smtClean="0"/>
              <a:t>Вот, </a:t>
            </a:r>
            <a:r>
              <a:rPr lang="ru-RU" sz="1600" dirty="0"/>
              <a:t>что вспоминала Чащина Нина Михайловна, отличник народного просвещения, ветеран партии и педагогического труда</a:t>
            </a:r>
            <a:r>
              <a:rPr lang="ru-RU" sz="1600" i="1" dirty="0"/>
              <a:t>: </a:t>
            </a:r>
            <a:r>
              <a:rPr lang="ru-RU" sz="1600" i="1" dirty="0" smtClean="0"/>
              <a:t/>
            </a:r>
            <a:br>
              <a:rPr lang="ru-RU" sz="1600" i="1" dirty="0" smtClean="0"/>
            </a:br>
            <a:r>
              <a:rPr lang="ru-RU" sz="1600" i="1" dirty="0" smtClean="0">
                <a:solidFill>
                  <a:schemeClr val="accent2">
                    <a:lumMod val="50000"/>
                  </a:schemeClr>
                </a:solidFill>
              </a:rPr>
              <a:t>         </a:t>
            </a:r>
            <a:r>
              <a:rPr lang="ru-RU" sz="1600" i="1" dirty="0">
                <a:solidFill>
                  <a:schemeClr val="accent2">
                    <a:lumMod val="50000"/>
                  </a:schemeClr>
                </a:solidFill>
              </a:rPr>
              <a:t>«22 июня 1941 г. началась война. Первыми на фронт из Сургута ушли ученики 10-х классов и добровольцы. Весь народ Сургута провожал более 1000 человек. В 1942 г. была эвакуирована из г. Одессы консервная фабрика, ее быстро восстановили и в 1943 г. была выпущена ее продукция. Большую  помощь оказывали дети, учащиеся. Девочки старших классов работали на обработке рыбы, по разгрузке </a:t>
            </a:r>
            <a:r>
              <a:rPr lang="ru-RU" sz="1600" i="1" dirty="0" smtClean="0">
                <a:solidFill>
                  <a:schemeClr val="accent2">
                    <a:lumMod val="50000"/>
                  </a:schemeClr>
                </a:solidFill>
              </a:rPr>
              <a:t>соли».</a:t>
            </a:r>
            <a:endParaRPr lang="ru-RU" sz="1600" i="1" dirty="0">
              <a:solidFill>
                <a:schemeClr val="accent2">
                  <a:lumMod val="50000"/>
                </a:schemeClr>
              </a:solidFill>
            </a:endParaRPr>
          </a:p>
        </p:txBody>
      </p:sp>
      <p:sp>
        <p:nvSpPr>
          <p:cNvPr id="3" name="Объект 2"/>
          <p:cNvSpPr>
            <a:spLocks noGrp="1"/>
          </p:cNvSpPr>
          <p:nvPr>
            <p:ph sz="half" idx="1"/>
          </p:nvPr>
        </p:nvSpPr>
        <p:spPr>
          <a:xfrm>
            <a:off x="3727938" y="1841990"/>
            <a:ext cx="4447786" cy="2365132"/>
          </a:xfrm>
          <a:solidFill>
            <a:schemeClr val="accent2">
              <a:lumMod val="40000"/>
              <a:lumOff val="60000"/>
            </a:schemeClr>
          </a:solidFill>
          <a:ln>
            <a:solidFill>
              <a:schemeClr val="tx2"/>
            </a:solidFill>
          </a:ln>
        </p:spPr>
        <p:txBody>
          <a:bodyPr>
            <a:normAutofit lnSpcReduction="10000"/>
          </a:bodyPr>
          <a:lstStyle/>
          <a:p>
            <a:r>
              <a:rPr lang="ru-RU" smtClean="0"/>
              <a:t>«Патриотизм </a:t>
            </a:r>
            <a:r>
              <a:rPr lang="ru-RU" dirty="0"/>
              <a:t>подростков, пионеров был отмечен телеграммами Верховного Главнокомандующего И.В. Сталина в </a:t>
            </a:r>
            <a:r>
              <a:rPr lang="ru-RU" dirty="0" smtClean="0"/>
              <a:t>две </a:t>
            </a:r>
            <a:r>
              <a:rPr lang="ru-RU" dirty="0"/>
              <a:t>школы – </a:t>
            </a:r>
            <a:r>
              <a:rPr lang="ru-RU" dirty="0" err="1"/>
              <a:t>Сытоминскую</a:t>
            </a:r>
            <a:r>
              <a:rPr lang="ru-RU" dirty="0"/>
              <a:t> и Локосовскую. Заработанные деньги дети внесли в фонд обороны страны</a:t>
            </a:r>
            <a:r>
              <a:rPr lang="ru-RU" dirty="0" smtClean="0"/>
              <a:t>…»</a:t>
            </a:r>
          </a:p>
          <a:p>
            <a:pPr marL="0" indent="0" algn="ctr">
              <a:buNone/>
            </a:pPr>
            <a:r>
              <a:rPr lang="ru-RU" dirty="0" smtClean="0"/>
              <a:t>(</a:t>
            </a:r>
            <a:r>
              <a:rPr lang="ru-RU" dirty="0"/>
              <a:t>Ф. 143, Оп. 1, Д. 2, Л. 4).</a:t>
            </a:r>
          </a:p>
        </p:txBody>
      </p:sp>
      <p:pic>
        <p:nvPicPr>
          <p:cNvPr id="6" name="Объект 5"/>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8549190" y="1841990"/>
            <a:ext cx="3168327" cy="4756638"/>
          </a:xfrm>
          <a:ln>
            <a:solidFill>
              <a:schemeClr val="accent2">
                <a:lumMod val="50000"/>
              </a:schemeClr>
            </a:solidFill>
          </a:ln>
        </p:spPr>
      </p:pic>
      <p:pic>
        <p:nvPicPr>
          <p:cNvPr id="7" name="Рисунок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5119" y="1841990"/>
            <a:ext cx="2292674" cy="3285026"/>
          </a:xfrm>
          <a:prstGeom prst="rect">
            <a:avLst/>
          </a:prstGeom>
        </p:spPr>
      </p:pic>
      <p:sp>
        <p:nvSpPr>
          <p:cNvPr id="8" name="Прямоугольник 7"/>
          <p:cNvSpPr/>
          <p:nvPr/>
        </p:nvSpPr>
        <p:spPr>
          <a:xfrm>
            <a:off x="1145119" y="5310554"/>
            <a:ext cx="2292674" cy="12045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smtClean="0"/>
              <a:t>Чащина Нина Михайловна, отличник народного просвещения, ветеран партии и педагогического труда</a:t>
            </a:r>
            <a:endParaRPr lang="ru-RU" sz="1400" dirty="0"/>
          </a:p>
        </p:txBody>
      </p:sp>
      <p:sp>
        <p:nvSpPr>
          <p:cNvPr id="9" name="Прямоугольник 8"/>
          <p:cNvSpPr/>
          <p:nvPr/>
        </p:nvSpPr>
        <p:spPr>
          <a:xfrm>
            <a:off x="3727938" y="4387362"/>
            <a:ext cx="4528039" cy="22112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a:solidFill>
                  <a:schemeClr val="accent2"/>
                </a:solidFill>
              </a:rPr>
              <a:t>Вот как описывала военные годы Веселова </a:t>
            </a:r>
            <a:r>
              <a:rPr lang="ru-RU" sz="1600" dirty="0" smtClean="0">
                <a:solidFill>
                  <a:schemeClr val="accent2"/>
                </a:solidFill>
              </a:rPr>
              <a:t>Агриппина </a:t>
            </a:r>
            <a:r>
              <a:rPr lang="ru-RU" sz="1600" dirty="0">
                <a:solidFill>
                  <a:schemeClr val="accent2"/>
                </a:solidFill>
              </a:rPr>
              <a:t>Филипповна, учитель физики и математики: </a:t>
            </a:r>
            <a:r>
              <a:rPr lang="ru-RU" sz="1600" b="1" dirty="0">
                <a:solidFill>
                  <a:schemeClr val="accent2"/>
                </a:solidFill>
              </a:rPr>
              <a:t>«Весь хлеб, что выращивали в колхозе сдавали государству, а колхозникам почти ничего не давали. Шла война – все для фронта. Моя бабушка вязала носки, рукавицы – все это посылками слали на фронт…» </a:t>
            </a:r>
            <a:r>
              <a:rPr lang="ru-RU" sz="1600" dirty="0">
                <a:solidFill>
                  <a:schemeClr val="accent2"/>
                </a:solidFill>
              </a:rPr>
              <a:t>(Ф. 143, Оп. 2, Д. 1, Л. 5). </a:t>
            </a:r>
            <a:endParaRPr lang="ru-RU" dirty="0">
              <a:solidFill>
                <a:schemeClr val="accent2"/>
              </a:solidFill>
            </a:endParaRPr>
          </a:p>
        </p:txBody>
      </p:sp>
    </p:spTree>
    <p:extLst>
      <p:ext uri="{BB962C8B-B14F-4D97-AF65-F5344CB8AC3E}">
        <p14:creationId xmlns:p14="http://schemas.microsoft.com/office/powerpoint/2010/main" val="32453910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71600" y="334108"/>
            <a:ext cx="10234246" cy="1283677"/>
          </a:xfrm>
          <a:solidFill>
            <a:schemeClr val="accent2">
              <a:lumMod val="20000"/>
              <a:lumOff val="80000"/>
            </a:schemeClr>
          </a:solidFill>
          <a:ln>
            <a:solidFill>
              <a:schemeClr val="tx1"/>
            </a:solidFill>
          </a:ln>
        </p:spPr>
        <p:txBody>
          <a:bodyPr>
            <a:normAutofit fontScale="90000"/>
          </a:bodyPr>
          <a:lstStyle/>
          <a:p>
            <a:pPr algn="just"/>
            <a:r>
              <a:rPr lang="ru-RU" sz="1800" dirty="0"/>
              <a:t>В грозные годы Великой Отечественной </a:t>
            </a:r>
            <a:r>
              <a:rPr lang="ru-RU" sz="1800" dirty="0" smtClean="0"/>
              <a:t>войны 1941-1945 годов свой вклад </a:t>
            </a:r>
            <a:r>
              <a:rPr lang="ru-RU" sz="1800" dirty="0"/>
              <a:t>в общую </a:t>
            </a:r>
            <a:r>
              <a:rPr lang="ru-RU" sz="1800" dirty="0" smtClean="0"/>
              <a:t>Победу </a:t>
            </a:r>
            <a:r>
              <a:rPr lang="ru-RU" sz="1800" dirty="0"/>
              <a:t>над фашизмом внесла и </a:t>
            </a:r>
            <a:r>
              <a:rPr lang="ru-RU" sz="1800" dirty="0" smtClean="0"/>
              <a:t>сургутская </a:t>
            </a:r>
            <a:r>
              <a:rPr lang="ru-RU" sz="1800" dirty="0"/>
              <a:t>земля. Подвиг сургутян – </a:t>
            </a:r>
            <a:r>
              <a:rPr lang="ru-RU" sz="1800" dirty="0" smtClean="0"/>
              <a:t>на фронте </a:t>
            </a:r>
            <a:r>
              <a:rPr lang="ru-RU" sz="1800" dirty="0"/>
              <a:t>и в тылу – навсегда в народной </a:t>
            </a:r>
            <a:r>
              <a:rPr lang="ru-RU" sz="1800" dirty="0" smtClean="0"/>
              <a:t>памяти. С </a:t>
            </a:r>
            <a:r>
              <a:rPr lang="ru-RU" sz="1800" dirty="0"/>
              <a:t>первых же дней нашествия фашисткой Германии на Советский Союз вся работа тыла была подчинена интересам обороны страны</a:t>
            </a:r>
            <a:r>
              <a:rPr lang="ru-RU" sz="1800" dirty="0">
                <a:solidFill>
                  <a:schemeClr val="tx1"/>
                </a:solidFill>
              </a:rPr>
              <a:t>.</a:t>
            </a:r>
            <a:r>
              <a:rPr lang="ru-RU" sz="1800" dirty="0">
                <a:solidFill>
                  <a:srgbClr val="FF0000"/>
                </a:solidFill>
              </a:rPr>
              <a:t> </a:t>
            </a:r>
            <a:r>
              <a:rPr lang="ru-RU" sz="1800" u="sng" dirty="0">
                <a:solidFill>
                  <a:srgbClr val="FF0000"/>
                </a:solidFill>
              </a:rPr>
              <a:t>«Все для фронта, все для победы над врагом!»</a:t>
            </a:r>
            <a:r>
              <a:rPr lang="ru-RU" sz="1800" dirty="0">
                <a:solidFill>
                  <a:srgbClr val="FF0000"/>
                </a:solidFill>
              </a:rPr>
              <a:t> </a:t>
            </a:r>
            <a:r>
              <a:rPr lang="ru-RU" sz="1800" dirty="0"/>
              <a:t>- под этим лозунгом жили и работали сургутяне – женщины, старики, подростки и дети, проводившие на фронт своих сыновей, </a:t>
            </a:r>
            <a:r>
              <a:rPr lang="ru-RU" sz="1800" dirty="0" smtClean="0"/>
              <a:t>мужей и отцов</a:t>
            </a:r>
            <a:r>
              <a:rPr lang="ru-RU" sz="1800" dirty="0"/>
              <a:t>.</a:t>
            </a:r>
            <a:r>
              <a:rPr lang="ru-RU" dirty="0"/>
              <a:t/>
            </a:r>
            <a:br>
              <a:rPr lang="ru-RU" dirty="0"/>
            </a:br>
            <a:endParaRPr lang="ru-RU" dirty="0"/>
          </a:p>
        </p:txBody>
      </p:sp>
      <p:sp>
        <p:nvSpPr>
          <p:cNvPr id="3" name="Объект 2"/>
          <p:cNvSpPr>
            <a:spLocks noGrp="1"/>
          </p:cNvSpPr>
          <p:nvPr>
            <p:ph sz="half" idx="1"/>
          </p:nvPr>
        </p:nvSpPr>
        <p:spPr>
          <a:xfrm>
            <a:off x="1371599" y="2285999"/>
            <a:ext cx="6268915" cy="3581401"/>
          </a:xfrm>
        </p:spPr>
        <p:txBody>
          <a:bodyPr>
            <a:normAutofit fontScale="92500" lnSpcReduction="10000"/>
          </a:bodyPr>
          <a:lstStyle/>
          <a:p>
            <a:pPr marL="0" indent="0" algn="just">
              <a:buNone/>
            </a:pPr>
            <a:r>
              <a:rPr lang="ru-RU" dirty="0"/>
              <a:t>Из протоколов Исполкома Сургутского Райсовета за февраль 1942 г. известно, что по оказанию помощи фронту в Сургутском районе проводилась большое государственное мероприятие – подписка на новый военный заем. О Государственном военном займе в документах сказано: </a:t>
            </a:r>
            <a:endParaRPr lang="ru-RU" dirty="0" smtClean="0"/>
          </a:p>
          <a:p>
            <a:pPr marL="0" indent="0" algn="just">
              <a:buNone/>
            </a:pPr>
            <a:r>
              <a:rPr lang="ru-RU" sz="1900" i="1" dirty="0" smtClean="0">
                <a:solidFill>
                  <a:schemeClr val="accent2">
                    <a:lumMod val="50000"/>
                  </a:schemeClr>
                </a:solidFill>
              </a:rPr>
              <a:t>«… </a:t>
            </a:r>
            <a:r>
              <a:rPr lang="ru-RU" sz="1900" i="1" dirty="0">
                <a:solidFill>
                  <a:schemeClr val="accent2">
                    <a:lumMod val="50000"/>
                  </a:schemeClr>
                </a:solidFill>
              </a:rPr>
              <a:t>чтобы полностью и быстрее освободить нашу советскую землю, и разгромить фашистскую гадину, требуется от тыла наибольших усилий по оказанию помощи фронту… Советское правительство нашло нужным в начале марта выпустить второй Государственный военный заем</a:t>
            </a:r>
            <a:r>
              <a:rPr lang="ru-RU" sz="1900" i="1" dirty="0" smtClean="0">
                <a:solidFill>
                  <a:schemeClr val="accent2">
                    <a:lumMod val="50000"/>
                  </a:schemeClr>
                </a:solidFill>
              </a:rPr>
              <a:t>»</a:t>
            </a:r>
          </a:p>
          <a:p>
            <a:pPr marL="0" indent="0" algn="just">
              <a:buNone/>
            </a:pPr>
            <a:r>
              <a:rPr lang="ru-RU" b="1" dirty="0" smtClean="0"/>
              <a:t>(</a:t>
            </a:r>
            <a:r>
              <a:rPr lang="ru-RU" b="1" dirty="0"/>
              <a:t>Ф.1, Оп.3, Д.25, Л.23).</a:t>
            </a:r>
            <a:endParaRPr lang="ru-RU" dirty="0"/>
          </a:p>
          <a:p>
            <a:endParaRPr lang="ru-RU" dirty="0"/>
          </a:p>
        </p:txBody>
      </p:sp>
      <p:pic>
        <p:nvPicPr>
          <p:cNvPr id="6" name="Объект 5"/>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7886700" y="1846384"/>
            <a:ext cx="3719146" cy="4659923"/>
          </a:xfrm>
          <a:ln>
            <a:solidFill>
              <a:schemeClr val="accent2">
                <a:lumMod val="50000"/>
              </a:schemeClr>
            </a:solidFill>
          </a:ln>
          <a:effectLst>
            <a:softEdge rad="127000"/>
          </a:effectLst>
        </p:spPr>
      </p:pic>
    </p:spTree>
    <p:extLst>
      <p:ext uri="{BB962C8B-B14F-4D97-AF65-F5344CB8AC3E}">
        <p14:creationId xmlns:p14="http://schemas.microsoft.com/office/powerpoint/2010/main" val="144669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71600" y="219809"/>
            <a:ext cx="9601590" cy="1529860"/>
          </a:xfrm>
          <a:solidFill>
            <a:schemeClr val="accent2">
              <a:lumMod val="20000"/>
              <a:lumOff val="80000"/>
            </a:schemeClr>
          </a:solidFill>
          <a:ln>
            <a:solidFill>
              <a:schemeClr val="tx1"/>
            </a:solidFill>
          </a:ln>
        </p:spPr>
        <p:txBody>
          <a:bodyPr>
            <a:noAutofit/>
          </a:bodyPr>
          <a:lstStyle/>
          <a:p>
            <a:pPr algn="just"/>
            <a:r>
              <a:rPr lang="ru-RU" sz="1800" dirty="0"/>
              <a:t>13 февраля 1942 г. вышел указ </a:t>
            </a:r>
            <a:r>
              <a:rPr lang="ru-RU" sz="1800" dirty="0" smtClean="0"/>
              <a:t>в </a:t>
            </a:r>
            <a:r>
              <a:rPr lang="ru-RU" sz="1800" dirty="0"/>
              <a:t>Сургуте о порядке мобилизации на период военного времени трудоспособного населения для работы на производстве и строительстве </a:t>
            </a:r>
            <a:r>
              <a:rPr lang="ru-RU" sz="1800" b="1" dirty="0"/>
              <a:t>(Ф.1, Оп.2, Д.112, Л.88).</a:t>
            </a:r>
            <a:r>
              <a:rPr lang="ru-RU" sz="1800" dirty="0"/>
              <a:t> На военный лад было переведено </a:t>
            </a:r>
            <a:r>
              <a:rPr lang="ru-RU" sz="1800" dirty="0" smtClean="0"/>
              <a:t>всё </a:t>
            </a:r>
            <a:r>
              <a:rPr lang="ru-RU" sz="1800" dirty="0"/>
              <a:t>местное население. Так, решением </a:t>
            </a:r>
            <a:r>
              <a:rPr lang="ru-RU" sz="1800" dirty="0" smtClean="0"/>
              <a:t>исполкома </a:t>
            </a:r>
            <a:r>
              <a:rPr lang="ru-RU" sz="1800" dirty="0"/>
              <a:t>Сургутского Райсовета потребовали от </a:t>
            </a:r>
            <a:r>
              <a:rPr lang="ru-RU" sz="1800" dirty="0" err="1"/>
              <a:t>райинспектора</a:t>
            </a:r>
            <a:r>
              <a:rPr lang="ru-RU" sz="1800" dirty="0"/>
              <a:t> ЦСУ тов. </a:t>
            </a:r>
            <a:r>
              <a:rPr lang="ru-RU" sz="1800" dirty="0" err="1"/>
              <a:t>Велижанина</a:t>
            </a:r>
            <a:r>
              <a:rPr lang="ru-RU" sz="1800" dirty="0"/>
              <a:t> немедленно перестроить инспектуру на военный лад </a:t>
            </a:r>
            <a:r>
              <a:rPr lang="ru-RU" sz="1800" b="1" dirty="0"/>
              <a:t>(Ф.1, О.2, Д.110, Л.45).</a:t>
            </a:r>
            <a:r>
              <a:rPr lang="ru-RU" sz="1800" dirty="0"/>
              <a:t/>
            </a:r>
            <a:br>
              <a:rPr lang="ru-RU" sz="1800" dirty="0"/>
            </a:br>
            <a:endParaRPr lang="ru-RU" sz="1800" dirty="0"/>
          </a:p>
        </p:txBody>
      </p:sp>
      <p:pic>
        <p:nvPicPr>
          <p:cNvPr id="5" name="Объект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rot="21100073">
            <a:off x="1034032" y="2306098"/>
            <a:ext cx="5005566" cy="3797503"/>
          </a:xfrm>
          <a:effectLst>
            <a:softEdge rad="127000"/>
          </a:effectLst>
        </p:spPr>
      </p:pic>
      <p:pic>
        <p:nvPicPr>
          <p:cNvPr id="6" name="Объект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rot="20998375">
            <a:off x="6480042" y="2388980"/>
            <a:ext cx="4729943" cy="3888977"/>
          </a:xfrm>
          <a:effectLst>
            <a:softEdge rad="127000"/>
          </a:effectLst>
        </p:spPr>
      </p:pic>
    </p:spTree>
    <p:extLst>
      <p:ext uri="{BB962C8B-B14F-4D97-AF65-F5344CB8AC3E}">
        <p14:creationId xmlns:p14="http://schemas.microsoft.com/office/powerpoint/2010/main" val="1514146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71989" y="422031"/>
            <a:ext cx="9601200" cy="1485900"/>
          </a:xfrm>
          <a:solidFill>
            <a:schemeClr val="accent2">
              <a:lumMod val="20000"/>
              <a:lumOff val="80000"/>
            </a:schemeClr>
          </a:solidFill>
          <a:ln>
            <a:solidFill>
              <a:schemeClr val="accent2">
                <a:lumMod val="50000"/>
              </a:schemeClr>
            </a:solidFill>
          </a:ln>
        </p:spPr>
        <p:txBody>
          <a:bodyPr>
            <a:noAutofit/>
          </a:bodyPr>
          <a:lstStyle/>
          <a:p>
            <a:pPr algn="just"/>
            <a:r>
              <a:rPr lang="ru-RU" sz="1800" dirty="0"/>
              <a:t>С начала войны практически все население Сургутского района оказывало практическую помощь фронту. Встречается большое количество документов за этот период, рассказывающие о том, как жители Сургутского района выполняли и даже перевыполняли планы практически во всех направлениях народного хозяйства: в молочной отрасли – по сбору молока, выработке масла, сыра, простокваши; заготовке леса. Большое внимание уделялось сбору лесных даров: ягод, кедрового ореха, грибов. </a:t>
            </a:r>
          </a:p>
        </p:txBody>
      </p:sp>
      <p:sp>
        <p:nvSpPr>
          <p:cNvPr id="3" name="Объект 2"/>
          <p:cNvSpPr>
            <a:spLocks noGrp="1"/>
          </p:cNvSpPr>
          <p:nvPr>
            <p:ph sz="half" idx="1"/>
          </p:nvPr>
        </p:nvSpPr>
        <p:spPr>
          <a:solidFill>
            <a:schemeClr val="accent2">
              <a:lumMod val="40000"/>
              <a:lumOff val="60000"/>
            </a:schemeClr>
          </a:solidFill>
          <a:ln>
            <a:solidFill>
              <a:schemeClr val="tx2"/>
            </a:solidFill>
          </a:ln>
        </p:spPr>
        <p:txBody>
          <a:bodyPr>
            <a:normAutofit fontScale="77500" lnSpcReduction="20000"/>
          </a:bodyPr>
          <a:lstStyle/>
          <a:p>
            <a:pPr algn="just"/>
            <a:r>
              <a:rPr lang="ru-RU" dirty="0"/>
              <a:t>Встречаются решения окрисполкома Ханты-Мансийского Совета, например, от </a:t>
            </a:r>
            <a:r>
              <a:rPr lang="ru-RU" dirty="0" smtClean="0"/>
              <a:t>15.05.1943 </a:t>
            </a:r>
            <a:r>
              <a:rPr lang="ru-RU" dirty="0"/>
              <a:t>по утверждению плана по ягодным сборам с учетом времени года: количество килограмм, необходимых для сбора весной, летом и </a:t>
            </a:r>
            <a:r>
              <a:rPr lang="ru-RU" dirty="0" smtClean="0"/>
              <a:t>осенью</a:t>
            </a:r>
          </a:p>
          <a:p>
            <a:pPr marL="0" indent="0" algn="ctr">
              <a:buNone/>
            </a:pPr>
            <a:r>
              <a:rPr lang="ru-RU" dirty="0" smtClean="0"/>
              <a:t> </a:t>
            </a:r>
            <a:r>
              <a:rPr lang="ru-RU" dirty="0"/>
              <a:t>(Ф. 1, Оп. 2, Д. 112, Л. 63</a:t>
            </a:r>
            <a:r>
              <a:rPr lang="ru-RU" dirty="0" smtClean="0"/>
              <a:t>).</a:t>
            </a:r>
          </a:p>
          <a:p>
            <a:pPr algn="just"/>
            <a:r>
              <a:rPr lang="ru-RU" dirty="0" smtClean="0"/>
              <a:t>В </a:t>
            </a:r>
            <a:r>
              <a:rPr lang="ru-RU" dirty="0"/>
              <a:t>животноводстве уделяли большое значение увеличению поголовья скота с целью большего выпуска кожевенного сырья</a:t>
            </a:r>
            <a:r>
              <a:rPr lang="ru-RU" dirty="0" smtClean="0"/>
              <a:t>;</a:t>
            </a:r>
          </a:p>
          <a:p>
            <a:pPr algn="just"/>
            <a:r>
              <a:rPr lang="ru-RU" dirty="0" smtClean="0"/>
              <a:t> </a:t>
            </a:r>
            <a:r>
              <a:rPr lang="ru-RU" dirty="0"/>
              <a:t>в рыбном промысле создавали рыбные артели, бригады, устраивавшие социалистические соревнования, посредством которых достигали огромных результатов по вылову рыбы. </a:t>
            </a:r>
          </a:p>
        </p:txBody>
      </p:sp>
      <p:pic>
        <p:nvPicPr>
          <p:cNvPr id="5" name="Объект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154616" y="2059049"/>
            <a:ext cx="4818574" cy="4623105"/>
          </a:xfrm>
          <a:ln>
            <a:solidFill>
              <a:srgbClr val="FF0000"/>
            </a:solidFill>
          </a:ln>
          <a:effectLst>
            <a:softEdge rad="127000"/>
          </a:effectLst>
        </p:spPr>
      </p:pic>
    </p:spTree>
    <p:extLst>
      <p:ext uri="{BB962C8B-B14F-4D97-AF65-F5344CB8AC3E}">
        <p14:creationId xmlns:p14="http://schemas.microsoft.com/office/powerpoint/2010/main" val="22112719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1424354" y="606673"/>
            <a:ext cx="5319346" cy="5175250"/>
          </a:xfrm>
          <a:ln>
            <a:solidFill>
              <a:srgbClr val="FF0000"/>
            </a:solidFill>
          </a:ln>
        </p:spPr>
        <p:txBody>
          <a:bodyPr>
            <a:normAutofit fontScale="90000"/>
          </a:bodyPr>
          <a:lstStyle/>
          <a:p>
            <a:pPr algn="ctr"/>
            <a:r>
              <a:rPr lang="ru-RU" sz="1600" dirty="0"/>
              <a:t>Основной отраслью экономики в годы войны была </a:t>
            </a:r>
            <a:r>
              <a:rPr lang="ru-RU" sz="1600" dirty="0" smtClean="0"/>
              <a:t>                                 рыбная </a:t>
            </a:r>
            <a:r>
              <a:rPr lang="ru-RU" sz="1600" dirty="0"/>
              <a:t>промышленность. </a:t>
            </a:r>
            <a:r>
              <a:rPr lang="ru-RU" sz="1600" dirty="0" smtClean="0"/>
              <a:t> Её добычей  </a:t>
            </a:r>
            <a:r>
              <a:rPr lang="ru-RU" sz="1600" dirty="0"/>
              <a:t>занималось большинство населения. Рыбаки и рыбачки хорошо понимали, что от их ударной работы зависит снабжение Красной Армии, рабочих промышленных </a:t>
            </a:r>
            <a:r>
              <a:rPr lang="ru-RU" sz="1600" dirty="0" smtClean="0"/>
              <a:t>предприятий продовольствием.</a:t>
            </a:r>
            <a:br>
              <a:rPr lang="ru-RU" sz="1600" dirty="0" smtClean="0"/>
            </a:br>
            <a:r>
              <a:rPr lang="ru-RU" sz="1600" dirty="0" smtClean="0"/>
              <a:t/>
            </a:r>
            <a:br>
              <a:rPr lang="ru-RU" sz="1600" dirty="0" smtClean="0"/>
            </a:br>
            <a:r>
              <a:rPr lang="ru-RU" sz="1600" dirty="0" smtClean="0"/>
              <a:t>Уже </a:t>
            </a:r>
            <a:r>
              <a:rPr lang="ru-RU" sz="1600" dirty="0"/>
              <a:t>в первые дни войны труженики колхозов, а их </a:t>
            </a:r>
            <a:r>
              <a:rPr lang="ru-RU" sz="1600" dirty="0" smtClean="0"/>
              <a:t>в то время </a:t>
            </a:r>
            <a:r>
              <a:rPr lang="ru-RU" sz="1600" dirty="0" smtClean="0"/>
              <a:t>было </a:t>
            </a:r>
            <a:r>
              <a:rPr lang="ru-RU" sz="1600" dirty="0" smtClean="0"/>
              <a:t>больше шестидесяти, и </a:t>
            </a:r>
            <a:r>
              <a:rPr lang="ru-RU" sz="1600" dirty="0"/>
              <a:t>государственного лова принимали высокие обязательства, работали </a:t>
            </a:r>
            <a:r>
              <a:rPr lang="ru-RU" sz="1600" dirty="0" smtClean="0"/>
              <a:t>день и ночь </a:t>
            </a:r>
            <a:r>
              <a:rPr lang="ru-RU" sz="1600" dirty="0"/>
              <a:t>над их выполнением.</a:t>
            </a:r>
            <a:br>
              <a:rPr lang="ru-RU" sz="1600" dirty="0"/>
            </a:br>
            <a:r>
              <a:rPr lang="ru-RU" sz="1600" dirty="0" smtClean="0"/>
              <a:t/>
            </a:r>
            <a:br>
              <a:rPr lang="ru-RU" sz="1600" dirty="0" smtClean="0"/>
            </a:br>
            <a:r>
              <a:rPr lang="ru-RU" sz="1600" dirty="0" smtClean="0"/>
              <a:t>Рыболовецкая </a:t>
            </a:r>
            <a:r>
              <a:rPr lang="ru-RU" sz="1600" dirty="0"/>
              <a:t>артель Ворошилова Тромаганского сельского Совета дала слово завершить годовую программу раньше срока. И обязательство выполнила</a:t>
            </a:r>
            <a:r>
              <a:rPr lang="ru-RU" sz="1600" dirty="0" smtClean="0"/>
              <a:t>: </a:t>
            </a:r>
            <a:r>
              <a:rPr lang="ru-RU" sz="1600" i="1" dirty="0">
                <a:solidFill>
                  <a:schemeClr val="accent2">
                    <a:lumMod val="50000"/>
                  </a:schemeClr>
                </a:solidFill>
              </a:rPr>
              <a:t>«Так за выполнение годового государственного плана добычи рыбы на 146 % рыбартели </a:t>
            </a:r>
            <a:r>
              <a:rPr lang="ru-RU" sz="1600" i="1" dirty="0" smtClean="0">
                <a:solidFill>
                  <a:schemeClr val="accent2">
                    <a:lumMod val="50000"/>
                  </a:schemeClr>
                </a:solidFill>
              </a:rPr>
              <a:t>                им</a:t>
            </a:r>
            <a:r>
              <a:rPr lang="ru-RU" sz="1600" i="1" dirty="0">
                <a:solidFill>
                  <a:schemeClr val="accent2">
                    <a:lumMod val="50000"/>
                  </a:schemeClr>
                </a:solidFill>
              </a:rPr>
              <a:t>. Ворошилова было вручено переходящее Красное Знамя</a:t>
            </a:r>
            <a:r>
              <a:rPr lang="ru-RU" sz="1600" i="1" dirty="0" smtClean="0">
                <a:solidFill>
                  <a:schemeClr val="accent2">
                    <a:lumMod val="50000"/>
                  </a:schemeClr>
                </a:solidFill>
              </a:rPr>
              <a:t>».</a:t>
            </a:r>
            <a:br>
              <a:rPr lang="ru-RU" sz="1600" i="1" dirty="0" smtClean="0">
                <a:solidFill>
                  <a:schemeClr val="accent2">
                    <a:lumMod val="50000"/>
                  </a:schemeClr>
                </a:solidFill>
              </a:rPr>
            </a:br>
            <a:r>
              <a:rPr lang="ru-RU" sz="1600" i="1" dirty="0">
                <a:solidFill>
                  <a:schemeClr val="accent2"/>
                </a:solidFill>
              </a:rPr>
              <a:t/>
            </a:r>
            <a:br>
              <a:rPr lang="ru-RU" sz="1600" i="1" dirty="0">
                <a:solidFill>
                  <a:schemeClr val="accent2"/>
                </a:solidFill>
              </a:rPr>
            </a:br>
            <a:r>
              <a:rPr lang="ru-RU" sz="1600" dirty="0" smtClean="0"/>
              <a:t>Цитата </a:t>
            </a:r>
            <a:r>
              <a:rPr lang="ru-RU" sz="1600" dirty="0"/>
              <a:t>из Протокола Общего собрания рыбартели </a:t>
            </a:r>
            <a:r>
              <a:rPr lang="ru-RU" sz="1600" dirty="0" smtClean="0"/>
              <a:t>                               им</a:t>
            </a:r>
            <a:r>
              <a:rPr lang="ru-RU" sz="1600" dirty="0"/>
              <a:t>. Ворошилова от 17.10.1942: </a:t>
            </a:r>
            <a:r>
              <a:rPr lang="ru-RU" sz="1600" dirty="0" smtClean="0"/>
              <a:t/>
            </a:r>
            <a:br>
              <a:rPr lang="ru-RU" sz="1600" dirty="0" smtClean="0"/>
            </a:br>
            <a:r>
              <a:rPr lang="ru-RU" sz="1600" dirty="0"/>
              <a:t/>
            </a:r>
            <a:br>
              <a:rPr lang="ru-RU" sz="1600" dirty="0"/>
            </a:br>
            <a:r>
              <a:rPr lang="ru-RU" sz="1600" i="1" dirty="0" smtClean="0">
                <a:solidFill>
                  <a:schemeClr val="accent2">
                    <a:lumMod val="50000"/>
                  </a:schemeClr>
                </a:solidFill>
              </a:rPr>
              <a:t>«</a:t>
            </a:r>
            <a:r>
              <a:rPr lang="ru-RU" sz="1600" i="1" dirty="0">
                <a:solidFill>
                  <a:schemeClr val="accent2">
                    <a:lumMod val="50000"/>
                  </a:schemeClr>
                </a:solidFill>
              </a:rPr>
              <a:t>Мы, колхозники, работники рыбной промышленности, воодушевленные высокой наградой, решили работать лучше, производительнее…с тем, чтобы своим самоотверженным трудом в дни тяжелой и грозной борьбы помочь Стране, Красной Армии, быстрее нанести разгром фашисткой Германии</a:t>
            </a:r>
            <a:r>
              <a:rPr lang="ru-RU" sz="1600" i="1" dirty="0" smtClean="0">
                <a:solidFill>
                  <a:schemeClr val="accent2">
                    <a:lumMod val="50000"/>
                  </a:schemeClr>
                </a:solidFill>
              </a:rPr>
              <a:t>»</a:t>
            </a:r>
            <a:br>
              <a:rPr lang="ru-RU" sz="1600" i="1" dirty="0" smtClean="0">
                <a:solidFill>
                  <a:schemeClr val="accent2">
                    <a:lumMod val="50000"/>
                  </a:schemeClr>
                </a:solidFill>
              </a:rPr>
            </a:br>
            <a:r>
              <a:rPr lang="ru-RU" sz="1600" dirty="0" smtClean="0">
                <a:solidFill>
                  <a:schemeClr val="accent2">
                    <a:lumMod val="50000"/>
                  </a:schemeClr>
                </a:solidFill>
              </a:rPr>
              <a:t>(</a:t>
            </a:r>
            <a:r>
              <a:rPr lang="ru-RU" sz="1600" dirty="0">
                <a:solidFill>
                  <a:schemeClr val="accent2">
                    <a:lumMod val="50000"/>
                  </a:schemeClr>
                </a:solidFill>
              </a:rPr>
              <a:t>Ф.1, Оп.2, Д.106, Л.10).</a:t>
            </a:r>
            <a:br>
              <a:rPr lang="ru-RU" sz="1600" dirty="0">
                <a:solidFill>
                  <a:schemeClr val="accent2">
                    <a:lumMod val="50000"/>
                  </a:schemeClr>
                </a:solidFill>
              </a:rPr>
            </a:br>
            <a:endParaRPr lang="ru-RU" sz="1600" dirty="0">
              <a:solidFill>
                <a:schemeClr val="accent2">
                  <a:lumMod val="50000"/>
                </a:schemeClr>
              </a:solidFill>
            </a:endParaRPr>
          </a:p>
        </p:txBody>
      </p:sp>
      <p:pic>
        <p:nvPicPr>
          <p:cNvPr id="7" name="Объект 6"/>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7311171" y="606672"/>
            <a:ext cx="3500437" cy="5175250"/>
          </a:xfrm>
          <a:effectLst>
            <a:glow rad="228600">
              <a:schemeClr val="accent1">
                <a:satMod val="175000"/>
                <a:alpha val="40000"/>
              </a:schemeClr>
            </a:glow>
          </a:effectLst>
        </p:spPr>
      </p:pic>
      <p:cxnSp>
        <p:nvCxnSpPr>
          <p:cNvPr id="6" name="Прямая соединительная линия 5"/>
          <p:cNvCxnSpPr/>
          <p:nvPr/>
        </p:nvCxnSpPr>
        <p:spPr>
          <a:xfrm>
            <a:off x="1424354" y="1019910"/>
            <a:ext cx="2294793" cy="0"/>
          </a:xfrm>
          <a:prstGeom prst="line">
            <a:avLst/>
          </a:prstGeom>
          <a:ln>
            <a:solidFill>
              <a:srgbClr val="FF0000"/>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8372660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3"/>
          <p:cNvSpPr>
            <a:spLocks noGrp="1"/>
          </p:cNvSpPr>
          <p:nvPr>
            <p:ph sz="half" idx="2"/>
          </p:nvPr>
        </p:nvSpPr>
        <p:spPr>
          <a:xfrm>
            <a:off x="6822831" y="1914188"/>
            <a:ext cx="5117122" cy="4363520"/>
          </a:xfrm>
          <a:solidFill>
            <a:schemeClr val="accent2">
              <a:lumMod val="20000"/>
              <a:lumOff val="80000"/>
            </a:schemeClr>
          </a:solidFill>
          <a:ln>
            <a:solidFill>
              <a:schemeClr val="accent2">
                <a:lumMod val="50000"/>
              </a:schemeClr>
            </a:solidFill>
          </a:ln>
        </p:spPr>
        <p:txBody>
          <a:bodyPr>
            <a:noAutofit/>
          </a:bodyPr>
          <a:lstStyle/>
          <a:p>
            <a:pPr marL="0" indent="0" algn="just">
              <a:buNone/>
            </a:pPr>
            <a:r>
              <a:rPr lang="ru-RU" sz="1200" dirty="0" smtClean="0"/>
              <a:t>Документы </a:t>
            </a:r>
            <a:r>
              <a:rPr lang="ru-RU" sz="1200" dirty="0"/>
              <a:t>свидетельствуют о том, что привлечение учащихся школ округа в летний период на общественные работы проходило ежегодно в течении последующих 4-х лет</a:t>
            </a:r>
            <a:r>
              <a:rPr lang="ru-RU" sz="1200" dirty="0" smtClean="0"/>
              <a:t>.</a:t>
            </a:r>
          </a:p>
          <a:p>
            <a:pPr marL="0" indent="0" algn="just">
              <a:buNone/>
            </a:pPr>
            <a:r>
              <a:rPr lang="ru-RU" sz="1200" dirty="0" smtClean="0"/>
              <a:t> </a:t>
            </a:r>
            <a:r>
              <a:rPr lang="ru-RU" sz="1200" dirty="0"/>
              <a:t>Создавались бригады школьников, которых отправляли в колхозы района, для них отводились помещения для проживания в колхозах, организовывалось медицинское обслуживание, общественное питание, устанавливались нормы выработки, </a:t>
            </a:r>
            <a:r>
              <a:rPr lang="ru-RU" sz="1200" dirty="0" smtClean="0"/>
              <a:t>трудодни.</a:t>
            </a:r>
          </a:p>
          <a:p>
            <a:pPr marL="0" indent="0" algn="just">
              <a:buNone/>
            </a:pPr>
            <a:r>
              <a:rPr lang="ru-RU" sz="1200" dirty="0" smtClean="0"/>
              <a:t>В </a:t>
            </a:r>
            <a:r>
              <a:rPr lang="ru-RU" sz="1200" dirty="0"/>
              <a:t>колхозах учащиеся занимались посевом плодовоовощных культур, уборкой сена. В течении работы призывали к достижению высоких производственных показателей на основе широкой организации социалистических соревнований между школами, районами</a:t>
            </a:r>
            <a:r>
              <a:rPr lang="ru-RU" sz="1200" dirty="0" smtClean="0"/>
              <a:t>.</a:t>
            </a:r>
          </a:p>
          <a:p>
            <a:pPr marL="0" indent="0" algn="just">
              <a:buNone/>
            </a:pPr>
            <a:r>
              <a:rPr lang="ru-RU" sz="1200" dirty="0" smtClean="0"/>
              <a:t>Впрочем </a:t>
            </a:r>
            <a:r>
              <a:rPr lang="ru-RU" sz="1200" dirty="0"/>
              <a:t>в большинстве случаев, как отмечается в документах, нагрузка на школьников приходилась одинаковой на всех: как старшего, так и младшего. А заработанные деньги отправляли на государственные счета – в виде военных займов либо добровольных платежей, идущих на финансирование оборонных мероприятий страны</a:t>
            </a:r>
            <a:r>
              <a:rPr lang="ru-RU" sz="1200" dirty="0" smtClean="0"/>
              <a:t>.</a:t>
            </a:r>
          </a:p>
          <a:p>
            <a:pPr marL="0" indent="0" algn="just">
              <a:buNone/>
            </a:pPr>
            <a:r>
              <a:rPr lang="ru-RU" sz="1200" dirty="0" smtClean="0"/>
              <a:t>Фактически </a:t>
            </a:r>
            <a:r>
              <a:rPr lang="ru-RU" sz="1200" dirty="0"/>
              <a:t>работа школьников была бесплатной. Не всегда их обеспечивали нормальными жилищно-бытовыми условиями </a:t>
            </a:r>
            <a:endParaRPr lang="ru-RU" sz="1200" dirty="0" smtClean="0"/>
          </a:p>
          <a:p>
            <a:pPr marL="0" indent="0" algn="ctr">
              <a:buNone/>
            </a:pPr>
            <a:r>
              <a:rPr lang="ru-RU" sz="1200" dirty="0" smtClean="0"/>
              <a:t>(</a:t>
            </a:r>
            <a:r>
              <a:rPr lang="ru-RU" sz="1200" dirty="0"/>
              <a:t>Ф. 1, Оп. 2, Д. 112, Л. 97).</a:t>
            </a:r>
          </a:p>
        </p:txBody>
      </p:sp>
      <p:sp>
        <p:nvSpPr>
          <p:cNvPr id="7" name="Rectangle 3"/>
          <p:cNvSpPr>
            <a:spLocks noGrp="1" noChangeArrowheads="1"/>
          </p:cNvSpPr>
          <p:nvPr>
            <p:ph type="title"/>
          </p:nvPr>
        </p:nvSpPr>
        <p:spPr bwMode="auto">
          <a:xfrm>
            <a:off x="984738" y="592923"/>
            <a:ext cx="10955215"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Согласно постановлениям совнаркома СССР и ЦК ВКП(б) от 3 апреля 1942 г.</a:t>
            </a:r>
            <a:br>
              <a:rPr kumimoji="0" lang="ru-RU" altLang="ru-RU" sz="14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br>
            <a:r>
              <a:rPr kumimoji="0" lang="ru-RU" altLang="ru-RU" sz="14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«О порядке мобилизации на сельскохозяйственные работы в колхозы, совхозы и МТС трудоспособного населения городов</a:t>
            </a:r>
            <a:br>
              <a:rPr kumimoji="0" lang="ru-RU" altLang="ru-RU" sz="14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br>
            <a:r>
              <a:rPr kumimoji="0" lang="ru-RU" altLang="ru-RU" sz="14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и сельских местностей», постановлением от 13 апреля 1942 г. за № 507 устанавливалась мобилизация на сельскохозяйственные</a:t>
            </a:r>
            <a:br>
              <a:rPr kumimoji="0" lang="ru-RU" altLang="ru-RU" sz="14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br>
            <a:r>
              <a:rPr kumimoji="0" lang="ru-RU" altLang="ru-RU" sz="14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работы в колхозы трудоспособного населения района и сельской местности (Ф. 1, Оп. 2, Д. 112, Л. 126). </a:t>
            </a:r>
            <a:endParaRPr kumimoji="0" lang="ru-RU" altLang="ru-RU" sz="1800" b="0" i="0" u="none" strike="noStrike" cap="none" normalizeH="0" baseline="0" dirty="0" smtClean="0">
              <a:ln>
                <a:noFill/>
              </a:ln>
              <a:solidFill>
                <a:schemeClr val="tx1"/>
              </a:solidFill>
              <a:effectLst/>
              <a:latin typeface="Arial" panose="020B0604020202020204" pitchFamily="34" charset="0"/>
            </a:endParaRPr>
          </a:p>
        </p:txBody>
      </p:sp>
      <p:sp>
        <p:nvSpPr>
          <p:cNvPr id="8" name="Rectangle 4"/>
          <p:cNvSpPr>
            <a:spLocks noGrp="1" noChangeArrowheads="1"/>
          </p:cNvSpPr>
          <p:nvPr>
            <p:ph sz="half" idx="1"/>
          </p:nvPr>
        </p:nvSpPr>
        <p:spPr bwMode="auto">
          <a:xfrm>
            <a:off x="1137312" y="2110789"/>
            <a:ext cx="5325033" cy="397031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В связи с этим выходили решения местных исполкомов:</a:t>
            </a:r>
          </a:p>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 23 июня 1944 г. решением Сургутского исполкома на</a:t>
            </a:r>
          </a:p>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 сельскохозяйственные работы привлекались служащие</a:t>
            </a:r>
          </a:p>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и учащиеся </a:t>
            </a:r>
            <a:r>
              <a:rPr kumimoji="0" lang="en-US" altLang="ru-RU"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VI</a:t>
            </a:r>
            <a:r>
              <a:rPr kumimoji="0" lang="ru-RU" altLang="ru-RU"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 – </a:t>
            </a:r>
            <a:r>
              <a:rPr kumimoji="0" lang="en-US" altLang="ru-RU"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X</a:t>
            </a:r>
            <a:r>
              <a:rPr kumimoji="0" lang="ru-RU" altLang="ru-RU"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 классов для работы в колхозах района:</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ru-RU" altLang="ru-RU"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sz="1200" b="0" i="1" u="none" strike="noStrike" cap="none" normalizeH="0" baseline="0" dirty="0" smtClean="0">
                <a:ln>
                  <a:noFill/>
                </a:ln>
                <a:solidFill>
                  <a:schemeClr val="accent2">
                    <a:lumMod val="50000"/>
                  </a:schemeClr>
                </a:solidFill>
                <a:effectLst/>
                <a:latin typeface="Arial" panose="020B0604020202020204" pitchFamily="34" charset="0"/>
                <a:ea typeface="Times New Roman" panose="02020603050405020304" pitchFamily="18" charset="0"/>
              </a:rPr>
              <a:t>«Учащихся неполных средних и средних сельских школ</a:t>
            </a:r>
          </a:p>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sz="1200" b="0" i="1" u="none" strike="noStrike" cap="none" normalizeH="0" baseline="0" dirty="0" smtClean="0">
                <a:ln>
                  <a:noFill/>
                </a:ln>
                <a:solidFill>
                  <a:schemeClr val="accent2">
                    <a:lumMod val="50000"/>
                  </a:schemeClr>
                </a:solidFill>
                <a:effectLst/>
                <a:latin typeface="Arial" panose="020B0604020202020204" pitchFamily="34" charset="0"/>
                <a:ea typeface="Times New Roman" panose="02020603050405020304" pitchFamily="18" charset="0"/>
              </a:rPr>
              <a:t> привлекать на сельскохозяйственные работы во время </a:t>
            </a:r>
          </a:p>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sz="1200" b="0" i="1" u="none" strike="noStrike" cap="none" normalizeH="0" baseline="0" dirty="0" smtClean="0">
                <a:ln>
                  <a:noFill/>
                </a:ln>
                <a:solidFill>
                  <a:schemeClr val="accent2">
                    <a:lumMod val="50000"/>
                  </a:schemeClr>
                </a:solidFill>
                <a:effectLst/>
                <a:latin typeface="Arial" panose="020B0604020202020204" pitchFamily="34" charset="0"/>
                <a:ea typeface="Times New Roman" panose="02020603050405020304" pitchFamily="18" charset="0"/>
              </a:rPr>
              <a:t>летнего перерыва учебных занятий… направлять их группами,</a:t>
            </a:r>
          </a:p>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sz="1200" b="0" i="1" u="none" strike="noStrike" cap="none" normalizeH="0" baseline="0" dirty="0" smtClean="0">
                <a:ln>
                  <a:noFill/>
                </a:ln>
                <a:solidFill>
                  <a:schemeClr val="accent2">
                    <a:lumMod val="50000"/>
                  </a:schemeClr>
                </a:solidFill>
                <a:effectLst/>
                <a:latin typeface="Arial" panose="020B0604020202020204" pitchFamily="34" charset="0"/>
                <a:ea typeface="Times New Roman" panose="02020603050405020304" pitchFamily="18" charset="0"/>
              </a:rPr>
              <a:t>раздельно мальчиков и девочек во главе с учителями школ.</a:t>
            </a:r>
          </a:p>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sz="1200" b="0" i="1" u="none" strike="noStrike" cap="none" normalizeH="0" baseline="0" dirty="0" smtClean="0">
                <a:ln>
                  <a:noFill/>
                </a:ln>
                <a:solidFill>
                  <a:schemeClr val="accent2">
                    <a:lumMod val="50000"/>
                  </a:schemeClr>
                </a:solidFill>
                <a:effectLst/>
                <a:latin typeface="Arial" panose="020B0604020202020204" pitchFamily="34" charset="0"/>
                <a:ea typeface="Times New Roman" panose="02020603050405020304" pitchFamily="18" charset="0"/>
              </a:rPr>
              <a:t>Установить продолжительность рабочего дня для них от 6 до 8</a:t>
            </a:r>
          </a:p>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sz="1200" b="0" i="1" u="none" strike="noStrike" cap="none" normalizeH="0" baseline="0" dirty="0" smtClean="0">
                <a:ln>
                  <a:noFill/>
                </a:ln>
                <a:solidFill>
                  <a:schemeClr val="accent2">
                    <a:lumMod val="50000"/>
                  </a:schemeClr>
                </a:solidFill>
                <a:effectLst/>
                <a:latin typeface="Arial" panose="020B0604020202020204" pitchFamily="34" charset="0"/>
                <a:ea typeface="Times New Roman" panose="02020603050405020304" pitchFamily="18" charset="0"/>
              </a:rPr>
              <a:t>часов в зависимости от их возраста и характера работы.</a:t>
            </a:r>
          </a:p>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sz="1200" b="0" i="1" u="none" strike="noStrike" cap="none" normalizeH="0" baseline="0" dirty="0" smtClean="0">
                <a:ln>
                  <a:noFill/>
                </a:ln>
                <a:solidFill>
                  <a:schemeClr val="accent2">
                    <a:lumMod val="50000"/>
                  </a:schemeClr>
                </a:solidFill>
                <a:effectLst/>
                <a:latin typeface="Arial" panose="020B0604020202020204" pitchFamily="34" charset="0"/>
                <a:ea typeface="Times New Roman" panose="02020603050405020304" pitchFamily="18" charset="0"/>
              </a:rPr>
              <a:t>Оплату труда мобилизованным производить по действующим</a:t>
            </a:r>
          </a:p>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sz="1200" b="0" i="1" u="none" strike="noStrike" cap="none" normalizeH="0" baseline="0" dirty="0" smtClean="0">
                <a:ln>
                  <a:noFill/>
                </a:ln>
                <a:solidFill>
                  <a:schemeClr val="accent2">
                    <a:lumMod val="50000"/>
                  </a:schemeClr>
                </a:solidFill>
                <a:effectLst/>
                <a:latin typeface="Arial" panose="020B0604020202020204" pitchFamily="34" charset="0"/>
                <a:ea typeface="Times New Roman" panose="02020603050405020304" pitchFamily="18" charset="0"/>
              </a:rPr>
              <a:t>нормам выработки и расценкам в колхозах в трудоднях</a:t>
            </a:r>
          </a:p>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sz="1200" b="0" i="1" u="none" strike="noStrike" cap="none" normalizeH="0" baseline="0" dirty="0" smtClean="0">
                <a:ln>
                  <a:noFill/>
                </a:ln>
                <a:solidFill>
                  <a:schemeClr val="accent2">
                    <a:lumMod val="50000"/>
                  </a:schemeClr>
                </a:solidFill>
                <a:effectLst/>
                <a:latin typeface="Arial" panose="020B0604020202020204" pitchFamily="34" charset="0"/>
                <a:ea typeface="Times New Roman" panose="02020603050405020304" pitchFamily="18" charset="0"/>
              </a:rPr>
              <a:t>с оплатой заработанных трудодней деньгами и натурой,</a:t>
            </a:r>
          </a:p>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sz="1200" b="0" i="1" u="none" strike="noStrike" cap="none" normalizeH="0" baseline="0" dirty="0" smtClean="0">
                <a:ln>
                  <a:noFill/>
                </a:ln>
                <a:solidFill>
                  <a:schemeClr val="accent2">
                    <a:lumMod val="50000"/>
                  </a:schemeClr>
                </a:solidFill>
                <a:effectLst/>
                <a:latin typeface="Arial" panose="020B0604020202020204" pitchFamily="34" charset="0"/>
                <a:ea typeface="Times New Roman" panose="02020603050405020304" pitchFamily="18" charset="0"/>
              </a:rPr>
              <a:t>сохранив зарплату по месту их службы в размере 50 %. </a:t>
            </a:r>
          </a:p>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sz="1200" b="0" i="1" u="none" strike="noStrike" cap="none" normalizeH="0" baseline="0" dirty="0" smtClean="0">
                <a:ln>
                  <a:noFill/>
                </a:ln>
                <a:solidFill>
                  <a:schemeClr val="accent2">
                    <a:lumMod val="50000"/>
                  </a:schemeClr>
                </a:solidFill>
                <a:effectLst/>
                <a:latin typeface="Arial" panose="020B0604020202020204" pitchFamily="34" charset="0"/>
                <a:ea typeface="Times New Roman" panose="02020603050405020304" pitchFamily="18" charset="0"/>
              </a:rPr>
              <a:t>Устанавливалось для лиц, уклоняющихся от мобилизации</a:t>
            </a:r>
          </a:p>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sz="1200" b="0" i="1" u="none" strike="noStrike" cap="none" normalizeH="0" baseline="0" dirty="0" smtClean="0">
                <a:ln>
                  <a:noFill/>
                </a:ln>
                <a:solidFill>
                  <a:schemeClr val="accent2">
                    <a:lumMod val="50000"/>
                  </a:schemeClr>
                </a:solidFill>
                <a:effectLst/>
                <a:latin typeface="Arial" panose="020B0604020202020204" pitchFamily="34" charset="0"/>
                <a:ea typeface="Times New Roman" panose="02020603050405020304" pitchFamily="18" charset="0"/>
              </a:rPr>
              <a:t> на сельскохозяйственные работы или самовольно ушедшие </a:t>
            </a:r>
          </a:p>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sz="1200" b="0" i="1" u="none" strike="noStrike" cap="none" normalizeH="0" baseline="0" dirty="0" smtClean="0">
                <a:ln>
                  <a:noFill/>
                </a:ln>
                <a:solidFill>
                  <a:schemeClr val="accent2">
                    <a:lumMod val="50000"/>
                  </a:schemeClr>
                </a:solidFill>
                <a:effectLst/>
                <a:latin typeface="Arial" panose="020B0604020202020204" pitchFamily="34" charset="0"/>
                <a:ea typeface="Times New Roman" panose="02020603050405020304" pitchFamily="18" charset="0"/>
              </a:rPr>
              <a:t>с работы, привлечение к уголовной ответственности</a:t>
            </a:r>
          </a:p>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sz="1200" b="0" i="1" u="none" strike="noStrike" cap="none" normalizeH="0" baseline="0" dirty="0" smtClean="0">
                <a:ln>
                  <a:noFill/>
                </a:ln>
                <a:solidFill>
                  <a:schemeClr val="accent2">
                    <a:lumMod val="50000"/>
                  </a:schemeClr>
                </a:solidFill>
                <a:effectLst/>
                <a:latin typeface="Arial" panose="020B0604020202020204" pitchFamily="34" charset="0"/>
                <a:ea typeface="Times New Roman" panose="02020603050405020304" pitchFamily="18" charset="0"/>
              </a:rPr>
              <a:t> в соответствии с п. 11 постановление СНК СССР и ЦК ВКП(б)</a:t>
            </a:r>
          </a:p>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sz="1200" b="0" i="1" u="none" strike="noStrike" cap="none" normalizeH="0" baseline="0" dirty="0" smtClean="0">
                <a:ln>
                  <a:noFill/>
                </a:ln>
                <a:solidFill>
                  <a:schemeClr val="accent2">
                    <a:lumMod val="50000"/>
                  </a:schemeClr>
                </a:solidFill>
                <a:effectLst/>
                <a:latin typeface="Arial" panose="020B0604020202020204" pitchFamily="34" charset="0"/>
                <a:ea typeface="Times New Roman" panose="02020603050405020304" pitchFamily="18" charset="0"/>
              </a:rPr>
              <a:t> от 3/</a:t>
            </a:r>
            <a:r>
              <a:rPr kumimoji="0" lang="en-US" altLang="ru-RU" sz="1200" b="0" i="1" u="none" strike="noStrike" cap="none" normalizeH="0" baseline="0" dirty="0" smtClean="0">
                <a:ln>
                  <a:noFill/>
                </a:ln>
                <a:solidFill>
                  <a:schemeClr val="accent2">
                    <a:lumMod val="50000"/>
                  </a:schemeClr>
                </a:solidFill>
                <a:effectLst/>
                <a:latin typeface="Arial" panose="020B0604020202020204" pitchFamily="34" charset="0"/>
                <a:ea typeface="Times New Roman" panose="02020603050405020304" pitchFamily="18" charset="0"/>
              </a:rPr>
              <a:t>IV</a:t>
            </a:r>
            <a:r>
              <a:rPr kumimoji="0" lang="ru-RU" altLang="ru-RU" sz="1200" b="0" i="1" u="none" strike="noStrike" cap="none" normalizeH="0" baseline="0" dirty="0" smtClean="0">
                <a:ln>
                  <a:noFill/>
                </a:ln>
                <a:solidFill>
                  <a:schemeClr val="accent2">
                    <a:lumMod val="50000"/>
                  </a:schemeClr>
                </a:solidFill>
                <a:effectLst/>
                <a:latin typeface="Arial" panose="020B0604020202020204" pitchFamily="34" charset="0"/>
                <a:ea typeface="Times New Roman" panose="02020603050405020304" pitchFamily="18" charset="0"/>
              </a:rPr>
              <a:t>-42 г. и п. 9 решения № 84 исполкома </a:t>
            </a:r>
            <a:r>
              <a:rPr kumimoji="0" lang="ru-RU" altLang="ru-RU" sz="1200" b="0" i="1" u="none" strike="noStrike" cap="none" normalizeH="0" baseline="0" dirty="0" err="1" smtClean="0">
                <a:ln>
                  <a:noFill/>
                </a:ln>
                <a:solidFill>
                  <a:schemeClr val="accent2">
                    <a:lumMod val="50000"/>
                  </a:schemeClr>
                </a:solidFill>
                <a:effectLst/>
                <a:latin typeface="Arial" panose="020B0604020202020204" pitchFamily="34" charset="0"/>
                <a:ea typeface="Times New Roman" panose="02020603050405020304" pitchFamily="18" charset="0"/>
              </a:rPr>
              <a:t>Окрсовета</a:t>
            </a:r>
            <a:r>
              <a:rPr kumimoji="0" lang="ru-RU" altLang="ru-RU" sz="1200" b="0" i="1" u="none" strike="noStrike" cap="none" normalizeH="0" baseline="0" dirty="0" smtClean="0">
                <a:ln>
                  <a:noFill/>
                </a:ln>
                <a:solidFill>
                  <a:schemeClr val="accent2">
                    <a:lumMod val="50000"/>
                  </a:schemeClr>
                </a:solidFill>
                <a:effectLst/>
                <a:latin typeface="Arial" panose="020B0604020202020204" pitchFamily="34" charset="0"/>
                <a:ea typeface="Times New Roman" panose="02020603050405020304" pitchFamily="18" charset="0"/>
              </a:rPr>
              <a:t>»</a:t>
            </a:r>
          </a:p>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 (Ф. 1, Оп. 2, Д. 108, ЛЛ. 27-29). </a:t>
            </a:r>
            <a:endParaRPr kumimoji="0" lang="ru-RU" altLang="ru-RU" sz="12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21070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71599" y="342902"/>
            <a:ext cx="10462847" cy="633044"/>
          </a:xfrm>
          <a:solidFill>
            <a:schemeClr val="accent2">
              <a:lumMod val="75000"/>
            </a:schemeClr>
          </a:solidFill>
        </p:spPr>
        <p:txBody>
          <a:bodyPr>
            <a:normAutofit fontScale="90000"/>
          </a:bodyPr>
          <a:lstStyle/>
          <a:p>
            <a:pPr algn="ctr"/>
            <a:r>
              <a:rPr lang="ru-RU" sz="2000" dirty="0"/>
              <a:t>В </a:t>
            </a:r>
            <a:r>
              <a:rPr lang="ru-RU" sz="2000" dirty="0" smtClean="0"/>
              <a:t>отчёте </a:t>
            </a:r>
            <a:r>
              <a:rPr lang="ru-RU" sz="2000" dirty="0"/>
              <a:t>исполкома Сургутского районного Совета депутатов трудящихся за 1943 г. охарактеризована работа учителей и учащихся: </a:t>
            </a:r>
            <a:r>
              <a:rPr lang="ru-RU" sz="2000" dirty="0" smtClean="0"/>
              <a:t/>
            </a:r>
            <a:br>
              <a:rPr lang="ru-RU" sz="2000" dirty="0" smtClean="0"/>
            </a:br>
            <a:r>
              <a:rPr lang="ru-RU" sz="2000" dirty="0" smtClean="0"/>
              <a:t/>
            </a:r>
            <a:br>
              <a:rPr lang="ru-RU" sz="2000" dirty="0" smtClean="0"/>
            </a:br>
            <a:endParaRPr lang="ru-RU" dirty="0"/>
          </a:p>
        </p:txBody>
      </p:sp>
      <p:sp>
        <p:nvSpPr>
          <p:cNvPr id="3" name="Объект 2"/>
          <p:cNvSpPr>
            <a:spLocks noGrp="1"/>
          </p:cNvSpPr>
          <p:nvPr>
            <p:ph idx="1"/>
          </p:nvPr>
        </p:nvSpPr>
        <p:spPr>
          <a:xfrm>
            <a:off x="1416863" y="1151792"/>
            <a:ext cx="5310555" cy="3960935"/>
          </a:xfrm>
          <a:ln>
            <a:solidFill>
              <a:schemeClr val="tx2"/>
            </a:solidFill>
          </a:ln>
        </p:spPr>
        <p:txBody>
          <a:bodyPr>
            <a:normAutofit fontScale="25000" lnSpcReduction="20000"/>
          </a:bodyPr>
          <a:lstStyle/>
          <a:p>
            <a:pPr marL="0" indent="0" algn="ctr">
              <a:buNone/>
            </a:pPr>
            <a:r>
              <a:rPr lang="ru-RU" sz="6400" i="1" dirty="0" smtClean="0">
                <a:solidFill>
                  <a:schemeClr val="accent2">
                    <a:lumMod val="50000"/>
                  </a:schemeClr>
                </a:solidFill>
              </a:rPr>
              <a:t>«</a:t>
            </a:r>
            <a:r>
              <a:rPr lang="ru-RU" sz="6400" i="1" dirty="0">
                <a:solidFill>
                  <a:schemeClr val="accent2">
                    <a:lumMod val="50000"/>
                  </a:schemeClr>
                </a:solidFill>
              </a:rPr>
              <a:t>22 </a:t>
            </a:r>
            <a:r>
              <a:rPr lang="ru-RU" sz="6400" i="1" dirty="0" smtClean="0">
                <a:solidFill>
                  <a:schemeClr val="accent2">
                    <a:lumMod val="50000"/>
                  </a:schemeClr>
                </a:solidFill>
              </a:rPr>
              <a:t>человека: </a:t>
            </a:r>
            <a:r>
              <a:rPr lang="ru-RU" sz="6400" i="1" dirty="0">
                <a:solidFill>
                  <a:schemeClr val="accent2">
                    <a:lumMod val="50000"/>
                  </a:schemeClr>
                </a:solidFill>
              </a:rPr>
              <a:t>учителей и воспитателей работали рядовыми ловцами</a:t>
            </a:r>
            <a:r>
              <a:rPr lang="ru-RU" sz="6400" i="1" dirty="0" smtClean="0">
                <a:solidFill>
                  <a:schemeClr val="accent2">
                    <a:lumMod val="50000"/>
                  </a:schemeClr>
                </a:solidFill>
              </a:rPr>
              <a:t>.</a:t>
            </a:r>
          </a:p>
          <a:p>
            <a:pPr marL="0" indent="0" algn="ctr">
              <a:buNone/>
            </a:pPr>
            <a:r>
              <a:rPr lang="ru-RU" sz="6400" i="1" dirty="0" smtClean="0">
                <a:solidFill>
                  <a:schemeClr val="accent2">
                    <a:lumMod val="50000"/>
                  </a:schemeClr>
                </a:solidFill>
              </a:rPr>
              <a:t> </a:t>
            </a:r>
            <a:r>
              <a:rPr lang="ru-RU" sz="6400" i="1" dirty="0">
                <a:solidFill>
                  <a:schemeClr val="accent2">
                    <a:lumMod val="50000"/>
                  </a:schemeClr>
                </a:solidFill>
              </a:rPr>
              <a:t>Ими </a:t>
            </a:r>
            <a:r>
              <a:rPr lang="ru-RU" sz="6400" i="1" dirty="0" smtClean="0">
                <a:solidFill>
                  <a:schemeClr val="accent2">
                    <a:lumMod val="50000"/>
                  </a:schemeClr>
                </a:solidFill>
              </a:rPr>
              <a:t>выловлено (по </a:t>
            </a:r>
            <a:r>
              <a:rPr lang="ru-RU" sz="6400" i="1" dirty="0">
                <a:solidFill>
                  <a:schemeClr val="accent2">
                    <a:lumMod val="50000"/>
                  </a:schemeClr>
                </a:solidFill>
              </a:rPr>
              <a:t>неточным данным)  - </a:t>
            </a:r>
            <a:r>
              <a:rPr lang="ru-RU" sz="6400" i="1" dirty="0" smtClean="0">
                <a:solidFill>
                  <a:schemeClr val="accent2">
                    <a:lumMod val="50000"/>
                  </a:schemeClr>
                </a:solidFill>
              </a:rPr>
              <a:t>57 тонн </a:t>
            </a:r>
            <a:r>
              <a:rPr lang="ru-RU" sz="6400" i="1" dirty="0">
                <a:solidFill>
                  <a:schemeClr val="accent2">
                    <a:lumMod val="50000"/>
                  </a:schemeClr>
                </a:solidFill>
              </a:rPr>
              <a:t>рыбы. </a:t>
            </a:r>
            <a:endParaRPr lang="ru-RU" sz="6400" i="1" dirty="0" smtClean="0">
              <a:solidFill>
                <a:schemeClr val="accent2">
                  <a:lumMod val="50000"/>
                </a:schemeClr>
              </a:solidFill>
            </a:endParaRPr>
          </a:p>
          <a:p>
            <a:pPr marL="0" indent="0" algn="ctr">
              <a:buNone/>
            </a:pPr>
            <a:r>
              <a:rPr lang="ru-RU" sz="6400" i="1" dirty="0" smtClean="0">
                <a:solidFill>
                  <a:schemeClr val="accent2">
                    <a:lumMod val="50000"/>
                  </a:schemeClr>
                </a:solidFill>
              </a:rPr>
              <a:t>Лучшие </a:t>
            </a:r>
            <a:r>
              <a:rPr lang="ru-RU" sz="6400" i="1" dirty="0">
                <a:solidFill>
                  <a:schemeClr val="accent2">
                    <a:lumMod val="50000"/>
                  </a:schemeClr>
                </a:solidFill>
              </a:rPr>
              <a:t>из </a:t>
            </a:r>
            <a:r>
              <a:rPr lang="ru-RU" sz="6400" i="1" dirty="0" smtClean="0">
                <a:solidFill>
                  <a:schemeClr val="accent2">
                    <a:lumMod val="50000"/>
                  </a:schemeClr>
                </a:solidFill>
              </a:rPr>
              <a:t>них: Кошкорова – учительница </a:t>
            </a:r>
            <a:r>
              <a:rPr lang="ru-RU" sz="6400" i="1" dirty="0">
                <a:solidFill>
                  <a:schemeClr val="accent2">
                    <a:lumMod val="50000"/>
                  </a:schemeClr>
                </a:solidFill>
              </a:rPr>
              <a:t>Черномысовской НСШ, Замятина М. – учительница Тундринской </a:t>
            </a:r>
            <a:r>
              <a:rPr lang="ru-RU" sz="6400" i="1" dirty="0" smtClean="0">
                <a:solidFill>
                  <a:schemeClr val="accent2">
                    <a:lumMod val="50000"/>
                  </a:schemeClr>
                </a:solidFill>
              </a:rPr>
              <a:t>НСШ, </a:t>
            </a:r>
            <a:r>
              <a:rPr lang="ru-RU" sz="6400" i="1" dirty="0">
                <a:solidFill>
                  <a:schemeClr val="accent2">
                    <a:lumMod val="50000"/>
                  </a:schemeClr>
                </a:solidFill>
              </a:rPr>
              <a:t>выловили 1,5 тонн рыбы, Доронина – Покурской НСШ выловила 1 тонну рыбы, Знаменский А.С. – Сургутская СШ и др. </a:t>
            </a:r>
            <a:br>
              <a:rPr lang="ru-RU" sz="6400" i="1" dirty="0">
                <a:solidFill>
                  <a:schemeClr val="accent2">
                    <a:lumMod val="50000"/>
                  </a:schemeClr>
                </a:solidFill>
              </a:rPr>
            </a:br>
            <a:endParaRPr lang="ru-RU" sz="6400" i="1" dirty="0" smtClean="0">
              <a:solidFill>
                <a:schemeClr val="accent2">
                  <a:lumMod val="50000"/>
                </a:schemeClr>
              </a:solidFill>
            </a:endParaRPr>
          </a:p>
          <a:p>
            <a:pPr marL="0" indent="0" algn="ctr">
              <a:buNone/>
            </a:pPr>
            <a:r>
              <a:rPr lang="ru-RU" sz="6400" i="1" dirty="0" smtClean="0">
                <a:solidFill>
                  <a:schemeClr val="accent2">
                    <a:lumMod val="50000"/>
                  </a:schemeClr>
                </a:solidFill>
              </a:rPr>
              <a:t>100 </a:t>
            </a:r>
            <a:r>
              <a:rPr lang="ru-RU" sz="6400" i="1" dirty="0">
                <a:solidFill>
                  <a:schemeClr val="accent2">
                    <a:lumMod val="50000"/>
                  </a:schemeClr>
                </a:solidFill>
              </a:rPr>
              <a:t>человек учащихся работали все лето на сельхозработах. Кроме того, все учащиеся, начиная с </a:t>
            </a:r>
            <a:r>
              <a:rPr lang="ru-RU" sz="6400" i="1" dirty="0" smtClean="0">
                <a:solidFill>
                  <a:schemeClr val="accent2">
                    <a:lumMod val="50000"/>
                  </a:schemeClr>
                </a:solidFill>
              </a:rPr>
              <a:t>            3-го </a:t>
            </a:r>
            <a:r>
              <a:rPr lang="ru-RU" sz="6400" i="1" dirty="0">
                <a:solidFill>
                  <a:schemeClr val="accent2">
                    <a:lumMod val="50000"/>
                  </a:schemeClr>
                </a:solidFill>
              </a:rPr>
              <a:t>класса, принимали активное участие в уборке огородов в </a:t>
            </a:r>
            <a:r>
              <a:rPr lang="ru-RU" sz="6400" i="1" dirty="0" smtClean="0">
                <a:solidFill>
                  <a:schemeClr val="accent2">
                    <a:lumMod val="50000"/>
                  </a:schemeClr>
                </a:solidFill>
              </a:rPr>
              <a:t>колхозах. По </a:t>
            </a:r>
            <a:r>
              <a:rPr lang="ru-RU" sz="6400" i="1" dirty="0">
                <a:solidFill>
                  <a:schemeClr val="accent2">
                    <a:lumMod val="50000"/>
                  </a:schemeClr>
                </a:solidFill>
              </a:rPr>
              <a:t>неполным данным, учащимися школ выработано 2800 </a:t>
            </a:r>
            <a:r>
              <a:rPr lang="ru-RU" sz="6400" i="1" dirty="0" smtClean="0">
                <a:solidFill>
                  <a:schemeClr val="accent2">
                    <a:lumMod val="50000"/>
                  </a:schemeClr>
                </a:solidFill>
              </a:rPr>
              <a:t>трудодней.</a:t>
            </a:r>
          </a:p>
          <a:p>
            <a:pPr marL="0" indent="0" algn="ctr">
              <a:buNone/>
            </a:pPr>
            <a:r>
              <a:rPr lang="ru-RU" sz="6400" i="1" dirty="0" smtClean="0">
                <a:solidFill>
                  <a:schemeClr val="accent2">
                    <a:lumMod val="50000"/>
                  </a:schemeClr>
                </a:solidFill>
              </a:rPr>
              <a:t>В </a:t>
            </a:r>
            <a:r>
              <a:rPr lang="ru-RU" sz="6400" i="1" dirty="0">
                <a:solidFill>
                  <a:schemeClr val="accent2">
                    <a:lumMod val="50000"/>
                  </a:schemeClr>
                </a:solidFill>
              </a:rPr>
              <a:t>последнее время учащиеся и учителя школ оказали большую помощь в разгрузке и погрузке барж с рыбопродуктами и оборудованием для консервной фабрики» (Ф. 1, Оп. 1, Д. </a:t>
            </a:r>
            <a:r>
              <a:rPr lang="ru-RU" sz="6400" i="1" dirty="0" smtClean="0">
                <a:solidFill>
                  <a:schemeClr val="accent2">
                    <a:lumMod val="50000"/>
                  </a:schemeClr>
                </a:solidFill>
              </a:rPr>
              <a:t>22, </a:t>
            </a:r>
            <a:r>
              <a:rPr lang="ru-RU" sz="6400" i="1" dirty="0">
                <a:solidFill>
                  <a:schemeClr val="accent2">
                    <a:lumMod val="50000"/>
                  </a:schemeClr>
                </a:solidFill>
              </a:rPr>
              <a:t>ЛЛ. 4-5).</a:t>
            </a:r>
            <a:r>
              <a:rPr lang="ru-RU" sz="6400" i="1" dirty="0"/>
              <a:t/>
            </a:r>
            <a:br>
              <a:rPr lang="ru-RU" sz="6400" i="1" dirty="0"/>
            </a:br>
            <a:endParaRPr lang="ru-RU" sz="6400" i="1" dirty="0"/>
          </a:p>
          <a:p>
            <a:endParaRPr lang="ru-RU" dirty="0"/>
          </a:p>
        </p:txBody>
      </p:sp>
      <p:pic>
        <p:nvPicPr>
          <p:cNvPr id="6" name="Рисунок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19546" y="1288073"/>
            <a:ext cx="2446867" cy="3543300"/>
          </a:xfrm>
          <a:prstGeom prst="rect">
            <a:avLst/>
          </a:prstGeom>
          <a:ln>
            <a:solidFill>
              <a:schemeClr val="accent2"/>
            </a:solidFill>
          </a:ln>
          <a:effectLst>
            <a:softEdge rad="127000"/>
          </a:effectLst>
        </p:spPr>
      </p:pic>
      <p:pic>
        <p:nvPicPr>
          <p:cNvPr id="7" name="Рисунок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58541" y="1288073"/>
            <a:ext cx="2275904" cy="3543300"/>
          </a:xfrm>
          <a:prstGeom prst="rect">
            <a:avLst/>
          </a:prstGeom>
          <a:effectLst>
            <a:softEdge rad="127000"/>
          </a:effectLst>
        </p:spPr>
      </p:pic>
      <p:sp>
        <p:nvSpPr>
          <p:cNvPr id="8" name="Прямоугольник 7"/>
          <p:cNvSpPr/>
          <p:nvPr/>
        </p:nvSpPr>
        <p:spPr>
          <a:xfrm>
            <a:off x="879231" y="5288573"/>
            <a:ext cx="11131061" cy="14639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1400" dirty="0">
                <a:solidFill>
                  <a:schemeClr val="accent2"/>
                </a:solidFill>
              </a:rPr>
              <a:t>Кроме того, были организованы сборы денежных средств и материальных ценностей в общественные фонды: к примеру, в фонд Красной Армии, фонд помощи населению, освобожденных от немецко-фашистских оккупантов и многие др.). Документальное подтверждение по материалам:</a:t>
            </a:r>
            <a:r>
              <a:rPr lang="ru-RU" sz="1400" dirty="0">
                <a:solidFill>
                  <a:schemeClr val="accent2">
                    <a:lumMod val="75000"/>
                  </a:schemeClr>
                </a:solidFill>
              </a:rPr>
              <a:t> </a:t>
            </a:r>
            <a:r>
              <a:rPr lang="ru-RU" sz="1400" i="1" dirty="0"/>
              <a:t>«Большую активную работу проводили учителя Сургутской средней школы, Пимской, Покурской, </a:t>
            </a:r>
            <a:r>
              <a:rPr lang="ru-RU" sz="1400" i="1" dirty="0" err="1"/>
              <a:t>Нагорновской</a:t>
            </a:r>
            <a:r>
              <a:rPr lang="ru-RU" sz="1400" i="1" dirty="0"/>
              <a:t> по сбору средств на танковые колонны. Всего внесено учителями наличных – 27.659 рублей, учащимися – 13.000 рублей. Облигаций внесено учащимися на 21.000 рублей, учителями вся сумма подписки 72.000 рублей переведена в фонд обороны. По неполным данным послано посылок в действующую армию и госпитали – </a:t>
            </a:r>
            <a:r>
              <a:rPr lang="ru-RU" sz="1400" i="1" dirty="0" smtClean="0"/>
              <a:t>36» (Ф.1, Оп.1, Д.22, ЛЛ. 4-5).</a:t>
            </a:r>
            <a:endParaRPr lang="ru-RU" sz="1400" i="1" dirty="0"/>
          </a:p>
        </p:txBody>
      </p:sp>
    </p:spTree>
    <p:extLst>
      <p:ext uri="{BB962C8B-B14F-4D97-AF65-F5344CB8AC3E}">
        <p14:creationId xmlns:p14="http://schemas.microsoft.com/office/powerpoint/2010/main" val="28214730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71600" y="422031"/>
            <a:ext cx="10181492" cy="1292469"/>
          </a:xfrm>
          <a:ln>
            <a:solidFill>
              <a:srgbClr val="FF0000"/>
            </a:solidFill>
          </a:ln>
        </p:spPr>
        <p:txBody>
          <a:bodyPr>
            <a:noAutofit/>
          </a:bodyPr>
          <a:lstStyle/>
          <a:p>
            <a:pPr algn="just"/>
            <a:r>
              <a:rPr lang="ru-RU" sz="1600" dirty="0"/>
              <a:t>С первого военного дня и до Праздника Победы жители Сургутского района трудились не покладая рук</a:t>
            </a:r>
            <a:r>
              <a:rPr lang="ru-RU" sz="1600" dirty="0" smtClean="0"/>
              <a:t>.</a:t>
            </a:r>
            <a:br>
              <a:rPr lang="ru-RU" sz="1600" dirty="0" smtClean="0"/>
            </a:br>
            <a:r>
              <a:rPr lang="ru-RU" sz="1600" dirty="0" smtClean="0"/>
              <a:t>В </a:t>
            </a:r>
            <a:r>
              <a:rPr lang="ru-RU" sz="1600" dirty="0"/>
              <a:t>глубоком тылу, за тысячи километров от фронта, день и ночь шла напряженная работа во имя Победы. Коммунисты и комсомольцы сел и деревень Сургутского района были в авангарде фронтовых бригад по добыче рыбы, заготовке древесины и пушнины. Женщины, дети, старики, подростки заменили в трудовых рядах своих мужей, отцов и детей, ушедших на фронт. </a:t>
            </a:r>
          </a:p>
        </p:txBody>
      </p:sp>
      <p:sp>
        <p:nvSpPr>
          <p:cNvPr id="3" name="Объект 2"/>
          <p:cNvSpPr>
            <a:spLocks noGrp="1"/>
          </p:cNvSpPr>
          <p:nvPr>
            <p:ph sz="half" idx="1"/>
          </p:nvPr>
        </p:nvSpPr>
        <p:spPr>
          <a:xfrm>
            <a:off x="1872761" y="2294791"/>
            <a:ext cx="4447786" cy="3581401"/>
          </a:xfrm>
          <a:solidFill>
            <a:schemeClr val="accent2">
              <a:lumMod val="40000"/>
              <a:lumOff val="60000"/>
            </a:schemeClr>
          </a:solidFill>
          <a:ln>
            <a:solidFill>
              <a:schemeClr val="accent2">
                <a:lumMod val="50000"/>
              </a:schemeClr>
            </a:solidFill>
          </a:ln>
        </p:spPr>
        <p:txBody>
          <a:bodyPr>
            <a:normAutofit fontScale="92500" lnSpcReduction="10000"/>
          </a:bodyPr>
          <a:lstStyle/>
          <a:p>
            <a:pPr marL="0" indent="0" algn="just">
              <a:buNone/>
            </a:pPr>
            <a:r>
              <a:rPr lang="ru-RU" sz="1900" dirty="0"/>
              <a:t>Документы военных лет, такие как Протокол </a:t>
            </a:r>
            <a:r>
              <a:rPr lang="ru-RU" sz="1900" dirty="0" smtClean="0"/>
              <a:t>исполкома </a:t>
            </a:r>
            <a:r>
              <a:rPr lang="ru-RU" sz="1900" dirty="0"/>
              <a:t>Сургутского райсовета от </a:t>
            </a:r>
            <a:r>
              <a:rPr lang="ru-RU" sz="1900" dirty="0" smtClean="0"/>
              <a:t>23.06.1942 </a:t>
            </a:r>
            <a:r>
              <a:rPr lang="ru-RU" sz="1900" dirty="0"/>
              <a:t>№ 23 </a:t>
            </a:r>
            <a:r>
              <a:rPr lang="ru-RU" sz="1900" dirty="0" smtClean="0"/>
              <a:t>призывали </a:t>
            </a:r>
            <a:r>
              <a:rPr lang="ru-RU" sz="1900" dirty="0"/>
              <a:t>к мобилизации на сельскохозяйственные работы в колхозы района не только служащих, но и учащихся 6-10 классов</a:t>
            </a:r>
            <a:r>
              <a:rPr lang="ru-RU" sz="1900" dirty="0" smtClean="0"/>
              <a:t>:</a:t>
            </a:r>
          </a:p>
          <a:p>
            <a:pPr marL="0" indent="0" algn="just">
              <a:buNone/>
            </a:pPr>
            <a:r>
              <a:rPr lang="ru-RU" sz="1900" dirty="0" smtClean="0"/>
              <a:t> </a:t>
            </a:r>
            <a:r>
              <a:rPr lang="ru-RU" sz="1900" dirty="0">
                <a:solidFill>
                  <a:schemeClr val="accent2">
                    <a:lumMod val="50000"/>
                  </a:schemeClr>
                </a:solidFill>
              </a:rPr>
              <a:t>«…на весь период летних работ </a:t>
            </a:r>
            <a:r>
              <a:rPr lang="ru-RU" sz="1900" dirty="0" smtClean="0">
                <a:solidFill>
                  <a:schemeClr val="accent2">
                    <a:lumMod val="50000"/>
                  </a:schemeClr>
                </a:solidFill>
              </a:rPr>
              <a:t>из </a:t>
            </a:r>
            <a:r>
              <a:rPr lang="ru-RU" sz="1900" dirty="0">
                <a:solidFill>
                  <a:schemeClr val="accent2">
                    <a:lumMod val="50000"/>
                  </a:schemeClr>
                </a:solidFill>
              </a:rPr>
              <a:t>районного центра и сельских местностей мобилизовать на сельскохозяйственные работы часть служащих кооперативных </a:t>
            </a:r>
            <a:r>
              <a:rPr lang="ru-RU" sz="1900" dirty="0" smtClean="0">
                <a:solidFill>
                  <a:schemeClr val="accent2">
                    <a:lumMod val="50000"/>
                  </a:schemeClr>
                </a:solidFill>
              </a:rPr>
              <a:t>                и </a:t>
            </a:r>
            <a:r>
              <a:rPr lang="ru-RU" sz="1900" dirty="0">
                <a:solidFill>
                  <a:schemeClr val="accent2">
                    <a:lumMod val="50000"/>
                  </a:schemeClr>
                </a:solidFill>
              </a:rPr>
              <a:t>общественных организаций учащихся </a:t>
            </a:r>
            <a:r>
              <a:rPr lang="ru-RU" sz="1900" dirty="0" smtClean="0">
                <a:solidFill>
                  <a:schemeClr val="accent2">
                    <a:lumMod val="50000"/>
                  </a:schemeClr>
                </a:solidFill>
              </a:rPr>
              <a:t>   6-10 </a:t>
            </a:r>
            <a:r>
              <a:rPr lang="ru-RU" sz="1900" dirty="0">
                <a:solidFill>
                  <a:schemeClr val="accent2">
                    <a:lumMod val="50000"/>
                  </a:schemeClr>
                </a:solidFill>
              </a:rPr>
              <a:t>классов средних школ», «продолжительность рабочего дня: 6-8 часов» (Ф.1, Оп.2, Д.108, Л.27).</a:t>
            </a:r>
          </a:p>
          <a:p>
            <a:endParaRPr lang="ru-RU" dirty="0"/>
          </a:p>
        </p:txBody>
      </p:sp>
      <p:pic>
        <p:nvPicPr>
          <p:cNvPr id="5" name="Объект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919546" y="2043254"/>
            <a:ext cx="4633545" cy="4295491"/>
          </a:xfrm>
          <a:ln>
            <a:solidFill>
              <a:schemeClr val="accent2">
                <a:lumMod val="50000"/>
              </a:schemeClr>
            </a:solidFill>
          </a:ln>
          <a:scene3d>
            <a:camera prst="isometricOffAxis2Left"/>
            <a:lightRig rig="threePt" dir="t"/>
          </a:scene3d>
        </p:spPr>
      </p:pic>
    </p:spTree>
    <p:extLst>
      <p:ext uri="{BB962C8B-B14F-4D97-AF65-F5344CB8AC3E}">
        <p14:creationId xmlns:p14="http://schemas.microsoft.com/office/powerpoint/2010/main" val="30493263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half" idx="1"/>
          </p:nvPr>
        </p:nvSpPr>
        <p:spPr>
          <a:xfrm>
            <a:off x="1397977" y="905609"/>
            <a:ext cx="4447786" cy="4961792"/>
          </a:xfrm>
          <a:ln>
            <a:solidFill>
              <a:schemeClr val="accent2">
                <a:lumMod val="50000"/>
              </a:schemeClr>
            </a:solidFill>
          </a:ln>
        </p:spPr>
        <p:txBody>
          <a:bodyPr>
            <a:normAutofit fontScale="85000" lnSpcReduction="10000"/>
          </a:bodyPr>
          <a:lstStyle/>
          <a:p>
            <a:pPr marL="0" indent="0" algn="just">
              <a:buNone/>
            </a:pPr>
            <a:r>
              <a:rPr lang="ru-RU" dirty="0"/>
              <a:t>Постановление </a:t>
            </a:r>
            <a:r>
              <a:rPr lang="ru-RU" dirty="0" smtClean="0"/>
              <a:t>Совета </a:t>
            </a:r>
            <a:r>
              <a:rPr lang="ru-RU" dirty="0"/>
              <a:t>Народных Комиссаров Союза ССР от 13.02.1942 раскрывает порядок мобилизации на период военного времени трудоспособного городского населения для работы на производстве и строительстве</a:t>
            </a:r>
            <a:r>
              <a:rPr lang="ru-RU" dirty="0" smtClean="0"/>
              <a:t>:</a:t>
            </a:r>
          </a:p>
          <a:p>
            <a:pPr marL="0" indent="0" algn="just">
              <a:buNone/>
            </a:pPr>
            <a:r>
              <a:rPr lang="ru-RU" i="1" dirty="0" smtClean="0">
                <a:solidFill>
                  <a:schemeClr val="accent2">
                    <a:lumMod val="50000"/>
                  </a:schemeClr>
                </a:solidFill>
              </a:rPr>
              <a:t> </a:t>
            </a:r>
            <a:r>
              <a:rPr lang="ru-RU" sz="1900" i="1" dirty="0">
                <a:solidFill>
                  <a:schemeClr val="accent2">
                    <a:lumMod val="50000"/>
                  </a:schemeClr>
                </a:solidFill>
              </a:rPr>
              <a:t>«Бюро по учету и распределению рабочей силы при исполкомах Советов...при установлении факта уклонения граждан от мобилизации…для работы на производстве </a:t>
            </a:r>
            <a:r>
              <a:rPr lang="ru-RU" sz="1900" i="1" dirty="0" smtClean="0">
                <a:solidFill>
                  <a:schemeClr val="accent2">
                    <a:lumMod val="50000"/>
                  </a:schemeClr>
                </a:solidFill>
              </a:rPr>
              <a:t>                и </a:t>
            </a:r>
            <a:r>
              <a:rPr lang="ru-RU" sz="1900" i="1" dirty="0">
                <a:solidFill>
                  <a:schemeClr val="accent2">
                    <a:lumMod val="50000"/>
                  </a:schemeClr>
                </a:solidFill>
              </a:rPr>
              <a:t>строительстве немедленно сообщают об этом районному прокурору… Районный прокурор направляет материалы в народный суд со своим постановлением о предании суду</a:t>
            </a:r>
            <a:r>
              <a:rPr lang="ru-RU" sz="1900" i="1" dirty="0" smtClean="0">
                <a:solidFill>
                  <a:schemeClr val="accent2">
                    <a:lumMod val="50000"/>
                  </a:schemeClr>
                </a:solidFill>
              </a:rPr>
              <a:t>»</a:t>
            </a:r>
          </a:p>
          <a:p>
            <a:pPr marL="0" indent="0" algn="ctr">
              <a:buNone/>
            </a:pPr>
            <a:r>
              <a:rPr lang="ru-RU" sz="1900" i="1" dirty="0" smtClean="0">
                <a:solidFill>
                  <a:schemeClr val="accent2">
                    <a:lumMod val="50000"/>
                  </a:schemeClr>
                </a:solidFill>
              </a:rPr>
              <a:t> </a:t>
            </a:r>
            <a:r>
              <a:rPr lang="ru-RU" sz="1900" b="1" i="1" dirty="0">
                <a:solidFill>
                  <a:schemeClr val="accent2">
                    <a:lumMod val="50000"/>
                  </a:schemeClr>
                </a:solidFill>
              </a:rPr>
              <a:t>(Ф.1, Оп.1, Д.112, Л.88).</a:t>
            </a:r>
            <a:r>
              <a:rPr lang="ru-RU" sz="1900" i="1" dirty="0">
                <a:solidFill>
                  <a:schemeClr val="accent2">
                    <a:lumMod val="50000"/>
                  </a:schemeClr>
                </a:solidFill>
              </a:rPr>
              <a:t> </a:t>
            </a:r>
            <a:endParaRPr lang="ru-RU" sz="1900" i="1" dirty="0" smtClean="0">
              <a:solidFill>
                <a:schemeClr val="accent2">
                  <a:lumMod val="50000"/>
                </a:schemeClr>
              </a:solidFill>
            </a:endParaRPr>
          </a:p>
          <a:p>
            <a:pPr marL="0" indent="0" algn="just">
              <a:buNone/>
            </a:pPr>
            <a:r>
              <a:rPr lang="ru-RU" dirty="0" smtClean="0"/>
              <a:t>Порой </a:t>
            </a:r>
            <a:r>
              <a:rPr lang="ru-RU" dirty="0"/>
              <a:t>полуголодные, плохо обутые и одетые, убитые горем невосполнимых потерь родных и близких, они работали не покладая рук, так, как никто </a:t>
            </a:r>
            <a:r>
              <a:rPr lang="ru-RU" dirty="0" smtClean="0"/>
              <a:t>в </a:t>
            </a:r>
            <a:r>
              <a:rPr lang="ru-RU" dirty="0"/>
              <a:t>мире не работал.</a:t>
            </a:r>
            <a:br>
              <a:rPr lang="ru-RU" dirty="0"/>
            </a:br>
            <a:endParaRPr lang="ru-RU" dirty="0"/>
          </a:p>
          <a:p>
            <a:pPr algn="just"/>
            <a:endParaRPr lang="ru-RU" dirty="0"/>
          </a:p>
        </p:txBody>
      </p:sp>
      <p:pic>
        <p:nvPicPr>
          <p:cNvPr id="5" name="Объект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524625" y="905609"/>
            <a:ext cx="5028467" cy="4961791"/>
          </a:xfrm>
          <a:ln>
            <a:solidFill>
              <a:schemeClr val="accent2">
                <a:lumMod val="50000"/>
              </a:schemeClr>
            </a:solidFill>
          </a:ln>
        </p:spPr>
      </p:pic>
    </p:spTree>
    <p:extLst>
      <p:ext uri="{BB962C8B-B14F-4D97-AF65-F5344CB8AC3E}">
        <p14:creationId xmlns:p14="http://schemas.microsoft.com/office/powerpoint/2010/main" val="2255718115"/>
      </p:ext>
    </p:extLst>
  </p:cSld>
  <p:clrMapOvr>
    <a:masterClrMapping/>
  </p:clrMapOvr>
  <p:timing>
    <p:tnLst>
      <p:par>
        <p:cTn id="1" dur="indefinite" restart="never" nodeType="tmRoot"/>
      </p:par>
    </p:tnLst>
  </p:timing>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docProps/app.xml><?xml version="1.0" encoding="utf-8"?>
<Properties xmlns="http://schemas.openxmlformats.org/officeDocument/2006/extended-properties" xmlns:vt="http://schemas.openxmlformats.org/officeDocument/2006/docPropsVTypes">
  <Template>Урожай</Template>
  <TotalTime>635</TotalTime>
  <Words>2167</Words>
  <Application>Microsoft Office PowerPoint</Application>
  <PresentationFormat>Широкоэкранный</PresentationFormat>
  <Paragraphs>69</Paragraphs>
  <Slides>13</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13</vt:i4>
      </vt:variant>
    </vt:vector>
  </HeadingPairs>
  <TitlesOfParts>
    <vt:vector size="17" baseType="lpstr">
      <vt:lpstr>Arial</vt:lpstr>
      <vt:lpstr>Franklin Gothic Book</vt:lpstr>
      <vt:lpstr>Times New Roman</vt:lpstr>
      <vt:lpstr>Crop</vt:lpstr>
      <vt:lpstr>Трудовые подвиги сургутян</vt:lpstr>
      <vt:lpstr>В грозные годы Великой Отечественной войны 1941-1945 годов свой вклад в общую Победу над фашизмом внесла и сургутская земля. Подвиг сургутян – на фронте и в тылу – навсегда в народной памяти. С первых же дней нашествия фашисткой Германии на Советский Союз вся работа тыла была подчинена интересам обороны страны. «Все для фронта, все для победы над врагом!» - под этим лозунгом жили и работали сургутяне – женщины, старики, подростки и дети, проводившие на фронт своих сыновей, мужей и отцов. </vt:lpstr>
      <vt:lpstr>13 февраля 1942 г. вышел указ в Сургуте о порядке мобилизации на период военного времени трудоспособного населения для работы на производстве и строительстве (Ф.1, Оп.2, Д.112, Л.88). На военный лад было переведено всё местное население. Так, решением исполкома Сургутского Райсовета потребовали от райинспектора ЦСУ тов. Велижанина немедленно перестроить инспектуру на военный лад (Ф.1, О.2, Д.110, Л.45). </vt:lpstr>
      <vt:lpstr>С начала войны практически все население Сургутского района оказывало практическую помощь фронту. Встречается большое количество документов за этот период, рассказывающие о том, как жители Сургутского района выполняли и даже перевыполняли планы практически во всех направлениях народного хозяйства: в молочной отрасли – по сбору молока, выработке масла, сыра, простокваши; заготовке леса. Большое внимание уделялось сбору лесных даров: ягод, кедрового ореха, грибов. </vt:lpstr>
      <vt:lpstr>Основной отраслью экономики в годы войны была                                  рыбная промышленность.  Её добычей  занималось большинство населения. Рыбаки и рыбачки хорошо понимали, что от их ударной работы зависит снабжение Красной Армии, рабочих промышленных предприятий продовольствием.  Уже в первые дни войны труженики колхозов, а их в то время было больше шестидесяти, и государственного лова принимали высокие обязательства, работали день и ночь над их выполнением.  Рыболовецкая артель Ворошилова Тромаганского сельского Совета дала слово завершить годовую программу раньше срока. И обязательство выполнила: «Так за выполнение годового государственного плана добычи рыбы на 146 % рыбартели                 им. Ворошилова было вручено переходящее Красное Знамя».  Цитата из Протокола Общего собрания рыбартели                                им. Ворошилова от 17.10.1942:   «Мы, колхозники, работники рыбной промышленности, воодушевленные высокой наградой, решили работать лучше, производительнее…с тем, чтобы своим самоотверженным трудом в дни тяжелой и грозной борьбы помочь Стране, Красной Армии, быстрее нанести разгром фашисткой Германии» (Ф.1, Оп.2, Д.106, Л.10). </vt:lpstr>
      <vt:lpstr>Согласно постановлениям совнаркома СССР и ЦК ВКП(б) от 3 апреля 1942 г. «О порядке мобилизации на сельскохозяйственные работы в колхозы, совхозы и МТС трудоспособного населения городов и сельских местностей», постановлением от 13 апреля 1942 г. за № 507 устанавливалась мобилизация на сельскохозяйственные работы в колхозы трудоспособного населения района и сельской местности (Ф. 1, Оп. 2, Д. 112, Л. 126). </vt:lpstr>
      <vt:lpstr>В отчёте исполкома Сургутского районного Совета депутатов трудящихся за 1943 г. охарактеризована работа учителей и учащихся:   </vt:lpstr>
      <vt:lpstr>С первого военного дня и до Праздника Победы жители Сургутского района трудились не покладая рук. В глубоком тылу, за тысячи километров от фронта, день и ночь шла напряженная работа во имя Победы. Коммунисты и комсомольцы сел и деревень Сургутского района были в авангарде фронтовых бригад по добыче рыбы, заготовке древесины и пушнины. Женщины, дети, старики, подростки заменили в трудовых рядах своих мужей, отцов и детей, ушедших на фронт. </vt:lpstr>
      <vt:lpstr>Презентация PowerPoint</vt:lpstr>
      <vt:lpstr>Презентация PowerPoint</vt:lpstr>
      <vt:lpstr>Презентация PowerPoint</vt:lpstr>
      <vt:lpstr>Всем, чем могли, помогали сургутяне фронту. Каждый военный год от сургутских пристаней уходили караваны барж с продовольствием. На фронт и в партизанские отряды отправлено больше двухсот посылок с теплыми вещами, подарками и продовольствием. В Сургутском районе, начиная с первых лет войны создавались специальные Комиссии по приему и отправке посылок в Красную Армию и госпитали (Ф.1, Оп.2, Д.110, Л.45).</vt:lpstr>
      <vt:lpstr>Дополнить документальные факты помогут воспоминания очевидцев и участников тех событий. Вот, что вспоминала Чащина Нина Михайловна, отличник народного просвещения, ветеран партии и педагогического труда:           «22 июня 1941 г. началась война. Первыми на фронт из Сургута ушли ученики 10-х классов и добровольцы. Весь народ Сургута провожал более 1000 человек. В 1942 г. была эвакуирована из г. Одессы консервная фабрика, ее быстро восстановили и в 1943 г. была выпущена ее продукция. Большую  помощь оказывали дети, учащиеся. Девочки старших классов работали на обработке рыбы, по разгрузке соли».</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Трудовые подвиги сургутян</dc:title>
  <dc:creator>Щиголь Юлия Владимировна</dc:creator>
  <cp:lastModifiedBy>Татаренко Ольга Владимировна</cp:lastModifiedBy>
  <cp:revision>52</cp:revision>
  <dcterms:created xsi:type="dcterms:W3CDTF">2020-04-16T06:58:43Z</dcterms:created>
  <dcterms:modified xsi:type="dcterms:W3CDTF">2020-04-17T11:57:45Z</dcterms:modified>
</cp:coreProperties>
</file>