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69" r:id="rId2"/>
    <p:sldId id="270" r:id="rId3"/>
    <p:sldId id="277" r:id="rId4"/>
    <p:sldId id="278" r:id="rId5"/>
    <p:sldId id="279" r:id="rId6"/>
    <p:sldId id="271" r:id="rId7"/>
    <p:sldId id="283" r:id="rId8"/>
    <p:sldId id="274" r:id="rId9"/>
    <p:sldId id="275" r:id="rId10"/>
    <p:sldId id="280" r:id="rId11"/>
    <p:sldId id="281" r:id="rId12"/>
    <p:sldId id="282" r:id="rId13"/>
    <p:sldId id="285" r:id="rId14"/>
    <p:sldId id="28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FA62"/>
    <a:srgbClr val="43EB07"/>
    <a:srgbClr val="37C206"/>
    <a:srgbClr val="40D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8" y="10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0DF2-010C-4EDC-B4CB-CF245E02BB8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E987-BD05-41E2-B31D-AEAE3F080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92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73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829544" rtl="0" eaLnBrk="1" latinLnBrk="0" hangingPunct="1"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0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jpeg"/><Relationship Id="rId7" Type="http://schemas.openxmlformats.org/officeDocument/2006/relationships/image" Target="../media/image5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jpe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11" y="1503127"/>
            <a:ext cx="1436071" cy="5355173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31" y="1"/>
            <a:ext cx="6269669" cy="6858299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77" y="342753"/>
            <a:ext cx="378011" cy="378022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75" y="1"/>
            <a:ext cx="2675316" cy="1441548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36" y="1347519"/>
            <a:ext cx="183751" cy="18374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77" y="3653226"/>
            <a:ext cx="91869" cy="91859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74" y="5491950"/>
            <a:ext cx="260459" cy="260471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40" y="4281654"/>
            <a:ext cx="658598" cy="658599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05" y="1"/>
            <a:ext cx="4185344" cy="737667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6" y="162542"/>
            <a:ext cx="1071016" cy="972619"/>
          </a:xfrm>
          <a:prstGeom prst="rect">
            <a:avLst/>
          </a:prstGeom>
        </p:spPr>
      </p:pic>
      <p:sp>
        <p:nvSpPr>
          <p:cNvPr id="37" name="Подзаголовок 2"/>
          <p:cNvSpPr txBox="1">
            <a:spLocks/>
          </p:cNvSpPr>
          <p:nvPr/>
        </p:nvSpPr>
        <p:spPr>
          <a:xfrm>
            <a:off x="218788" y="1424261"/>
            <a:ext cx="6946327" cy="4594569"/>
          </a:xfrm>
          <a:prstGeom prst="rect">
            <a:avLst/>
          </a:prstGeom>
        </p:spPr>
        <p:txBody>
          <a:bodyPr rtlCol="0">
            <a:noAutofit/>
          </a:bodyPr>
          <a:lstStyle>
            <a:lvl1pPr marL="311079" indent="-311079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04" indent="-259232" algn="l" defTabSz="8295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Реализация </a:t>
            </a:r>
            <a:br>
              <a:rPr lang="ru-RU" sz="3600" b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3600" b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национальных </a:t>
            </a:r>
            <a:r>
              <a:rPr lang="ru-RU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проектов </a:t>
            </a:r>
            <a:br>
              <a:rPr lang="ru-RU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на территории муниципального образования городской округ </a:t>
            </a:r>
            <a:br>
              <a:rPr lang="ru-RU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город Сургут </a:t>
            </a:r>
          </a:p>
          <a:p>
            <a:pPr marL="0" indent="0">
              <a:buNone/>
            </a:pPr>
            <a:r>
              <a:rPr lang="ru-RU" sz="3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в 2019 году</a:t>
            </a:r>
          </a:p>
          <a:p>
            <a:pPr marL="0" indent="0">
              <a:buNone/>
            </a:pPr>
            <a:endParaRPr lang="ru-RU" sz="3600" b="1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11339" y="6000318"/>
            <a:ext cx="3383977" cy="618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+mn-lt"/>
                <a:cs typeface="Aharoni" panose="02010803020104030203" pitchFamily="2" charset="-79"/>
              </a:rPr>
              <a:t>Глава города Сургута</a:t>
            </a:r>
          </a:p>
          <a:p>
            <a:pPr algn="l"/>
            <a:r>
              <a:rPr lang="ru-RU" sz="2000" dirty="0" smtClean="0">
                <a:latin typeface="+mn-lt"/>
                <a:cs typeface="Aharoni" panose="02010803020104030203" pitchFamily="2" charset="-79"/>
              </a:rPr>
              <a:t>Шувалов Вадим Николаевич</a:t>
            </a:r>
            <a:endParaRPr lang="ru-RU" sz="20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16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9043" y="0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Национальный проект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«Культура»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43850" y="1172647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831" r="10033"/>
          <a:stretch/>
        </p:blipFill>
        <p:spPr>
          <a:xfrm>
            <a:off x="432308" y="838200"/>
            <a:ext cx="3920617" cy="2826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15" y="4049942"/>
            <a:ext cx="4016634" cy="2677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50" y="1288150"/>
            <a:ext cx="4029786" cy="2673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 r="6223"/>
          <a:stretch/>
        </p:blipFill>
        <p:spPr>
          <a:xfrm>
            <a:off x="1041908" y="3750353"/>
            <a:ext cx="4101592" cy="29773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93" y="702933"/>
            <a:ext cx="4360527" cy="3047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09" y="3690508"/>
            <a:ext cx="4524941" cy="30970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552" y="1198454"/>
            <a:ext cx="4398723" cy="28514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962120"/>
            <a:ext cx="4333876" cy="28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9043" y="0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Национальный проект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«МСП»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43850" y="1172647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4" y="4257950"/>
            <a:ext cx="3569455" cy="2382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b="3728"/>
          <a:stretch/>
        </p:blipFill>
        <p:spPr>
          <a:xfrm>
            <a:off x="4457176" y="4343834"/>
            <a:ext cx="3006925" cy="2363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r="2325" b="2785"/>
          <a:stretch/>
        </p:blipFill>
        <p:spPr>
          <a:xfrm>
            <a:off x="1227733" y="1438306"/>
            <a:ext cx="4258399" cy="2712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/>
          <a:stretch/>
        </p:blipFill>
        <p:spPr>
          <a:xfrm>
            <a:off x="6199922" y="1438306"/>
            <a:ext cx="4503758" cy="27122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5" y="4343835"/>
            <a:ext cx="3544888" cy="2363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784" y="1295570"/>
            <a:ext cx="4636165" cy="29623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2" y="4257950"/>
            <a:ext cx="3794138" cy="25333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300" y="4257950"/>
            <a:ext cx="3324226" cy="25333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860" y="1295570"/>
            <a:ext cx="4752015" cy="29623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6" y="4195238"/>
            <a:ext cx="3959979" cy="25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9043" y="0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Национальный проект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«Экология»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43850" y="1172647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5992" r="23075"/>
          <a:stretch/>
        </p:blipFill>
        <p:spPr>
          <a:xfrm>
            <a:off x="8670165" y="4042529"/>
            <a:ext cx="3012320" cy="271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450" t="15811" r="19997"/>
          <a:stretch/>
        </p:blipFill>
        <p:spPr>
          <a:xfrm>
            <a:off x="5682010" y="1411666"/>
            <a:ext cx="2940850" cy="2771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9027" r="16945" b="8056"/>
          <a:stretch/>
        </p:blipFill>
        <p:spPr>
          <a:xfrm>
            <a:off x="806230" y="3767579"/>
            <a:ext cx="4634087" cy="2889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3" b="6063"/>
          <a:stretch/>
        </p:blipFill>
        <p:spPr>
          <a:xfrm>
            <a:off x="415168" y="611895"/>
            <a:ext cx="4292600" cy="30469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83" y="561821"/>
            <a:ext cx="4909450" cy="32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37" y="3658858"/>
            <a:ext cx="5038725" cy="30970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007" y="1336206"/>
            <a:ext cx="3047158" cy="29595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625" y="3948876"/>
            <a:ext cx="3493198" cy="28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256" y="91051"/>
            <a:ext cx="4533466" cy="48699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6404" t="840" r="14298" b="7860"/>
          <a:stretch/>
        </p:blipFill>
        <p:spPr>
          <a:xfrm>
            <a:off x="239777" y="3593407"/>
            <a:ext cx="3932654" cy="3017403"/>
          </a:xfrm>
          <a:prstGeom prst="rect">
            <a:avLst/>
          </a:prstGeom>
        </p:spPr>
      </p:pic>
      <p:pic>
        <p:nvPicPr>
          <p:cNvPr id="3074" name="Picture 2" descr="\\192.168.22.66\UIiRP\OIiPU\05.10 НАЦЫ\фото\Образование\Образование\H02A78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04" y="91052"/>
            <a:ext cx="4776360" cy="31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22.66\UIiRP\OIiPU\05.10 НАЦЫ\фото\Образование\Образование\H02A5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65" y="4184976"/>
            <a:ext cx="3619561" cy="24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razhnik_ev\Desktop\ДОКЛАД ГЛАВЫ\для презентации\73spiski_v_gosdumu_su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45" y="5094300"/>
            <a:ext cx="3077582" cy="17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azhnik_ev\Desktop\презентации\ca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17" y="0"/>
            <a:ext cx="2564052" cy="21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azhnik_ev\Desktop\презентации\fb3c4924242f1ab7a730a661cdd8df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18" y="5094300"/>
            <a:ext cx="2564052" cy="17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azhnik_ev\Desktop\презентации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300"/>
            <a:ext cx="2880028" cy="17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azhnik_ev\Desktop\презентации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93" y="5094300"/>
            <a:ext cx="2600325" cy="17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razhnik_ev\Desktop\презентации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54" y="5094300"/>
            <a:ext cx="2423491" cy="17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razhnik_ev\Desktop\презентации\pamyatnik-osnovatelyam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4"/>
          <a:stretch/>
        </p:blipFill>
        <p:spPr bwMode="auto">
          <a:xfrm>
            <a:off x="9670817" y="2111053"/>
            <a:ext cx="2564052" cy="30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razhnik_ev\Desktop\1200px-Logo_of_the_National_Projects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28" y="360416"/>
            <a:ext cx="4574276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69" y="0"/>
            <a:ext cx="8144962" cy="245690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90420" y="1212720"/>
            <a:ext cx="2625301" cy="3079977"/>
            <a:chOff x="190420" y="1212720"/>
            <a:chExt cx="2625301" cy="307997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90420" y="1212720"/>
              <a:ext cx="2625301" cy="3079977"/>
              <a:chOff x="563889" y="1393252"/>
              <a:chExt cx="2625301" cy="3079977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563889" y="1393252"/>
                <a:ext cx="2620943" cy="904712"/>
                <a:chOff x="0" y="1134675"/>
                <a:chExt cx="2620943" cy="904712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72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Образование</a:t>
                  </a:r>
                  <a:endParaRPr lang="ru-RU" sz="24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568247" y="2277229"/>
                <a:ext cx="2620943" cy="2196000"/>
                <a:chOff x="4358" y="2018652"/>
                <a:chExt cx="2620943" cy="219600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5344" tIns="85344" rIns="113792" bIns="128016" numCol="1" spcCol="1270" anchor="t" anchorCtr="0">
                  <a:noAutofit/>
                </a:bodyPr>
                <a:lstStyle/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Современная школа</a:t>
                  </a:r>
                  <a:endParaRPr lang="ru-RU" sz="1700" kern="1200" dirty="0"/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Успех каждого ребенка</a:t>
                  </a:r>
                  <a:endParaRPr lang="ru-RU" sz="1700" kern="1200" dirty="0"/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Цифровая образовательная среда</a:t>
                  </a:r>
                  <a:endParaRPr lang="ru-RU" sz="1700" kern="1200" dirty="0"/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Поддержка семей, имеющих детей</a:t>
                  </a:r>
                  <a:endParaRPr lang="ru-RU" sz="1700" kern="1200" dirty="0"/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Учитель будущего</a:t>
                  </a:r>
                  <a:endParaRPr lang="ru-RU" sz="1700" kern="1200" dirty="0"/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Социальная активность</a:t>
                  </a:r>
                  <a:endParaRPr lang="ru-RU" sz="1700" kern="1200" dirty="0"/>
                </a:p>
              </p:txBody>
            </p:sp>
          </p:grp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2" y="1425839"/>
              <a:ext cx="330120" cy="4041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82502" y="4650810"/>
            <a:ext cx="3209072" cy="1985162"/>
            <a:chOff x="682502" y="4650810"/>
            <a:chExt cx="3209072" cy="198516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82502" y="4650810"/>
              <a:ext cx="3209072" cy="1985162"/>
              <a:chOff x="682502" y="4650810"/>
              <a:chExt cx="3209072" cy="1985162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685789" y="4650810"/>
                <a:ext cx="3205785" cy="691200"/>
                <a:chOff x="3287" y="487"/>
                <a:chExt cx="3205785" cy="691200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3287" y="487"/>
                  <a:ext cx="3205785" cy="691200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30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287" y="487"/>
                  <a:ext cx="3205785" cy="6912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8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БКАД</a:t>
                  </a:r>
                  <a:endParaRPr lang="ru-RU" sz="28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682502" y="5318372"/>
                <a:ext cx="3205785" cy="1317600"/>
                <a:chOff x="0" y="668049"/>
                <a:chExt cx="3205785" cy="1317600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0" y="668049"/>
                  <a:ext cx="3205785" cy="13176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0" y="668049"/>
                  <a:ext cx="3205785" cy="13176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5344" tIns="85344" rIns="113792" bIns="128016" numCol="1" spcCol="1270" anchor="t" anchorCtr="0">
                  <a:noAutofit/>
                </a:bodyPr>
                <a:lstStyle/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2400" kern="1200" dirty="0" smtClean="0"/>
                    <a:t>Дорожные сети</a:t>
                  </a:r>
                  <a:endParaRPr lang="ru-RU" sz="2400" kern="1200" dirty="0"/>
                </a:p>
              </p:txBody>
            </p:sp>
          </p:grp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404" y="4818190"/>
              <a:ext cx="330120" cy="40411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9235057" y="1228450"/>
            <a:ext cx="2620944" cy="3100712"/>
            <a:chOff x="9235056" y="1179356"/>
            <a:chExt cx="2620944" cy="310071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9235056" y="1179356"/>
              <a:ext cx="2620944" cy="3100712"/>
              <a:chOff x="9235056" y="1179356"/>
              <a:chExt cx="2620944" cy="3100712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9235057" y="1179356"/>
                <a:ext cx="2620943" cy="904712"/>
                <a:chOff x="8967985" y="1113939"/>
                <a:chExt cx="2620943" cy="904712"/>
              </a:xfrm>
            </p:grpSpPr>
            <p:sp>
              <p:nvSpPr>
                <p:cNvPr id="72" name="Прямоугольник 71"/>
                <p:cNvSpPr/>
                <p:nvPr/>
              </p:nvSpPr>
              <p:spPr>
                <a:xfrm>
                  <a:off x="8967985" y="1113939"/>
                  <a:ext cx="2620943" cy="904712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65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967986" y="1113939"/>
                  <a:ext cx="2620941" cy="904712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3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Жилье </a:t>
                  </a:r>
                  <a:br>
                    <a:rPr lang="ru-RU" sz="23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</a:br>
                  <a:r>
                    <a:rPr lang="ru-RU" sz="23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и городская среда</a:t>
                  </a:r>
                  <a:endParaRPr lang="ru-RU" sz="23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>
                <a:off x="9235056" y="2084068"/>
                <a:ext cx="2620943" cy="2196000"/>
                <a:chOff x="8967985" y="2018652"/>
                <a:chExt cx="2620943" cy="2196000"/>
              </a:xfrm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8967985" y="2018652"/>
                  <a:ext cx="2620943" cy="2196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8967985" y="2018652"/>
                  <a:ext cx="2620943" cy="21960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69342" tIns="69342" rIns="92456" bIns="104013" numCol="1" spcCol="1270" anchor="t" anchorCtr="0">
                  <a:noAutofit/>
                </a:bodyPr>
                <a:lstStyle/>
                <a:p>
                  <a:pPr marL="114300" lvl="1" indent="-114300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Жилье</a:t>
                  </a:r>
                </a:p>
                <a:p>
                  <a:pPr marL="114300" lvl="1" indent="-114300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Формирование комфортной городской</a:t>
                  </a:r>
                </a:p>
                <a:p>
                  <a:pPr marL="114300" lvl="1" indent="-114300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1700" kern="1200" dirty="0" smtClean="0"/>
                    <a:t>Обеспечение устойчивого сокращения непригодного для проживания жилищного фонда</a:t>
                  </a:r>
                  <a:endParaRPr lang="ru-RU" sz="1700" kern="1200" dirty="0"/>
                </a:p>
              </p:txBody>
            </p:sp>
          </p:grpSp>
        </p:grp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607" y="1248006"/>
              <a:ext cx="369889" cy="452795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4594094" y="4650810"/>
            <a:ext cx="3205785" cy="2008800"/>
            <a:chOff x="4594094" y="4650810"/>
            <a:chExt cx="3205785" cy="2008800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4594094" y="4650810"/>
              <a:ext cx="3205785" cy="2008800"/>
              <a:chOff x="4594094" y="4650810"/>
              <a:chExt cx="3205785" cy="2008800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4594094" y="4650810"/>
                <a:ext cx="3205785" cy="691200"/>
                <a:chOff x="3657883" y="487"/>
                <a:chExt cx="3205785" cy="691200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3657883" y="487"/>
                  <a:ext cx="3205785" cy="691200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65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657883" y="487"/>
                  <a:ext cx="3205785" cy="6912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8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Экология</a:t>
                  </a:r>
                  <a:endParaRPr lang="ru-RU" sz="25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8" name="Группа 77"/>
              <p:cNvGrpSpPr/>
              <p:nvPr/>
            </p:nvGrpSpPr>
            <p:grpSpPr>
              <a:xfrm>
                <a:off x="4594094" y="5342010"/>
                <a:ext cx="3205785" cy="1317600"/>
                <a:chOff x="3657883" y="691687"/>
                <a:chExt cx="3205785" cy="1317600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3657883" y="691687"/>
                  <a:ext cx="3205785" cy="13176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657883" y="691687"/>
                  <a:ext cx="3205785" cy="13176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0010" tIns="80010" rIns="106680" bIns="120015" numCol="1" spcCol="1270" anchor="t" anchorCtr="0">
                  <a:noAutofit/>
                </a:bodyPr>
                <a:lstStyle/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2000" dirty="0"/>
                    <a:t>Сохранение уникальных водных объектов</a:t>
                  </a:r>
                  <a:endParaRPr lang="ru-RU" sz="2000" dirty="0"/>
                </a:p>
              </p:txBody>
            </p:sp>
          </p:grpSp>
        </p:grp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751" y="4771005"/>
              <a:ext cx="415828" cy="509030"/>
            </a:xfrm>
            <a:prstGeom prst="rect">
              <a:avLst/>
            </a:prstGeom>
          </p:spPr>
        </p:pic>
      </p:grpSp>
      <p:sp>
        <p:nvSpPr>
          <p:cNvPr id="83" name="Подзаголовок 2"/>
          <p:cNvSpPr txBox="1">
            <a:spLocks/>
          </p:cNvSpPr>
          <p:nvPr/>
        </p:nvSpPr>
        <p:spPr>
          <a:xfrm>
            <a:off x="6123056" y="122110"/>
            <a:ext cx="6134863" cy="1426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99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99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126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189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251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5314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2377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199440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6503" indent="0" algn="ctr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Портфели </a:t>
            </a:r>
            <a:r>
              <a:rPr lang="ru-RU" sz="2000" dirty="0">
                <a:solidFill>
                  <a:schemeClr val="bg1"/>
                </a:solidFill>
              </a:rPr>
              <a:t>проектов (проекты) </a:t>
            </a:r>
            <a:r>
              <a:rPr lang="ru-RU" sz="2000" dirty="0" smtClean="0">
                <a:solidFill>
                  <a:schemeClr val="bg1"/>
                </a:solidFill>
              </a:rPr>
              <a:t>ХМАО – Югры,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реализации которых предусмотрено участие города Сургута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174362" y="1225233"/>
            <a:ext cx="2625301" cy="3079977"/>
            <a:chOff x="190420" y="1212720"/>
            <a:chExt cx="2625301" cy="3079977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90420" y="1212720"/>
              <a:ext cx="2625301" cy="3079977"/>
              <a:chOff x="563889" y="1393252"/>
              <a:chExt cx="2625301" cy="3079977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563889" y="1393252"/>
                <a:ext cx="2620943" cy="904712"/>
                <a:chOff x="0" y="1134675"/>
                <a:chExt cx="2620943" cy="904712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72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Демография</a:t>
                  </a:r>
                  <a:endParaRPr lang="ru-RU" sz="24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8" name="Группа 87"/>
              <p:cNvGrpSpPr/>
              <p:nvPr/>
            </p:nvGrpSpPr>
            <p:grpSpPr>
              <a:xfrm>
                <a:off x="568247" y="2277229"/>
                <a:ext cx="2620943" cy="2196000"/>
                <a:chOff x="4358" y="2018652"/>
                <a:chExt cx="2620943" cy="2196000"/>
              </a:xfrm>
            </p:grpSpPr>
            <p:sp>
              <p:nvSpPr>
                <p:cNvPr id="89" name="Прямоугольник 88"/>
                <p:cNvSpPr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5344" tIns="85344" rIns="113792" bIns="128016" numCol="1" spcCol="1270" anchor="t" anchorCtr="0">
                  <a:noAutofit/>
                </a:bodyPr>
                <a:lstStyle/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dirty="0"/>
                    <a:t>Спорт – норма жизни</a:t>
                  </a:r>
                </a:p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dirty="0"/>
                    <a:t>Содействия занятости женщин – доступность дошкольного образования для детей</a:t>
                  </a:r>
                </a:p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dirty="0"/>
                    <a:t>Старшее поколение</a:t>
                  </a:r>
                  <a:endParaRPr lang="ru-RU" dirty="0"/>
                </a:p>
              </p:txBody>
            </p:sp>
          </p:grpSp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2" y="1425839"/>
              <a:ext cx="330120" cy="404112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6202531" y="1225233"/>
            <a:ext cx="2625301" cy="3079977"/>
            <a:chOff x="190420" y="1212720"/>
            <a:chExt cx="2625301" cy="3079977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190420" y="1212720"/>
              <a:ext cx="2625301" cy="3079977"/>
              <a:chOff x="563889" y="1393252"/>
              <a:chExt cx="2625301" cy="3079977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563889" y="1393252"/>
                <a:ext cx="2620943" cy="904712"/>
                <a:chOff x="0" y="1134675"/>
                <a:chExt cx="2620943" cy="904712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72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0" y="1134675"/>
                  <a:ext cx="2620943" cy="904712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МСП</a:t>
                  </a:r>
                  <a:endParaRPr lang="ru-RU" sz="24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568247" y="2277229"/>
                <a:ext cx="2620943" cy="2196000"/>
                <a:chOff x="4358" y="2018652"/>
                <a:chExt cx="2620943" cy="2196000"/>
              </a:xfrm>
            </p:grpSpPr>
            <p:sp>
              <p:nvSpPr>
                <p:cNvPr id="98" name="Прямоугольник 97"/>
                <p:cNvSpPr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358" y="2018652"/>
                  <a:ext cx="2620943" cy="21960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5344" tIns="85344" rIns="113792" bIns="128016" numCol="1" spcCol="1270" anchor="t" anchorCtr="0">
                  <a:noAutofit/>
                </a:bodyPr>
                <a:lstStyle/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dirty="0"/>
                    <a:t>Популяризация предпринимательства</a:t>
                  </a:r>
                </a:p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dirty="0"/>
                    <a:t>Финансовая поддержка МСП</a:t>
                  </a:r>
                  <a:endParaRPr lang="ru-RU" dirty="0"/>
                </a:p>
              </p:txBody>
            </p:sp>
          </p:grpSp>
        </p:grp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2" y="1425839"/>
              <a:ext cx="330120" cy="404112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502399" y="4627172"/>
            <a:ext cx="3205785" cy="2008800"/>
            <a:chOff x="4594094" y="4650810"/>
            <a:chExt cx="3205785" cy="2008800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4594094" y="4650810"/>
              <a:ext cx="3205785" cy="2008800"/>
              <a:chOff x="4594094" y="4650810"/>
              <a:chExt cx="3205785" cy="2008800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4594094" y="4650810"/>
                <a:ext cx="3205785" cy="691200"/>
                <a:chOff x="3657883" y="487"/>
                <a:chExt cx="3205785" cy="691200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3657883" y="487"/>
                  <a:ext cx="3205785" cy="691200"/>
                </a:xfrm>
                <a:prstGeom prst="rect">
                  <a:avLst/>
                </a:prstGeom>
                <a:effectLst>
                  <a:glow rad="127000">
                    <a:schemeClr val="accent1">
                      <a:alpha val="65000"/>
                    </a:schemeClr>
                  </a:glow>
                </a:effectLst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657883" y="487"/>
                  <a:ext cx="3205785" cy="6912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01600" rIns="177800" bIns="1016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800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Культура</a:t>
                  </a:r>
                  <a:endParaRPr lang="ru-RU" sz="2500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4594094" y="5342010"/>
                <a:ext cx="3205785" cy="1317600"/>
                <a:chOff x="3657883" y="691687"/>
                <a:chExt cx="3205785" cy="1317600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>
                  <a:off x="3657883" y="691687"/>
                  <a:ext cx="3205785" cy="131760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>
                        <a:alpha val="63000"/>
                      </a:srgbClr>
                    </a:gs>
                    <a:gs pos="83000">
                      <a:schemeClr val="accent1">
                        <a:hueOff val="0"/>
                        <a:satOff val="0"/>
                        <a:lumOff val="0"/>
                        <a:shade val="90000"/>
                        <a:lumMod val="84000"/>
                        <a:alpha val="32000"/>
                      </a:schemeClr>
                    </a:gs>
                  </a:gsLst>
                  <a:lin ang="2700000" scaled="1"/>
                </a:gradFill>
              </p:spPr>
              <p:style>
                <a:ln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3657883" y="691687"/>
                  <a:ext cx="3205785" cy="1317600"/>
                </a:xfrm>
                <a:prstGeom prst="rect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80010" tIns="80010" rIns="106680" bIns="120015" numCol="1" spcCol="1270" anchor="t" anchorCtr="0">
                  <a:noAutofit/>
                </a:bodyPr>
                <a:lstStyle/>
                <a:p>
                  <a:pPr marL="114300" lvl="1" indent="-114300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ru-RU" sz="2000" dirty="0"/>
                    <a:t>Культурная среда</a:t>
                  </a:r>
                  <a:endParaRPr lang="ru-RU" sz="2000" dirty="0"/>
                </a:p>
              </p:txBody>
            </p:sp>
          </p:grpSp>
        </p:grp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751" y="4771005"/>
              <a:ext cx="415828" cy="509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7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64" y="0"/>
            <a:ext cx="9157236" cy="2762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00775" y="0"/>
            <a:ext cx="5829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Национальный проект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«Безопасные и качественные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автомобильные </a:t>
            </a: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дороги»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1" y="1504563"/>
            <a:ext cx="4057650" cy="130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71" y="1781352"/>
            <a:ext cx="3287567" cy="4931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bject 7"/>
          <p:cNvSpPr/>
          <p:nvPr/>
        </p:nvSpPr>
        <p:spPr>
          <a:xfrm>
            <a:off x="66422" y="1634755"/>
            <a:ext cx="3972178" cy="2488350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" y="4207944"/>
            <a:ext cx="3757139" cy="2504759"/>
          </a:xfrm>
          <a:prstGeom prst="rect">
            <a:avLst/>
          </a:prstGeom>
        </p:spPr>
      </p:pic>
      <p:sp>
        <p:nvSpPr>
          <p:cNvPr id="21" name="object 7"/>
          <p:cNvSpPr/>
          <p:nvPr/>
        </p:nvSpPr>
        <p:spPr>
          <a:xfrm>
            <a:off x="52261" y="4173142"/>
            <a:ext cx="3986339" cy="2539561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3" y="1684792"/>
            <a:ext cx="3729961" cy="24383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-278" r="8198" b="1"/>
          <a:stretch/>
        </p:blipFill>
        <p:spPr>
          <a:xfrm>
            <a:off x="7731553" y="2169875"/>
            <a:ext cx="4219631" cy="44605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279845" y="2470220"/>
            <a:ext cx="5156570" cy="3485640"/>
          </a:xfrm>
          <a:prstGeom prst="rect">
            <a:avLst/>
          </a:prstGeom>
        </p:spPr>
      </p:pic>
      <p:sp>
        <p:nvSpPr>
          <p:cNvPr id="27" name="object 7"/>
          <p:cNvSpPr/>
          <p:nvPr/>
        </p:nvSpPr>
        <p:spPr>
          <a:xfrm rot="5400000">
            <a:off x="7503949" y="2265254"/>
            <a:ext cx="4686546" cy="4365596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5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4175" y="-54370"/>
            <a:ext cx="5829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Национальный проект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553" y="1011244"/>
            <a:ext cx="4057650" cy="130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/>
          <a:stretch/>
        </p:blipFill>
        <p:spPr>
          <a:xfrm>
            <a:off x="342900" y="4124287"/>
            <a:ext cx="3723132" cy="2557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1409701"/>
            <a:ext cx="3714750" cy="2476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23" y="1409701"/>
            <a:ext cx="3714751" cy="2476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02" y="1409701"/>
            <a:ext cx="3714751" cy="2476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/>
          <a:stretch/>
        </p:blipFill>
        <p:spPr>
          <a:xfrm>
            <a:off x="8248522" y="4154465"/>
            <a:ext cx="3714751" cy="25572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0065" r="-1" b="9306"/>
          <a:stretch/>
        </p:blipFill>
        <p:spPr>
          <a:xfrm>
            <a:off x="4281835" y="4124287"/>
            <a:ext cx="3732818" cy="24886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78" y="1252823"/>
            <a:ext cx="3964847" cy="27476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782" y="4031207"/>
            <a:ext cx="3962743" cy="27434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525" y="4031207"/>
            <a:ext cx="3958729" cy="27434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9902" y="1319795"/>
            <a:ext cx="3865470" cy="26788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254" y="1329125"/>
            <a:ext cx="3899053" cy="27020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254" y="4040537"/>
            <a:ext cx="395872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4175" y="-54370"/>
            <a:ext cx="5829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Национальный проект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553" y="1011244"/>
            <a:ext cx="4057650" cy="1301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29" y="1274368"/>
            <a:ext cx="3800476" cy="2533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16503" b="1105"/>
          <a:stretch/>
        </p:blipFill>
        <p:spPr>
          <a:xfrm>
            <a:off x="523874" y="718793"/>
            <a:ext cx="3581399" cy="3089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-59"/>
          <a:stretch/>
        </p:blipFill>
        <p:spPr>
          <a:xfrm>
            <a:off x="2314574" y="3926608"/>
            <a:ext cx="3752851" cy="2817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b="3014"/>
          <a:stretch/>
        </p:blipFill>
        <p:spPr>
          <a:xfrm>
            <a:off x="6983842" y="3926608"/>
            <a:ext cx="4711332" cy="2817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01" y="484238"/>
            <a:ext cx="3914949" cy="34423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575" y="3825086"/>
            <a:ext cx="3982675" cy="30329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458" y="1167354"/>
            <a:ext cx="4158092" cy="27476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017" y="3786987"/>
            <a:ext cx="5036708" cy="30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0602" y="0"/>
            <a:ext cx="4336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Национальный проект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Образование»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019230" y="1068586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33" y="4151552"/>
            <a:ext cx="3834392" cy="2634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object 7"/>
          <p:cNvSpPr/>
          <p:nvPr/>
        </p:nvSpPr>
        <p:spPr>
          <a:xfrm>
            <a:off x="8242980" y="1421714"/>
            <a:ext cx="3873305" cy="2500972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7"/>
          <p:cNvSpPr/>
          <p:nvPr/>
        </p:nvSpPr>
        <p:spPr>
          <a:xfrm>
            <a:off x="4195179" y="4047532"/>
            <a:ext cx="3986300" cy="2778772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1" y="1385870"/>
            <a:ext cx="3822182" cy="25202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66" y="1490003"/>
            <a:ext cx="3685609" cy="23981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05" y="4193304"/>
            <a:ext cx="3888560" cy="25923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415" y="4053900"/>
            <a:ext cx="3999323" cy="279221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179" y="1334091"/>
            <a:ext cx="3986300" cy="26614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" y="4151552"/>
            <a:ext cx="3951186" cy="26341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70" y="4047532"/>
            <a:ext cx="4184799" cy="27898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/>
          <a:srcRect t="19170" b="5310"/>
          <a:stretch/>
        </p:blipFill>
        <p:spPr>
          <a:xfrm>
            <a:off x="466332" y="1214797"/>
            <a:ext cx="3330273" cy="27078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526" y="1123950"/>
            <a:ext cx="3703883" cy="2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0602" y="0"/>
            <a:ext cx="4336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Национальный проект </a:t>
            </a:r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Образование»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019230" y="1068586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8" y="1400869"/>
            <a:ext cx="3765708" cy="2778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0" y="1443685"/>
            <a:ext cx="3506837" cy="2672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71" y="4337757"/>
            <a:ext cx="3473586" cy="240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7"/>
          <a:stretch/>
        </p:blipFill>
        <p:spPr>
          <a:xfrm>
            <a:off x="7480602" y="4301286"/>
            <a:ext cx="3765708" cy="240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43" y="1332137"/>
            <a:ext cx="3914949" cy="2915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89" y="4153858"/>
            <a:ext cx="3914949" cy="26891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126" y="1278653"/>
            <a:ext cx="4116067" cy="3059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949" y="4179070"/>
            <a:ext cx="4129014" cy="26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0602" y="0"/>
            <a:ext cx="4336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Национальный проект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>
                <a:solidFill>
                  <a:prstClr val="white"/>
                </a:solidFill>
                <a:cs typeface="Times New Roman" panose="02020603050405020304" pitchFamily="18" charset="0"/>
              </a:rPr>
              <a:t>«Демография»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91475" y="1077218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2" y="1166176"/>
            <a:ext cx="3814188" cy="2702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\\192.168.22.66\smi\Фотоархив\Открытие детского сада-2019\H02A4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060331"/>
            <a:ext cx="3886200" cy="2709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820" y="975006"/>
            <a:ext cx="4396755" cy="3049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9943" r="1402" b="11625"/>
          <a:stretch/>
        </p:blipFill>
        <p:spPr>
          <a:xfrm>
            <a:off x="7791449" y="4006244"/>
            <a:ext cx="4025597" cy="2673582"/>
          </a:xfrm>
          <a:prstGeom prst="rect">
            <a:avLst/>
          </a:prstGeom>
        </p:spPr>
      </p:pic>
      <p:sp>
        <p:nvSpPr>
          <p:cNvPr id="18" name="object 7"/>
          <p:cNvSpPr/>
          <p:nvPr/>
        </p:nvSpPr>
        <p:spPr>
          <a:xfrm>
            <a:off x="73416" y="975005"/>
            <a:ext cx="4321163" cy="3085326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2585123" y="3869160"/>
            <a:ext cx="4458213" cy="2988840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4986820" y="975006"/>
            <a:ext cx="4396755" cy="3014070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7"/>
          <p:cNvSpPr/>
          <p:nvPr/>
        </p:nvSpPr>
        <p:spPr>
          <a:xfrm>
            <a:off x="7455877" y="3869159"/>
            <a:ext cx="4736123" cy="2988841"/>
          </a:xfrm>
          <a:custGeom>
            <a:avLst/>
            <a:gdLst/>
            <a:ahLst/>
            <a:cxnLst/>
            <a:rect l="l" t="t" r="r" b="b"/>
            <a:pathLst>
              <a:path w="4696739" h="3781400">
                <a:moveTo>
                  <a:pt x="6350" y="3775050"/>
                </a:moveTo>
                <a:lnTo>
                  <a:pt x="6350" y="6350"/>
                </a:lnTo>
                <a:lnTo>
                  <a:pt x="4690390" y="6350"/>
                </a:lnTo>
                <a:lnTo>
                  <a:pt x="4690390" y="3775050"/>
                </a:lnTo>
                <a:lnTo>
                  <a:pt x="6350" y="3775050"/>
                </a:lnTo>
                <a:close/>
              </a:path>
            </a:pathLst>
          </a:custGeom>
          <a:ln w="12700">
            <a:solidFill>
              <a:srgbClr val="1129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8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0602" y="0"/>
            <a:ext cx="4336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Национальный проект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«Демография»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91475" y="1077218"/>
            <a:ext cx="3324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\\192.168.22.66\smi\Фотоархив\Фото-Спорт-2019\IMG_17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>
            <a:off x="544377" y="1090466"/>
            <a:ext cx="4666012" cy="28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191"/>
          <a:stretch/>
        </p:blipFill>
        <p:spPr>
          <a:xfrm>
            <a:off x="6736847" y="1123630"/>
            <a:ext cx="4793839" cy="2831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4749"/>
          <a:stretch/>
        </p:blipFill>
        <p:spPr>
          <a:xfrm>
            <a:off x="3637401" y="4105275"/>
            <a:ext cx="4843464" cy="275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33" y="957811"/>
            <a:ext cx="5038725" cy="3097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698" y="3988519"/>
            <a:ext cx="5274052" cy="2869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017" y="978115"/>
            <a:ext cx="5273497" cy="3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140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проекты</dc:title>
  <dc:creator>Мурашова Юлия Анатольевна</dc:creator>
  <cp:lastModifiedBy>Чернышова Татьяна Владимировна</cp:lastModifiedBy>
  <cp:revision>95</cp:revision>
  <cp:lastPrinted>2019-10-04T12:43:56Z</cp:lastPrinted>
  <dcterms:created xsi:type="dcterms:W3CDTF">2019-10-03T04:17:12Z</dcterms:created>
  <dcterms:modified xsi:type="dcterms:W3CDTF">2019-10-07T12:44:19Z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5487391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