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3"/>
  </p:notesMasterIdLst>
  <p:handoutMasterIdLst>
    <p:handoutMasterId r:id="rId14"/>
  </p:handoutMasterIdLst>
  <p:sldIdLst>
    <p:sldId id="353" r:id="rId2"/>
    <p:sldId id="381" r:id="rId3"/>
    <p:sldId id="382" r:id="rId4"/>
    <p:sldId id="383" r:id="rId5"/>
    <p:sldId id="369" r:id="rId6"/>
    <p:sldId id="371" r:id="rId7"/>
    <p:sldId id="370" r:id="rId8"/>
    <p:sldId id="377" r:id="rId9"/>
    <p:sldId id="365" r:id="rId10"/>
    <p:sldId id="386" r:id="rId11"/>
    <p:sldId id="38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8574EC"/>
    <a:srgbClr val="5A67A6"/>
    <a:srgbClr val="3909E7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07A-40E0-A2D0-8655C6A0785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7A-40E0-A2D0-8655C6A0785C}"/>
              </c:ext>
            </c:extLst>
          </c:dPt>
          <c:dLbls>
            <c:dLbl>
              <c:idx val="0"/>
              <c:layout>
                <c:manualLayout>
                  <c:x val="-0.21202567368623976"/>
                  <c:y val="0.12735776247973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 (42%)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770124637008"/>
                      <c:h val="9.9031840619590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07A-40E0-A2D0-8655C6A07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 (58%)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6550070109414"/>
                      <c:h val="9.8907428759515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7A-40E0-A2D0-8655C6A0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0E0-A2D0-8655C6A07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805842944379695E-2"/>
          <c:y val="0.89022834645669302"/>
          <c:w val="0.94994330805582383"/>
          <c:h val="0.1097716535433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2-4567-A828-4208D315B5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2-4567-A828-4208D315B507}"/>
              </c:ext>
            </c:extLst>
          </c:dPt>
          <c:dLbls>
            <c:dLbl>
              <c:idx val="0"/>
              <c:layout>
                <c:manualLayout>
                  <c:x val="-0.18186750545155217"/>
                  <c:y val="-0.3039648675994502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 (80%)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999231195273"/>
                      <c:h val="0.19151551066523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A2-4567-A828-4208D315B5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 (20%)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1114205056527"/>
                      <c:h val="0.12664736364018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A2-4567-A828-4208D315B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2-4567-A828-4208D315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17245590669801"/>
          <c:y val="0.84080776969124926"/>
          <c:w val="0.68965508818660404"/>
          <c:h val="0.14026478551379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5E845-5BEC-496F-B74C-CF5D69908E7D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66BE3C-3F62-4C1B-8C75-E7049DFC19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требования к цветовой палитре внешних конструктивных элементов НСС, типовых эскизных проектов и связанных с ним требований и ограничений, требований в части изготовления некапитального строения сооружения в условиях заводского производства, порядок дополнен комиссионным рассмотрением документов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F2B94-0692-4807-B6EB-5AD868CF7554}" type="parTrans" cxnId="{148B4029-1066-4235-B84C-5FE0993B5108}">
      <dgm:prSet/>
      <dgm:spPr/>
      <dgm:t>
        <a:bodyPr/>
        <a:lstStyle/>
        <a:p>
          <a:endParaRPr lang="ru-RU"/>
        </a:p>
      </dgm:t>
    </dgm:pt>
    <dgm:pt modelId="{6404A7F3-E6CD-43C1-BEC7-15707B0018FE}" type="sibTrans" cxnId="{148B4029-1066-4235-B84C-5FE0993B5108}">
      <dgm:prSet/>
      <dgm:spPr/>
      <dgm:t>
        <a:bodyPr/>
        <a:lstStyle/>
        <a:p>
          <a:endParaRPr lang="ru-RU"/>
        </a:p>
      </dgm:t>
    </dgm:pt>
    <dgm:pt modelId="{73481D17-D0EE-40C2-A56D-6087B7061A3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переходного периода для хозяйствующих субъектов, эксплуатирующих некапитальные строения, сооружения для приведения в соответствие с установленными требованиями, обращения с заявлением о выдаче разрешения - не позднее 6 (шести) месяцев со дня опубликования МПА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774B-756F-4A64-B67D-D1FABC2A8039}" type="parTrans" cxnId="{670F70D3-68D0-4192-A6E4-D7A5B8A21395}">
      <dgm:prSet/>
      <dgm:spPr/>
      <dgm:t>
        <a:bodyPr/>
        <a:lstStyle/>
        <a:p>
          <a:endParaRPr lang="ru-RU"/>
        </a:p>
      </dgm:t>
    </dgm:pt>
    <dgm:pt modelId="{4C320FE4-056A-4B7D-9636-187F48C153E5}" type="sibTrans" cxnId="{670F70D3-68D0-4192-A6E4-D7A5B8A21395}">
      <dgm:prSet/>
      <dgm:spPr/>
      <dgm:t>
        <a:bodyPr/>
        <a:lstStyle/>
        <a:p>
          <a:endParaRPr lang="ru-RU"/>
        </a:p>
      </dgm:t>
    </dgm:pt>
    <dgm:pt modelId="{043BEA5C-380F-4BEE-890F-76725BEF7D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периодичности мойки и очистки от загрязнений рекламных конструкций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F6295-4C63-4C29-8441-61421C9FA774}" type="parTrans" cxnId="{196AFDEC-A6F1-4AAC-867A-C20AB3EE740B}">
      <dgm:prSet/>
      <dgm:spPr/>
      <dgm:t>
        <a:bodyPr/>
        <a:lstStyle/>
        <a:p>
          <a:endParaRPr lang="ru-RU"/>
        </a:p>
      </dgm:t>
    </dgm:pt>
    <dgm:pt modelId="{6AEF265D-4600-43B7-8F86-F5B0568476B9}" type="sibTrans" cxnId="{196AFDEC-A6F1-4AAC-867A-C20AB3EE740B}">
      <dgm:prSet/>
      <dgm:spPr/>
      <dgm:t>
        <a:bodyPr/>
        <a:lstStyle/>
        <a:p>
          <a:endParaRPr lang="ru-RU"/>
        </a:p>
      </dgm:t>
    </dgm:pt>
    <dgm:pt modelId="{6B631925-CCF2-444D-9CC5-4981361B90E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сроком уведомления об отказе в предоставлении субсидии, возможностью повторного обращения в случае получения отказа в представлении субсидии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BBDC2-FDB2-4B66-9DDD-6BBCC913B844}" type="parTrans" cxnId="{FEF91B68-9796-4A0F-8B5D-052CB12E4542}">
      <dgm:prSet/>
      <dgm:spPr/>
      <dgm:t>
        <a:bodyPr/>
        <a:lstStyle/>
        <a:p>
          <a:endParaRPr lang="ru-RU"/>
        </a:p>
      </dgm:t>
    </dgm:pt>
    <dgm:pt modelId="{539AAF89-899D-4B4A-AB7A-616591577B84}" type="sibTrans" cxnId="{FEF91B68-9796-4A0F-8B5D-052CB12E4542}">
      <dgm:prSet/>
      <dgm:spPr/>
      <dgm:t>
        <a:bodyPr/>
        <a:lstStyle/>
        <a:p>
          <a:endParaRPr lang="ru-RU"/>
        </a:p>
      </dgm:t>
    </dgm:pt>
    <dgm:pt modelId="{E84CFC75-C312-41F3-A89F-00B766A7262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 порядке срока (года), в котором необходимо подавать заявку на включение дворовой территории МКД в адресный перечень, а также года утверждения (актуализации) адресного перечня дворовых территорий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C5F97-70F4-4F5B-8BD5-A56EF645EE4F}" type="parTrans" cxnId="{F366A03A-8A3D-46D1-89DF-68CA69C12A22}">
      <dgm:prSet/>
      <dgm:spPr/>
      <dgm:t>
        <a:bodyPr/>
        <a:lstStyle/>
        <a:p>
          <a:endParaRPr lang="ru-RU"/>
        </a:p>
      </dgm:t>
    </dgm:pt>
    <dgm:pt modelId="{941E1529-74B2-473C-AA2D-F9C54D96AB70}" type="sibTrans" cxnId="{F366A03A-8A3D-46D1-89DF-68CA69C12A22}">
      <dgm:prSet/>
      <dgm:spPr/>
      <dgm:t>
        <a:bodyPr/>
        <a:lstStyle/>
        <a:p>
          <a:endParaRPr lang="ru-RU"/>
        </a:p>
      </dgm:t>
    </dgm:pt>
    <dgm:pt modelId="{46165254-0972-4505-A29B-2A26E157ABCC}" type="pres">
      <dgm:prSet presAssocID="{8D65E845-5BEC-496F-B74C-CF5D69908E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52DEA7-01D1-45BA-8BB8-C521840F778D}" type="pres">
      <dgm:prSet presAssocID="{8D65E845-5BEC-496F-B74C-CF5D69908E7D}" presName="Name1" presStyleCnt="0"/>
      <dgm:spPr/>
      <dgm:t>
        <a:bodyPr/>
        <a:lstStyle/>
        <a:p>
          <a:endParaRPr lang="ru-RU"/>
        </a:p>
      </dgm:t>
    </dgm:pt>
    <dgm:pt modelId="{5F5AFEDE-4010-449E-A8BC-7308DD8B351A}" type="pres">
      <dgm:prSet presAssocID="{8D65E845-5BEC-496F-B74C-CF5D69908E7D}" presName="cycle" presStyleCnt="0"/>
      <dgm:spPr/>
      <dgm:t>
        <a:bodyPr/>
        <a:lstStyle/>
        <a:p>
          <a:endParaRPr lang="ru-RU"/>
        </a:p>
      </dgm:t>
    </dgm:pt>
    <dgm:pt modelId="{E122442E-38D1-4F67-8196-A255460FA6C2}" type="pres">
      <dgm:prSet presAssocID="{8D65E845-5BEC-496F-B74C-CF5D69908E7D}" presName="srcNode" presStyleLbl="node1" presStyleIdx="0" presStyleCnt="5"/>
      <dgm:spPr/>
      <dgm:t>
        <a:bodyPr/>
        <a:lstStyle/>
        <a:p>
          <a:endParaRPr lang="ru-RU"/>
        </a:p>
      </dgm:t>
    </dgm:pt>
    <dgm:pt modelId="{00154633-42FA-477E-BF4A-8B6BE0CCD955}" type="pres">
      <dgm:prSet presAssocID="{8D65E845-5BEC-496F-B74C-CF5D69908E7D}" presName="conn" presStyleLbl="parChTrans1D2" presStyleIdx="0" presStyleCnt="1"/>
      <dgm:spPr/>
      <dgm:t>
        <a:bodyPr/>
        <a:lstStyle/>
        <a:p>
          <a:endParaRPr lang="ru-RU"/>
        </a:p>
      </dgm:t>
    </dgm:pt>
    <dgm:pt modelId="{2B9EEBEE-8F48-47A3-9FF3-D22C2263A3E8}" type="pres">
      <dgm:prSet presAssocID="{8D65E845-5BEC-496F-B74C-CF5D69908E7D}" presName="extraNode" presStyleLbl="node1" presStyleIdx="0" presStyleCnt="5"/>
      <dgm:spPr/>
      <dgm:t>
        <a:bodyPr/>
        <a:lstStyle/>
        <a:p>
          <a:endParaRPr lang="ru-RU"/>
        </a:p>
      </dgm:t>
    </dgm:pt>
    <dgm:pt modelId="{362D7CD2-CEBB-4C50-9FC3-D4A8CDAF7E63}" type="pres">
      <dgm:prSet presAssocID="{8D65E845-5BEC-496F-B74C-CF5D69908E7D}" presName="dstNode" presStyleLbl="node1" presStyleIdx="0" presStyleCnt="5"/>
      <dgm:spPr/>
      <dgm:t>
        <a:bodyPr/>
        <a:lstStyle/>
        <a:p>
          <a:endParaRPr lang="ru-RU"/>
        </a:p>
      </dgm:t>
    </dgm:pt>
    <dgm:pt modelId="{33D55D52-295F-4A61-9FFE-AC9439D4FF73}" type="pres">
      <dgm:prSet presAssocID="{2F66BE3C-3F62-4C1B-8C75-E7049DFC19CB}" presName="text_1" presStyleLbl="node1" presStyleIdx="0" presStyleCnt="5" custScaleY="11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7935-0C4D-4D79-B090-334739E8194E}" type="pres">
      <dgm:prSet presAssocID="{2F66BE3C-3F62-4C1B-8C75-E7049DFC19CB}" presName="accent_1" presStyleCnt="0"/>
      <dgm:spPr/>
    </dgm:pt>
    <dgm:pt modelId="{E1E7CFB4-83C3-400C-95CA-EF5277B264F1}" type="pres">
      <dgm:prSet presAssocID="{2F66BE3C-3F62-4C1B-8C75-E7049DFC19CB}" presName="accentRepeatNode" presStyleLbl="solidFgAcc1" presStyleIdx="0" presStyleCnt="5" custScaleY="95565" custLinFactNeighborX="-3543" custLinFactNeighborY="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C494A-1916-4F57-BD61-80C4ADF5128E}" type="pres">
      <dgm:prSet presAssocID="{73481D17-D0EE-40C2-A56D-6087B7061A3A}" presName="text_2" presStyleLbl="node1" presStyleIdx="1" presStyleCnt="5" custScaleY="124887" custLinFactNeighborX="-330" custLinFactNeighborY="10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0C35-CEF0-4136-A8AD-FB209F984F00}" type="pres">
      <dgm:prSet presAssocID="{73481D17-D0EE-40C2-A56D-6087B7061A3A}" presName="accent_2" presStyleCnt="0"/>
      <dgm:spPr/>
    </dgm:pt>
    <dgm:pt modelId="{9A766DCE-BCC0-4A51-AD7E-EE4638124EE1}" type="pres">
      <dgm:prSet presAssocID="{73481D17-D0EE-40C2-A56D-6087B7061A3A}" presName="accentRepeatNode" presStyleLbl="solidFgAcc1" presStyleIdx="1" presStyleCnt="5" custScaleX="91540" custScaleY="96976" custLinFactNeighborX="-14430" custLinFactNeighborY="57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8A5395-09B5-40CE-9963-C287EEB53AAB}" type="pres">
      <dgm:prSet presAssocID="{043BEA5C-380F-4BEE-890F-76725BEF7D6D}" presName="text_3" presStyleLbl="node1" presStyleIdx="2" presStyleCnt="5" custScaleY="80604" custLinFactNeighborX="-337" custLinFactNeighborY="-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25A5-D872-435C-9354-86F8867653BA}" type="pres">
      <dgm:prSet presAssocID="{043BEA5C-380F-4BEE-890F-76725BEF7D6D}" presName="accent_3" presStyleCnt="0"/>
      <dgm:spPr/>
    </dgm:pt>
    <dgm:pt modelId="{AA6B6BD7-A21E-443E-B33F-A453C21CE262}" type="pres">
      <dgm:prSet presAssocID="{043BEA5C-380F-4BEE-890F-76725BEF7D6D}" presName="accentRepeatNode" presStyleLbl="solidFgAcc1" presStyleIdx="2" presStyleCnt="5" custLinFactNeighborX="-6626" custLinFactNeighborY="-39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4C759-3D17-48EE-A8E9-F9E9A5B82973}" type="pres">
      <dgm:prSet presAssocID="{6B631925-CCF2-444D-9CC5-4981361B90E0}" presName="text_4" presStyleLbl="node1" presStyleIdx="3" presStyleCnt="5" custScaleX="98692" custScaleY="104278" custLinFactNeighborX="551" custLinFactNeighborY="-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11AE-D6B5-42B0-833A-66E1AC6559C3}" type="pres">
      <dgm:prSet presAssocID="{6B631925-CCF2-444D-9CC5-4981361B90E0}" presName="accent_4" presStyleCnt="0"/>
      <dgm:spPr/>
    </dgm:pt>
    <dgm:pt modelId="{5E07569A-4FC5-40E4-93C6-B351238566B9}" type="pres">
      <dgm:prSet presAssocID="{6B631925-CCF2-444D-9CC5-4981361B90E0}" presName="accentRepeatNode" presStyleLbl="solidFgAcc1" presStyleIdx="3" presStyleCnt="5" custScaleY="104799" custLinFactNeighborX="6027" custLinFactNeighborY="-84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A702CA-706A-427B-ABEE-420FB7BB1C8F}" type="pres">
      <dgm:prSet presAssocID="{E84CFC75-C312-41F3-A89F-00B766A72629}" presName="text_5" presStyleLbl="node1" presStyleIdx="4" presStyleCnt="5" custLinFactNeighborX="1011" custLinFactNeighborY="-16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AE33C-7ED6-4E36-8807-8031685627C8}" type="pres">
      <dgm:prSet presAssocID="{E84CFC75-C312-41F3-A89F-00B766A72629}" presName="accent_5" presStyleCnt="0"/>
      <dgm:spPr/>
    </dgm:pt>
    <dgm:pt modelId="{B469805C-0D20-460F-9E80-32CB004272C4}" type="pres">
      <dgm:prSet presAssocID="{E84CFC75-C312-41F3-A89F-00B766A72629}" presName="accentRepeatNode" presStyleLbl="solidFgAcc1" presStyleIdx="4" presStyleCnt="5" custLinFactNeighborX="13353" custLinFactNeighborY="-96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B88058-77EB-4BA8-9E95-8285E436ED0F}" type="presOf" srcId="{043BEA5C-380F-4BEE-890F-76725BEF7D6D}" destId="{518A5395-09B5-40CE-9963-C287EEB53AAB}" srcOrd="0" destOrd="0" presId="urn:microsoft.com/office/officeart/2008/layout/VerticalCurvedList"/>
    <dgm:cxn modelId="{670F70D3-68D0-4192-A6E4-D7A5B8A21395}" srcId="{8D65E845-5BEC-496F-B74C-CF5D69908E7D}" destId="{73481D17-D0EE-40C2-A56D-6087B7061A3A}" srcOrd="1" destOrd="0" parTransId="{21A3774B-756F-4A64-B67D-D1FABC2A8039}" sibTransId="{4C320FE4-056A-4B7D-9636-187F48C153E5}"/>
    <dgm:cxn modelId="{FEF91B68-9796-4A0F-8B5D-052CB12E4542}" srcId="{8D65E845-5BEC-496F-B74C-CF5D69908E7D}" destId="{6B631925-CCF2-444D-9CC5-4981361B90E0}" srcOrd="3" destOrd="0" parTransId="{44ABBDC2-FDB2-4B66-9DDD-6BBCC913B844}" sibTransId="{539AAF89-899D-4B4A-AB7A-616591577B84}"/>
    <dgm:cxn modelId="{148B4029-1066-4235-B84C-5FE0993B5108}" srcId="{8D65E845-5BEC-496F-B74C-CF5D69908E7D}" destId="{2F66BE3C-3F62-4C1B-8C75-E7049DFC19CB}" srcOrd="0" destOrd="0" parTransId="{4FAF2B94-0692-4807-B6EB-5AD868CF7554}" sibTransId="{6404A7F3-E6CD-43C1-BEC7-15707B0018FE}"/>
    <dgm:cxn modelId="{57FE1A43-AA00-4BF3-9616-37C9505288CB}" type="presOf" srcId="{2F66BE3C-3F62-4C1B-8C75-E7049DFC19CB}" destId="{33D55D52-295F-4A61-9FFE-AC9439D4FF73}" srcOrd="0" destOrd="0" presId="urn:microsoft.com/office/officeart/2008/layout/VerticalCurvedList"/>
    <dgm:cxn modelId="{B512B64B-6855-4996-8582-8423B41218AF}" type="presOf" srcId="{6404A7F3-E6CD-43C1-BEC7-15707B0018FE}" destId="{00154633-42FA-477E-BF4A-8B6BE0CCD955}" srcOrd="0" destOrd="0" presId="urn:microsoft.com/office/officeart/2008/layout/VerticalCurvedList"/>
    <dgm:cxn modelId="{F366A03A-8A3D-46D1-89DF-68CA69C12A22}" srcId="{8D65E845-5BEC-496F-B74C-CF5D69908E7D}" destId="{E84CFC75-C312-41F3-A89F-00B766A72629}" srcOrd="4" destOrd="0" parTransId="{1C4C5F97-70F4-4F5B-8BD5-A56EF645EE4F}" sibTransId="{941E1529-74B2-473C-AA2D-F9C54D96AB70}"/>
    <dgm:cxn modelId="{26A6B5AF-0128-4841-A782-29C4065B3898}" type="presOf" srcId="{73481D17-D0EE-40C2-A56D-6087B7061A3A}" destId="{296C494A-1916-4F57-BD61-80C4ADF5128E}" srcOrd="0" destOrd="0" presId="urn:microsoft.com/office/officeart/2008/layout/VerticalCurvedList"/>
    <dgm:cxn modelId="{90A4231F-8A29-43CB-8E43-1BFD8D0AB785}" type="presOf" srcId="{8D65E845-5BEC-496F-B74C-CF5D69908E7D}" destId="{46165254-0972-4505-A29B-2A26E157ABCC}" srcOrd="0" destOrd="0" presId="urn:microsoft.com/office/officeart/2008/layout/VerticalCurvedList"/>
    <dgm:cxn modelId="{196AFDEC-A6F1-4AAC-867A-C20AB3EE740B}" srcId="{8D65E845-5BEC-496F-B74C-CF5D69908E7D}" destId="{043BEA5C-380F-4BEE-890F-76725BEF7D6D}" srcOrd="2" destOrd="0" parTransId="{703F6295-4C63-4C29-8441-61421C9FA774}" sibTransId="{6AEF265D-4600-43B7-8F86-F5B0568476B9}"/>
    <dgm:cxn modelId="{9497D7E1-5056-4E5D-BD0F-33A660871B5A}" type="presOf" srcId="{E84CFC75-C312-41F3-A89F-00B766A72629}" destId="{8CA702CA-706A-427B-ABEE-420FB7BB1C8F}" srcOrd="0" destOrd="0" presId="urn:microsoft.com/office/officeart/2008/layout/VerticalCurvedList"/>
    <dgm:cxn modelId="{B7463BA3-A08D-4B30-958A-9E874362CC34}" type="presOf" srcId="{6B631925-CCF2-444D-9CC5-4981361B90E0}" destId="{A684C759-3D17-48EE-A8E9-F9E9A5B82973}" srcOrd="0" destOrd="0" presId="urn:microsoft.com/office/officeart/2008/layout/VerticalCurvedList"/>
    <dgm:cxn modelId="{E6964A9C-DEB1-4C09-BA8C-85D2129C1261}" type="presParOf" srcId="{46165254-0972-4505-A29B-2A26E157ABCC}" destId="{6C52DEA7-01D1-45BA-8BB8-C521840F778D}" srcOrd="0" destOrd="0" presId="urn:microsoft.com/office/officeart/2008/layout/VerticalCurvedList"/>
    <dgm:cxn modelId="{62363B4C-2E9A-446E-98BB-DB86B2EDBF84}" type="presParOf" srcId="{6C52DEA7-01D1-45BA-8BB8-C521840F778D}" destId="{5F5AFEDE-4010-449E-A8BC-7308DD8B351A}" srcOrd="0" destOrd="0" presId="urn:microsoft.com/office/officeart/2008/layout/VerticalCurvedList"/>
    <dgm:cxn modelId="{5D08A03A-E242-41AC-8E5A-114DD0D714C3}" type="presParOf" srcId="{5F5AFEDE-4010-449E-A8BC-7308DD8B351A}" destId="{E122442E-38D1-4F67-8196-A255460FA6C2}" srcOrd="0" destOrd="0" presId="urn:microsoft.com/office/officeart/2008/layout/VerticalCurvedList"/>
    <dgm:cxn modelId="{4BDB810D-1316-4CA5-AAE0-F0ADA31F0B9E}" type="presParOf" srcId="{5F5AFEDE-4010-449E-A8BC-7308DD8B351A}" destId="{00154633-42FA-477E-BF4A-8B6BE0CCD955}" srcOrd="1" destOrd="0" presId="urn:microsoft.com/office/officeart/2008/layout/VerticalCurvedList"/>
    <dgm:cxn modelId="{ECD270DE-C271-4CE7-B987-F0E15FF0376A}" type="presParOf" srcId="{5F5AFEDE-4010-449E-A8BC-7308DD8B351A}" destId="{2B9EEBEE-8F48-47A3-9FF3-D22C2263A3E8}" srcOrd="2" destOrd="0" presId="urn:microsoft.com/office/officeart/2008/layout/VerticalCurvedList"/>
    <dgm:cxn modelId="{B49DAE71-9148-4BEB-B29E-FDC2F104DA2E}" type="presParOf" srcId="{5F5AFEDE-4010-449E-A8BC-7308DD8B351A}" destId="{362D7CD2-CEBB-4C50-9FC3-D4A8CDAF7E63}" srcOrd="3" destOrd="0" presId="urn:microsoft.com/office/officeart/2008/layout/VerticalCurvedList"/>
    <dgm:cxn modelId="{FD02FDC6-033F-45BF-AAB9-25CD8C7CC7E0}" type="presParOf" srcId="{6C52DEA7-01D1-45BA-8BB8-C521840F778D}" destId="{33D55D52-295F-4A61-9FFE-AC9439D4FF73}" srcOrd="1" destOrd="0" presId="urn:microsoft.com/office/officeart/2008/layout/VerticalCurvedList"/>
    <dgm:cxn modelId="{48B9A094-02FD-43EF-955B-E0359F4AA9AC}" type="presParOf" srcId="{6C52DEA7-01D1-45BA-8BB8-C521840F778D}" destId="{82B77935-0C4D-4D79-B090-334739E8194E}" srcOrd="2" destOrd="0" presId="urn:microsoft.com/office/officeart/2008/layout/VerticalCurvedList"/>
    <dgm:cxn modelId="{3EDF6EA2-346B-427A-A332-010ADC75F5EC}" type="presParOf" srcId="{82B77935-0C4D-4D79-B090-334739E8194E}" destId="{E1E7CFB4-83C3-400C-95CA-EF5277B264F1}" srcOrd="0" destOrd="0" presId="urn:microsoft.com/office/officeart/2008/layout/VerticalCurvedList"/>
    <dgm:cxn modelId="{C544A7E2-F193-4575-9BF7-5B35E1B44A7E}" type="presParOf" srcId="{6C52DEA7-01D1-45BA-8BB8-C521840F778D}" destId="{296C494A-1916-4F57-BD61-80C4ADF5128E}" srcOrd="3" destOrd="0" presId="urn:microsoft.com/office/officeart/2008/layout/VerticalCurvedList"/>
    <dgm:cxn modelId="{A4A9EFAA-EA5F-48DB-A6AC-952212DD8F13}" type="presParOf" srcId="{6C52DEA7-01D1-45BA-8BB8-C521840F778D}" destId="{0B7C0C35-CEF0-4136-A8AD-FB209F984F00}" srcOrd="4" destOrd="0" presId="urn:microsoft.com/office/officeart/2008/layout/VerticalCurvedList"/>
    <dgm:cxn modelId="{52B1BA2A-50BA-4A9D-8673-1B4125E4031D}" type="presParOf" srcId="{0B7C0C35-CEF0-4136-A8AD-FB209F984F00}" destId="{9A766DCE-BCC0-4A51-AD7E-EE4638124EE1}" srcOrd="0" destOrd="0" presId="urn:microsoft.com/office/officeart/2008/layout/VerticalCurvedList"/>
    <dgm:cxn modelId="{E3EF751D-F07F-4EB4-A07B-EE1B249AC1B2}" type="presParOf" srcId="{6C52DEA7-01D1-45BA-8BB8-C521840F778D}" destId="{518A5395-09B5-40CE-9963-C287EEB53AAB}" srcOrd="5" destOrd="0" presId="urn:microsoft.com/office/officeart/2008/layout/VerticalCurvedList"/>
    <dgm:cxn modelId="{03C54759-52D4-43DB-926B-27BB15C913D1}" type="presParOf" srcId="{6C52DEA7-01D1-45BA-8BB8-C521840F778D}" destId="{D62325A5-D872-435C-9354-86F8867653BA}" srcOrd="6" destOrd="0" presId="urn:microsoft.com/office/officeart/2008/layout/VerticalCurvedList"/>
    <dgm:cxn modelId="{53E22C9E-D95D-4404-87EF-CED49C9FE428}" type="presParOf" srcId="{D62325A5-D872-435C-9354-86F8867653BA}" destId="{AA6B6BD7-A21E-443E-B33F-A453C21CE262}" srcOrd="0" destOrd="0" presId="urn:microsoft.com/office/officeart/2008/layout/VerticalCurvedList"/>
    <dgm:cxn modelId="{755BCBED-98CE-4B2F-99B9-3AC99086B139}" type="presParOf" srcId="{6C52DEA7-01D1-45BA-8BB8-C521840F778D}" destId="{A684C759-3D17-48EE-A8E9-F9E9A5B82973}" srcOrd="7" destOrd="0" presId="urn:microsoft.com/office/officeart/2008/layout/VerticalCurvedList"/>
    <dgm:cxn modelId="{7CF119FD-96FF-4757-8B27-3F91515ECBF0}" type="presParOf" srcId="{6C52DEA7-01D1-45BA-8BB8-C521840F778D}" destId="{2F9811AE-D6B5-42B0-833A-66E1AC6559C3}" srcOrd="8" destOrd="0" presId="urn:microsoft.com/office/officeart/2008/layout/VerticalCurvedList"/>
    <dgm:cxn modelId="{BBC3FAC5-C321-4372-9283-0D2E784E475A}" type="presParOf" srcId="{2F9811AE-D6B5-42B0-833A-66E1AC6559C3}" destId="{5E07569A-4FC5-40E4-93C6-B351238566B9}" srcOrd="0" destOrd="0" presId="urn:microsoft.com/office/officeart/2008/layout/VerticalCurvedList"/>
    <dgm:cxn modelId="{0EB13045-923B-4C5B-98ED-1CD708FFDFD7}" type="presParOf" srcId="{6C52DEA7-01D1-45BA-8BB8-C521840F778D}" destId="{8CA702CA-706A-427B-ABEE-420FB7BB1C8F}" srcOrd="9" destOrd="0" presId="urn:microsoft.com/office/officeart/2008/layout/VerticalCurvedList"/>
    <dgm:cxn modelId="{F858DC37-4567-47A8-8FB7-A1FA352B1921}" type="presParOf" srcId="{6C52DEA7-01D1-45BA-8BB8-C521840F778D}" destId="{6D9AE33C-7ED6-4E36-8807-8031685627C8}" srcOrd="10" destOrd="0" presId="urn:microsoft.com/office/officeart/2008/layout/VerticalCurvedList"/>
    <dgm:cxn modelId="{7870B4A3-F368-4E0D-92DE-46713D55E5C6}" type="presParOf" srcId="{6D9AE33C-7ED6-4E36-8807-8031685627C8}" destId="{B469805C-0D20-460F-9E80-32CB00427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4633-42FA-477E-BF4A-8B6BE0CCD955}">
      <dsp:nvSpPr>
        <dsp:cNvPr id="0" name=""/>
        <dsp:cNvSpPr/>
      </dsp:nvSpPr>
      <dsp:spPr>
        <a:xfrm>
          <a:off x="-6380065" y="-975886"/>
          <a:ext cx="7594134" cy="759413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5D52-295F-4A61-9FFE-AC9439D4FF73}">
      <dsp:nvSpPr>
        <dsp:cNvPr id="0" name=""/>
        <dsp:cNvSpPr/>
      </dsp:nvSpPr>
      <dsp:spPr>
        <a:xfrm>
          <a:off x="530388" y="299126"/>
          <a:ext cx="8375554" cy="81233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требования к цветовой палитре внешних конструктивных элементов НСС, типовых эскизных проектов и связанных с ним требований и ограничений, требований в части изготовления некапитального строения сооружения в условиях заводского производства, порядок дополнен комиссионным рассмотрением документов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388" y="299126"/>
        <a:ext cx="8375554" cy="812336"/>
      </dsp:txXfrm>
    </dsp:sp>
    <dsp:sp modelId="{E1E7CFB4-83C3-400C-95CA-EF5277B264F1}">
      <dsp:nvSpPr>
        <dsp:cNvPr id="0" name=""/>
        <dsp:cNvSpPr/>
      </dsp:nvSpPr>
      <dsp:spPr>
        <a:xfrm>
          <a:off x="58192" y="326320"/>
          <a:ext cx="881901" cy="8427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494A-1916-4F57-BD61-80C4ADF5128E}">
      <dsp:nvSpPr>
        <dsp:cNvPr id="0" name=""/>
        <dsp:cNvSpPr/>
      </dsp:nvSpPr>
      <dsp:spPr>
        <a:xfrm>
          <a:off x="1009973" y="1393513"/>
          <a:ext cx="7869998" cy="88110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07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переходного периода для хозяйствующих субъектов, эксплуатирующих некапитальные строения, сооружения для приведения в соответствие с установленными требованиями, обращения с заявлением о выдаче разрешения - не позднее 6 (шести) месяцев со дня опубликования МПА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9973" y="1393513"/>
        <a:ext cx="7869998" cy="881103"/>
      </dsp:txXfrm>
    </dsp:sp>
    <dsp:sp modelId="{9A766DCE-BCC0-4A51-AD7E-EE4638124EE1}">
      <dsp:nvSpPr>
        <dsp:cNvPr id="0" name=""/>
        <dsp:cNvSpPr/>
      </dsp:nvSpPr>
      <dsp:spPr>
        <a:xfrm>
          <a:off x="505039" y="1386154"/>
          <a:ext cx="807292" cy="8552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5395-09B5-40CE-9963-C287EEB53AAB}">
      <dsp:nvSpPr>
        <dsp:cNvPr id="0" name=""/>
        <dsp:cNvSpPr/>
      </dsp:nvSpPr>
      <dsp:spPr>
        <a:xfrm>
          <a:off x="1165110" y="2532453"/>
          <a:ext cx="7714833" cy="56867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07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периодичности мойки и очистки от загрязнений рекламных конструкций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5110" y="2532453"/>
        <a:ext cx="7714833" cy="568678"/>
      </dsp:txXfrm>
    </dsp:sp>
    <dsp:sp modelId="{AA6B6BD7-A21E-443E-B33F-A453C21CE262}">
      <dsp:nvSpPr>
        <dsp:cNvPr id="0" name=""/>
        <dsp:cNvSpPr/>
      </dsp:nvSpPr>
      <dsp:spPr>
        <a:xfrm>
          <a:off x="691723" y="2345836"/>
          <a:ext cx="881901" cy="8819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C759-3D17-48EE-A8E9-F9E9A5B82973}">
      <dsp:nvSpPr>
        <dsp:cNvPr id="0" name=""/>
        <dsp:cNvSpPr/>
      </dsp:nvSpPr>
      <dsp:spPr>
        <a:xfrm>
          <a:off x="1130777" y="3389894"/>
          <a:ext cx="7767059" cy="73570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сроком уведомления об отказе в предоставлении субсидии, возможностью повторного обращения в случае получения отказа в представлении субсидии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0777" y="3389894"/>
        <a:ext cx="7767059" cy="735703"/>
      </dsp:txXfrm>
    </dsp:sp>
    <dsp:sp modelId="{5E07569A-4FC5-40E4-93C6-B351238566B9}">
      <dsp:nvSpPr>
        <dsp:cNvPr id="0" name=""/>
        <dsp:cNvSpPr/>
      </dsp:nvSpPr>
      <dsp:spPr>
        <a:xfrm>
          <a:off x="648145" y="3342764"/>
          <a:ext cx="881901" cy="9242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702CA-706A-427B-ABEE-420FB7BB1C8F}">
      <dsp:nvSpPr>
        <dsp:cNvPr id="0" name=""/>
        <dsp:cNvSpPr/>
      </dsp:nvSpPr>
      <dsp:spPr>
        <a:xfrm>
          <a:off x="610503" y="4465771"/>
          <a:ext cx="8375554" cy="7055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07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 порядке срока (года), в котором необходимо подавать заявку на включение дворовой территории МКД в адресный перечень, а также года утверждения (актуализации) адресного перечня дворовых территорий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3" y="4465771"/>
        <a:ext cx="8375554" cy="705520"/>
      </dsp:txXfrm>
    </dsp:sp>
    <dsp:sp modelId="{B469805C-0D20-460F-9E80-32CB004272C4}">
      <dsp:nvSpPr>
        <dsp:cNvPr id="0" name=""/>
        <dsp:cNvSpPr/>
      </dsp:nvSpPr>
      <dsp:spPr>
        <a:xfrm>
          <a:off x="207198" y="4411453"/>
          <a:ext cx="881901" cy="8819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regulation.admhma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74011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4204" y="242406"/>
            <a:ext cx="7293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проведения оценки регулирующего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оздействия и перспективы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0" y="1902954"/>
            <a:ext cx="7014936" cy="43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3107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2019 года</a:t>
            </a:r>
            <a:endParaRPr lang="ru-RU" sz="2200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3800" y="1315607"/>
            <a:ext cx="520518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itchFamily="2" charset="2"/>
              <a:buChar char="Ø"/>
            </a:pPr>
            <a:endParaRPr lang="ru-RU" sz="1700" dirty="0" smtClean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группы «ОРВ в Сургуте» 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22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мессенджере «</a:t>
            </a:r>
            <a:r>
              <a:rPr lang="ru-RU" sz="2200" dirty="0" err="1">
                <a:latin typeface="Times New Roman"/>
                <a:ea typeface="Calibri"/>
                <a:cs typeface="Times New Roman"/>
              </a:rPr>
              <a:t>Vider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endParaRPr lang="ru-RU" sz="22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endParaRPr lang="ru-RU" sz="22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проведение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мероприятий для субъектов предпринимательства, направленных на популяризацию института ОРВ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привлечение к участию в публичных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консультациях</a:t>
            </a:r>
          </a:p>
          <a:p>
            <a:pPr indent="266700">
              <a:buFont typeface="Wingdings" pitchFamily="2" charset="2"/>
              <a:buChar char="Ø"/>
            </a:pP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размещение публикаций по вопросам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ОРВ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СМИ</a:t>
            </a: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034" y="1003463"/>
            <a:ext cx="4056434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251" y="1030947"/>
            <a:ext cx="6858000" cy="741825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3452409"/>
            <a:ext cx="6858000" cy="29483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предпринимательства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инвестиций и развития предпринимательства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(3462)52-20-83</a:t>
            </a:r>
          </a:p>
          <a:p>
            <a:r>
              <a:rPr lang="en-US" dirty="0">
                <a:solidFill>
                  <a:srgbClr val="0070C0"/>
                </a:solidFill>
              </a:rPr>
              <a:t>voroshilova_yp@admsurgut.ru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" y="609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1" y="1401859"/>
            <a:ext cx="3383280" cy="20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2894" t="6008" r="14051" b="6783"/>
          <a:stretch>
            <a:fillRect/>
          </a:stretch>
        </p:blipFill>
        <p:spPr bwMode="auto">
          <a:xfrm>
            <a:off x="885880" y="365126"/>
            <a:ext cx="7992888" cy="57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7" y="351335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0896" t="21705" r="21951" b="14535"/>
          <a:stretch>
            <a:fillRect/>
          </a:stretch>
        </p:blipFill>
        <p:spPr bwMode="auto">
          <a:xfrm>
            <a:off x="1185139" y="258334"/>
            <a:ext cx="7848871" cy="57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0" y="304135"/>
            <a:ext cx="79254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52" t="6202" r="13823" b="5814"/>
          <a:stretch>
            <a:fillRect/>
          </a:stretch>
        </p:blipFill>
        <p:spPr bwMode="auto">
          <a:xfrm>
            <a:off x="963501" y="344910"/>
            <a:ext cx="8064896" cy="58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3" y="344911"/>
            <a:ext cx="823736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rnyavskaya_ss\Desktop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762" r="-4192"/>
          <a:stretch/>
        </p:blipFill>
        <p:spPr bwMode="auto">
          <a:xfrm>
            <a:off x="193903" y="1696483"/>
            <a:ext cx="6912586" cy="30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msurgut.ru/files/materials/logo.png">
            <a:hlinkClick r:id="rId3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3" y="1119031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3353391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" y="3191598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7882" t="41024" r="16493" b="7700"/>
          <a:stretch/>
        </p:blipFill>
        <p:spPr>
          <a:xfrm>
            <a:off x="2801389" y="4256116"/>
            <a:ext cx="6143106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06286" y="81843"/>
            <a:ext cx="7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2" y="4027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 rot="713732">
            <a:off x="2707340" y="2787286"/>
            <a:ext cx="2090762" cy="846804"/>
          </a:xfrm>
          <a:prstGeom prst="curvedDownArrow">
            <a:avLst>
              <a:gd name="adj1" fmla="val 25000"/>
              <a:gd name="adj2" fmla="val 50000"/>
              <a:gd name="adj3" fmla="val 2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818" t="7817" r="14636" b="7917"/>
          <a:stretch/>
        </p:blipFill>
        <p:spPr>
          <a:xfrm>
            <a:off x="1596043" y="806335"/>
            <a:ext cx="7290261" cy="5732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655" y="110435"/>
            <a:ext cx="78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</a:t>
            </a:r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589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403" t="7856" r="13948" b="5251"/>
          <a:stretch/>
        </p:blipFill>
        <p:spPr>
          <a:xfrm>
            <a:off x="3172535" y="3574472"/>
            <a:ext cx="5809367" cy="302583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314" t="6486" r="11231" b="45600"/>
          <a:stretch/>
        </p:blipFill>
        <p:spPr>
          <a:xfrm>
            <a:off x="1706484" y="902825"/>
            <a:ext cx="5151119" cy="2394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81094" y="173366"/>
            <a:ext cx="5677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органов власти ХМАО– Югры </a:t>
            </a:r>
            <a:r>
              <a:rPr lang="ru-RU" dirty="0"/>
              <a:t>(</a:t>
            </a:r>
            <a:r>
              <a:rPr lang="ru-RU" dirty="0">
                <a:hlinkClick r:id="rId4"/>
              </a:rPr>
              <a:t>http://regulation.admhmao.ru</a:t>
            </a:r>
            <a:r>
              <a:rPr lang="ru-RU" dirty="0" smtClean="0"/>
              <a:t>) </a:t>
            </a:r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0434" y="2806971"/>
            <a:ext cx="224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Сургутской ТПП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3802600"/>
              </p:ext>
            </p:extLst>
          </p:nvPr>
        </p:nvGraphicFramePr>
        <p:xfrm>
          <a:off x="951503" y="1168400"/>
          <a:ext cx="4026897" cy="47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52995" y="126599"/>
            <a:ext cx="636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8 месяцев 2019 года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13789378"/>
              </p:ext>
            </p:extLst>
          </p:nvPr>
        </p:nvGraphicFramePr>
        <p:xfrm>
          <a:off x="5311832" y="1689100"/>
          <a:ext cx="3527367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7405" y="5940028"/>
            <a:ext cx="1268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отзывов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447" y="5857893"/>
            <a:ext cx="287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замечаний/предложений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706039" y="3459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20735" y="102593"/>
            <a:ext cx="71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замечания и предложения принятые и учтенные в проектах правовых актов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7796382"/>
              </p:ext>
            </p:extLst>
          </p:nvPr>
        </p:nvGraphicFramePr>
        <p:xfrm>
          <a:off x="-58189" y="1149136"/>
          <a:ext cx="8986058" cy="56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3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3846</TotalTime>
  <Words>282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422</cp:revision>
  <cp:lastPrinted>2019-09-05T05:41:36Z</cp:lastPrinted>
  <dcterms:created xsi:type="dcterms:W3CDTF">2014-11-21T11:00:06Z</dcterms:created>
  <dcterms:modified xsi:type="dcterms:W3CDTF">2019-09-05T06:15:14Z</dcterms:modified>
</cp:coreProperties>
</file>