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notesMasterIdLst>
    <p:notesMasterId r:id="rId17"/>
  </p:notesMasterIdLst>
  <p:sldIdLst>
    <p:sldId id="308" r:id="rId2"/>
    <p:sldId id="291" r:id="rId3"/>
    <p:sldId id="302" r:id="rId4"/>
    <p:sldId id="306" r:id="rId5"/>
    <p:sldId id="258" r:id="rId6"/>
    <p:sldId id="297" r:id="rId7"/>
    <p:sldId id="293" r:id="rId8"/>
    <p:sldId id="305" r:id="rId9"/>
    <p:sldId id="307" r:id="rId10"/>
    <p:sldId id="275" r:id="rId11"/>
    <p:sldId id="277" r:id="rId12"/>
    <p:sldId id="272" r:id="rId13"/>
    <p:sldId id="274" r:id="rId14"/>
    <p:sldId id="280" r:id="rId15"/>
    <p:sldId id="301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укманова Лилия Ансаровна" initials="ЛЛА" lastIdx="1" clrIdx="0">
    <p:extLst>
      <p:ext uri="{19B8F6BF-5375-455C-9EA6-DF929625EA0E}">
        <p15:presenceInfo xmlns:p15="http://schemas.microsoft.com/office/powerpoint/2012/main" userId="S-1-5-21-2944462463-41517796-893743237-15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4A9"/>
    <a:srgbClr val="6C9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000" dirty="0"/>
              <a:t>ВСЕГО: 256                          </a:t>
            </a:r>
          </a:p>
        </c:rich>
      </c:tx>
      <c:layout>
        <c:manualLayout>
          <c:xMode val="edge"/>
          <c:yMode val="edge"/>
          <c:x val="9.9206349206349201E-4"/>
          <c:y val="1.70250910071547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9.3899318649630553E-2"/>
          <c:w val="1"/>
          <c:h val="0.86362853628316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Всего: 256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D1F-4081-A41B-BEBC1985949B}"/>
              </c:ext>
            </c:extLst>
          </c:dPt>
          <c:dPt>
            <c:idx val="1"/>
            <c:bubble3D val="0"/>
            <c:explosion val="29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D1F-4081-A41B-BEBC1985949B}"/>
              </c:ext>
            </c:extLst>
          </c:dPt>
          <c:dPt>
            <c:idx val="2"/>
            <c:bubble3D val="0"/>
            <c:explosion val="34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D1F-4081-A41B-BEBC1985949B}"/>
              </c:ext>
            </c:extLst>
          </c:dPt>
          <c:dPt>
            <c:idx val="3"/>
            <c:bubble3D val="0"/>
            <c:explosion val="19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2D1F-4081-A41B-BEBC1985949B}"/>
              </c:ext>
            </c:extLst>
          </c:dPt>
          <c:dLbls>
            <c:dLbl>
              <c:idx val="0"/>
              <c:layout>
                <c:manualLayout>
                  <c:x val="-0.12601674990190148"/>
                  <c:y val="-4.9537961013018487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940207597785405"/>
                      <c:h val="0.183768436363220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D1F-4081-A41B-BEBC1985949B}"/>
                </c:ext>
              </c:extLst>
            </c:dLbl>
            <c:dLbl>
              <c:idx val="1"/>
              <c:layout>
                <c:manualLayout>
                  <c:x val="5.5553117535248782E-2"/>
                  <c:y val="-5.7660949198331923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268662925837529"/>
                      <c:h val="0.126993709360248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D1F-4081-A41B-BEBC1985949B}"/>
                </c:ext>
              </c:extLst>
            </c:dLbl>
            <c:dLbl>
              <c:idx val="2"/>
              <c:layout>
                <c:manualLayout>
                  <c:x val="3.5015509321121657E-2"/>
                  <c:y val="7.8295835488835772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01756547313711"/>
                      <c:h val="0.131535687520485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D1F-4081-A41B-BEBC1985949B}"/>
                </c:ext>
              </c:extLst>
            </c:dLbl>
            <c:dLbl>
              <c:idx val="3"/>
              <c:layout>
                <c:manualLayout>
                  <c:x val="6.7484809275707228E-2"/>
                  <c:y val="-1.7032328691872739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749091185939703"/>
                      <c:h val="0.117909753039772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D1F-4081-A41B-BEBC1985949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Остановки 158</c:v>
                </c:pt>
                <c:pt idx="1">
                  <c:v>Павильоны 30</c:v>
                </c:pt>
                <c:pt idx="2">
                  <c:v>Киоски 53</c:v>
                </c:pt>
                <c:pt idx="3">
                  <c:v>Автофургоны 15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158</c:v>
                </c:pt>
                <c:pt idx="1">
                  <c:v>30</c:v>
                </c:pt>
                <c:pt idx="2">
                  <c:v>53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73-4124-ADD0-7947EA94B9C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503238785277095"/>
          <c:y val="0.46782375050449038"/>
          <c:w val="0.23380408095282026"/>
          <c:h val="0.5185150878613488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3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06E324-89B5-45FE-9556-7DE5B3269ADD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718CEC9-459A-4D09-B02F-8824779C1C65}">
      <dgm:prSet phldrT="[Текст]" custT="1"/>
      <dgm:spPr>
        <a:solidFill>
          <a:srgbClr val="00B0F0"/>
        </a:solidFill>
      </dgm:spPr>
      <dgm:t>
        <a:bodyPr/>
        <a:lstStyle/>
        <a:p>
          <a:endParaRPr lang="ru-RU" sz="1900" dirty="0" smtClean="0"/>
        </a:p>
        <a:p>
          <a:r>
            <a:rPr lang="ru-RU" sz="1900" dirty="0" smtClean="0"/>
            <a:t>Постановление Администрации г. Сургута </a:t>
          </a:r>
        </a:p>
        <a:p>
          <a:r>
            <a:rPr lang="ru-RU" sz="1900" b="1" dirty="0" smtClean="0"/>
            <a:t>от 23.05.2018 № 3666</a:t>
          </a:r>
        </a:p>
        <a:p>
          <a:endParaRPr lang="ru-RU" sz="1100" dirty="0"/>
        </a:p>
      </dgm:t>
    </dgm:pt>
    <dgm:pt modelId="{1CEC0D29-DC3A-41FD-AD46-885B2E446029}" type="parTrans" cxnId="{B819C944-4CFE-4D1C-AB56-3D6225BCF84A}">
      <dgm:prSet/>
      <dgm:spPr/>
      <dgm:t>
        <a:bodyPr/>
        <a:lstStyle/>
        <a:p>
          <a:endParaRPr lang="ru-RU"/>
        </a:p>
      </dgm:t>
    </dgm:pt>
    <dgm:pt modelId="{B828B7AE-68B2-45A4-AA75-B916DB39EE1C}" type="sibTrans" cxnId="{B819C944-4CFE-4D1C-AB56-3D6225BCF84A}">
      <dgm:prSet/>
      <dgm:spPr/>
      <dgm:t>
        <a:bodyPr/>
        <a:lstStyle/>
        <a:p>
          <a:endParaRPr lang="ru-RU"/>
        </a:p>
      </dgm:t>
    </dgm:pt>
    <dgm:pt modelId="{0194D124-4B7E-42DE-9BF4-7A78AA4D242F}">
      <dgm:prSet custT="1"/>
      <dgm:spPr>
        <a:solidFill>
          <a:srgbClr val="00B0F0"/>
        </a:solidFill>
      </dgm:spPr>
      <dgm:t>
        <a:bodyPr/>
        <a:lstStyle/>
        <a:p>
          <a:r>
            <a:rPr lang="ru-RU" sz="1900" dirty="0" smtClean="0"/>
            <a:t>Постановление Администрации г. Сургута </a:t>
          </a:r>
          <a:r>
            <a:rPr lang="ru-RU" sz="1900" b="1" i="0" dirty="0" smtClean="0"/>
            <a:t>от 13.09.2018 № 7012</a:t>
          </a:r>
          <a:endParaRPr lang="ru-RU" sz="1900" b="1" i="0" dirty="0"/>
        </a:p>
      </dgm:t>
    </dgm:pt>
    <dgm:pt modelId="{6893272A-8D91-4BC7-955E-B077C85FE913}" type="parTrans" cxnId="{BD625685-73DA-4925-8938-45CAD342B03A}">
      <dgm:prSet/>
      <dgm:spPr/>
      <dgm:t>
        <a:bodyPr/>
        <a:lstStyle/>
        <a:p>
          <a:endParaRPr lang="ru-RU"/>
        </a:p>
      </dgm:t>
    </dgm:pt>
    <dgm:pt modelId="{76498592-7239-472B-83D1-ADF7E4184B6E}" type="sibTrans" cxnId="{BD625685-73DA-4925-8938-45CAD342B03A}">
      <dgm:prSet/>
      <dgm:spPr/>
      <dgm:t>
        <a:bodyPr/>
        <a:lstStyle/>
        <a:p>
          <a:endParaRPr lang="ru-RU"/>
        </a:p>
      </dgm:t>
    </dgm:pt>
    <dgm:pt modelId="{C1FE49C7-5DAD-4B85-B5CB-628339B04B84}">
      <dgm:prSet custT="1"/>
      <dgm:spPr>
        <a:solidFill>
          <a:srgbClr val="00B0F0"/>
        </a:solidFill>
      </dgm:spPr>
      <dgm:t>
        <a:bodyPr/>
        <a:lstStyle/>
        <a:p>
          <a:r>
            <a:rPr lang="ru-RU" sz="1900" dirty="0" smtClean="0"/>
            <a:t>Постановление Администрации г. Сургута </a:t>
          </a:r>
          <a:r>
            <a:rPr lang="ru-RU" sz="1900" b="1" dirty="0" smtClean="0"/>
            <a:t>от 13.06.2018 № 4376</a:t>
          </a:r>
          <a:endParaRPr lang="ru-RU" sz="1900" b="1" dirty="0"/>
        </a:p>
      </dgm:t>
    </dgm:pt>
    <dgm:pt modelId="{FF9BC620-A6F8-440E-B242-8390DB16A270}" type="parTrans" cxnId="{BC26803A-6F11-4D37-81A5-C83706F5484B}">
      <dgm:prSet/>
      <dgm:spPr/>
      <dgm:t>
        <a:bodyPr/>
        <a:lstStyle/>
        <a:p>
          <a:endParaRPr lang="ru-RU"/>
        </a:p>
      </dgm:t>
    </dgm:pt>
    <dgm:pt modelId="{C7485F97-86FF-47DB-ABC3-E82C51E63A43}" type="sibTrans" cxnId="{BC26803A-6F11-4D37-81A5-C83706F5484B}">
      <dgm:prSet/>
      <dgm:spPr/>
      <dgm:t>
        <a:bodyPr/>
        <a:lstStyle/>
        <a:p>
          <a:endParaRPr lang="ru-RU"/>
        </a:p>
      </dgm:t>
    </dgm:pt>
    <dgm:pt modelId="{41AEC7A4-385A-48C3-B210-58F03204803E}">
      <dgm:prSet custT="1"/>
      <dgm:spPr>
        <a:solidFill>
          <a:srgbClr val="00B0F0"/>
        </a:solidFill>
      </dgm:spPr>
      <dgm:t>
        <a:bodyPr/>
        <a:lstStyle/>
        <a:p>
          <a:r>
            <a:rPr lang="ru-RU" sz="1900" dirty="0" smtClean="0"/>
            <a:t>Постановление Администрации г. Сургута </a:t>
          </a:r>
          <a:r>
            <a:rPr lang="ru-RU" sz="1900" b="1" dirty="0" smtClean="0"/>
            <a:t>от 29.12.2018 № 10368</a:t>
          </a:r>
          <a:endParaRPr lang="ru-RU" sz="1900" b="1" dirty="0"/>
        </a:p>
      </dgm:t>
    </dgm:pt>
    <dgm:pt modelId="{71447E59-EF0D-4B5E-9C16-31ECB3C65544}" type="parTrans" cxnId="{1960E78E-C261-437B-A5EC-EFB6800BD0E8}">
      <dgm:prSet/>
      <dgm:spPr/>
      <dgm:t>
        <a:bodyPr/>
        <a:lstStyle/>
        <a:p>
          <a:endParaRPr lang="ru-RU"/>
        </a:p>
      </dgm:t>
    </dgm:pt>
    <dgm:pt modelId="{F43CE237-E776-4FBD-9802-E05331EBCA23}" type="sibTrans" cxnId="{1960E78E-C261-437B-A5EC-EFB6800BD0E8}">
      <dgm:prSet/>
      <dgm:spPr/>
      <dgm:t>
        <a:bodyPr/>
        <a:lstStyle/>
        <a:p>
          <a:endParaRPr lang="ru-RU"/>
        </a:p>
      </dgm:t>
    </dgm:pt>
    <dgm:pt modelId="{CD823E6B-8498-4D5C-BFF9-60C602A614BB}" type="pres">
      <dgm:prSet presAssocID="{4406E324-89B5-45FE-9556-7DE5B3269AD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039F2F0-40C6-4099-8B7E-7885C83437F8}" type="pres">
      <dgm:prSet presAssocID="{1718CEC9-459A-4D09-B02F-8824779C1C65}" presName="composite" presStyleCnt="0"/>
      <dgm:spPr/>
    </dgm:pt>
    <dgm:pt modelId="{B8536E98-E958-4A8C-9260-618FD5982475}" type="pres">
      <dgm:prSet presAssocID="{1718CEC9-459A-4D09-B02F-8824779C1C65}" presName="bentUpArrow1" presStyleLbl="alignImgPlace1" presStyleIdx="0" presStyleCnt="3" custScaleX="87410" custScaleY="85317" custLinFactX="100000" custLinFactY="100000" custLinFactNeighborX="185226" custLinFactNeighborY="141196"/>
      <dgm:spPr>
        <a:solidFill>
          <a:srgbClr val="00B0F0"/>
        </a:solidFill>
      </dgm:spPr>
    </dgm:pt>
    <dgm:pt modelId="{5ED3E52B-B3F3-4DCE-8E88-8B614AB26AAF}" type="pres">
      <dgm:prSet presAssocID="{1718CEC9-459A-4D09-B02F-8824779C1C65}" presName="ParentText" presStyleLbl="node1" presStyleIdx="0" presStyleCnt="4" custScaleX="242684" custScaleY="82526" custLinFactNeighborX="12481" custLinFactNeighborY="-777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BE7C9-5769-4E1A-9B47-6ECFA5F6A9C7}" type="pres">
      <dgm:prSet presAssocID="{1718CEC9-459A-4D09-B02F-8824779C1C65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497B1-BEEE-404E-A09D-2BC305462139}" type="pres">
      <dgm:prSet presAssocID="{B828B7AE-68B2-45A4-AA75-B916DB39EE1C}" presName="sibTrans" presStyleCnt="0"/>
      <dgm:spPr/>
    </dgm:pt>
    <dgm:pt modelId="{94E7FAB8-7A2F-4B43-AB0B-FF2EC1486DEB}" type="pres">
      <dgm:prSet presAssocID="{C1FE49C7-5DAD-4B85-B5CB-628339B04B84}" presName="composite" presStyleCnt="0"/>
      <dgm:spPr/>
    </dgm:pt>
    <dgm:pt modelId="{DF2F02E0-E904-40FF-A60A-50E6DF18203B}" type="pres">
      <dgm:prSet presAssocID="{C1FE49C7-5DAD-4B85-B5CB-628339B04B84}" presName="bentUpArrow1" presStyleLbl="alignImgPlace1" presStyleIdx="1" presStyleCnt="3" custScaleX="77350" custScaleY="90219" custLinFactX="-93854" custLinFactY="-37660" custLinFactNeighborX="-100000" custLinFactNeighborY="-100000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87DD27C2-6838-4CC6-8C60-0846DACAB311}" type="pres">
      <dgm:prSet presAssocID="{C1FE49C7-5DAD-4B85-B5CB-628339B04B84}" presName="ParentText" presStyleLbl="node1" presStyleIdx="1" presStyleCnt="4" custScaleX="243918" custScaleY="87341" custLinFactNeighborX="18644" custLinFactNeighborY="1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24543-3F92-4362-8AC6-089E1ECC5B10}" type="pres">
      <dgm:prSet presAssocID="{C1FE49C7-5DAD-4B85-B5CB-628339B04B84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A37C76CE-BF20-4AAD-A0D1-1C3A4F253B2A}" type="pres">
      <dgm:prSet presAssocID="{C7485F97-86FF-47DB-ABC3-E82C51E63A43}" presName="sibTrans" presStyleCnt="0"/>
      <dgm:spPr/>
    </dgm:pt>
    <dgm:pt modelId="{96E031B1-AB87-4310-8BCC-88DC527119ED}" type="pres">
      <dgm:prSet presAssocID="{0194D124-4B7E-42DE-9BF4-7A78AA4D242F}" presName="composite" presStyleCnt="0"/>
      <dgm:spPr/>
    </dgm:pt>
    <dgm:pt modelId="{BF78CEA1-8A2A-405C-9689-EC0FAEA4BB1A}" type="pres">
      <dgm:prSet presAssocID="{0194D124-4B7E-42DE-9BF4-7A78AA4D242F}" presName="bentUpArrow1" presStyleLbl="alignImgPlace1" presStyleIdx="2" presStyleCnt="3" custScaleX="80561" custScaleY="94992" custLinFactX="-100000" custLinFactY="-26051" custLinFactNeighborX="-129652" custLinFactNeighborY="-100000"/>
      <dgm:spPr>
        <a:solidFill>
          <a:srgbClr val="00B0F0"/>
        </a:solidFill>
      </dgm:spPr>
    </dgm:pt>
    <dgm:pt modelId="{49314FDE-4873-458C-9BEE-5F21FFA11E20}" type="pres">
      <dgm:prSet presAssocID="{0194D124-4B7E-42DE-9BF4-7A78AA4D242F}" presName="ParentText" presStyleLbl="node1" presStyleIdx="2" presStyleCnt="4" custScaleX="245109" custScaleY="88435" custLinFactNeighborX="-6468" custLinFactNeighborY="86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28F7D6-E560-42BC-BAEB-A52431F595E5}" type="pres">
      <dgm:prSet presAssocID="{0194D124-4B7E-42DE-9BF4-7A78AA4D242F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BD58734D-1FC9-4271-9273-46CA34F7F753}" type="pres">
      <dgm:prSet presAssocID="{76498592-7239-472B-83D1-ADF7E4184B6E}" presName="sibTrans" presStyleCnt="0"/>
      <dgm:spPr/>
    </dgm:pt>
    <dgm:pt modelId="{91C61A27-3CC5-4C98-B197-2959D249C7F3}" type="pres">
      <dgm:prSet presAssocID="{41AEC7A4-385A-48C3-B210-58F03204803E}" presName="composite" presStyleCnt="0"/>
      <dgm:spPr/>
    </dgm:pt>
    <dgm:pt modelId="{CC5CC8BC-1DD0-4476-8805-DDD19D730C2D}" type="pres">
      <dgm:prSet presAssocID="{41AEC7A4-385A-48C3-B210-58F03204803E}" presName="ParentText" presStyleLbl="node1" presStyleIdx="3" presStyleCnt="4" custScaleX="241689" custScaleY="88400" custLinFactNeighborX="-10920" custLinFactNeighborY="1697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1C2134-71A8-44DF-8478-C43FDF5CD5DC}" type="presOf" srcId="{C1FE49C7-5DAD-4B85-B5CB-628339B04B84}" destId="{87DD27C2-6838-4CC6-8C60-0846DACAB311}" srcOrd="0" destOrd="0" presId="urn:microsoft.com/office/officeart/2005/8/layout/StepDownProcess"/>
    <dgm:cxn modelId="{BD625685-73DA-4925-8938-45CAD342B03A}" srcId="{4406E324-89B5-45FE-9556-7DE5B3269ADD}" destId="{0194D124-4B7E-42DE-9BF4-7A78AA4D242F}" srcOrd="2" destOrd="0" parTransId="{6893272A-8D91-4BC7-955E-B077C85FE913}" sibTransId="{76498592-7239-472B-83D1-ADF7E4184B6E}"/>
    <dgm:cxn modelId="{B819C944-4CFE-4D1C-AB56-3D6225BCF84A}" srcId="{4406E324-89B5-45FE-9556-7DE5B3269ADD}" destId="{1718CEC9-459A-4D09-B02F-8824779C1C65}" srcOrd="0" destOrd="0" parTransId="{1CEC0D29-DC3A-41FD-AD46-885B2E446029}" sibTransId="{B828B7AE-68B2-45A4-AA75-B916DB39EE1C}"/>
    <dgm:cxn modelId="{3EB99EE8-35C7-4D9F-8322-93983F530732}" type="presOf" srcId="{41AEC7A4-385A-48C3-B210-58F03204803E}" destId="{CC5CC8BC-1DD0-4476-8805-DDD19D730C2D}" srcOrd="0" destOrd="0" presId="urn:microsoft.com/office/officeart/2005/8/layout/StepDownProcess"/>
    <dgm:cxn modelId="{1960E78E-C261-437B-A5EC-EFB6800BD0E8}" srcId="{4406E324-89B5-45FE-9556-7DE5B3269ADD}" destId="{41AEC7A4-385A-48C3-B210-58F03204803E}" srcOrd="3" destOrd="0" parTransId="{71447E59-EF0D-4B5E-9C16-31ECB3C65544}" sibTransId="{F43CE237-E776-4FBD-9802-E05331EBCA23}"/>
    <dgm:cxn modelId="{53C9BAB9-C58A-42DB-8269-A66769207499}" type="presOf" srcId="{4406E324-89B5-45FE-9556-7DE5B3269ADD}" destId="{CD823E6B-8498-4D5C-BFF9-60C602A614BB}" srcOrd="0" destOrd="0" presId="urn:microsoft.com/office/officeart/2005/8/layout/StepDownProcess"/>
    <dgm:cxn modelId="{30616F56-F77A-4679-A71C-FB8DB2D484D0}" type="presOf" srcId="{0194D124-4B7E-42DE-9BF4-7A78AA4D242F}" destId="{49314FDE-4873-458C-9BEE-5F21FFA11E20}" srcOrd="0" destOrd="0" presId="urn:microsoft.com/office/officeart/2005/8/layout/StepDownProcess"/>
    <dgm:cxn modelId="{676A47C3-F350-4FBF-968D-415AA0B0513B}" type="presOf" srcId="{1718CEC9-459A-4D09-B02F-8824779C1C65}" destId="{5ED3E52B-B3F3-4DCE-8E88-8B614AB26AAF}" srcOrd="0" destOrd="0" presId="urn:microsoft.com/office/officeart/2005/8/layout/StepDownProcess"/>
    <dgm:cxn modelId="{BC26803A-6F11-4D37-81A5-C83706F5484B}" srcId="{4406E324-89B5-45FE-9556-7DE5B3269ADD}" destId="{C1FE49C7-5DAD-4B85-B5CB-628339B04B84}" srcOrd="1" destOrd="0" parTransId="{FF9BC620-A6F8-440E-B242-8390DB16A270}" sibTransId="{C7485F97-86FF-47DB-ABC3-E82C51E63A43}"/>
    <dgm:cxn modelId="{3CB89B23-2D66-4105-9FB0-FB26F7062827}" type="presParOf" srcId="{CD823E6B-8498-4D5C-BFF9-60C602A614BB}" destId="{6039F2F0-40C6-4099-8B7E-7885C83437F8}" srcOrd="0" destOrd="0" presId="urn:microsoft.com/office/officeart/2005/8/layout/StepDownProcess"/>
    <dgm:cxn modelId="{C4AC1437-61A1-43A6-9EE1-D1284A55F7F5}" type="presParOf" srcId="{6039F2F0-40C6-4099-8B7E-7885C83437F8}" destId="{B8536E98-E958-4A8C-9260-618FD5982475}" srcOrd="0" destOrd="0" presId="urn:microsoft.com/office/officeart/2005/8/layout/StepDownProcess"/>
    <dgm:cxn modelId="{D489CEA9-2255-4A1A-9234-98399F6C5A0F}" type="presParOf" srcId="{6039F2F0-40C6-4099-8B7E-7885C83437F8}" destId="{5ED3E52B-B3F3-4DCE-8E88-8B614AB26AAF}" srcOrd="1" destOrd="0" presId="urn:microsoft.com/office/officeart/2005/8/layout/StepDownProcess"/>
    <dgm:cxn modelId="{F05B0B8F-3D91-4645-B8B8-B5B2EF226183}" type="presParOf" srcId="{6039F2F0-40C6-4099-8B7E-7885C83437F8}" destId="{E4DBE7C9-5769-4E1A-9B47-6ECFA5F6A9C7}" srcOrd="2" destOrd="0" presId="urn:microsoft.com/office/officeart/2005/8/layout/StepDownProcess"/>
    <dgm:cxn modelId="{E18E5DC2-7535-4464-82F6-5678BEB28A8F}" type="presParOf" srcId="{CD823E6B-8498-4D5C-BFF9-60C602A614BB}" destId="{878497B1-BEEE-404E-A09D-2BC305462139}" srcOrd="1" destOrd="0" presId="urn:microsoft.com/office/officeart/2005/8/layout/StepDownProcess"/>
    <dgm:cxn modelId="{22DF13ED-8F5A-4922-87DB-1C7F2C1FC3D2}" type="presParOf" srcId="{CD823E6B-8498-4D5C-BFF9-60C602A614BB}" destId="{94E7FAB8-7A2F-4B43-AB0B-FF2EC1486DEB}" srcOrd="2" destOrd="0" presId="urn:microsoft.com/office/officeart/2005/8/layout/StepDownProcess"/>
    <dgm:cxn modelId="{8B2D2984-1C7A-4F5B-B1EA-25158CB5757F}" type="presParOf" srcId="{94E7FAB8-7A2F-4B43-AB0B-FF2EC1486DEB}" destId="{DF2F02E0-E904-40FF-A60A-50E6DF18203B}" srcOrd="0" destOrd="0" presId="urn:microsoft.com/office/officeart/2005/8/layout/StepDownProcess"/>
    <dgm:cxn modelId="{655ED3F9-BB89-4E74-A02B-EDD71BDAE910}" type="presParOf" srcId="{94E7FAB8-7A2F-4B43-AB0B-FF2EC1486DEB}" destId="{87DD27C2-6838-4CC6-8C60-0846DACAB311}" srcOrd="1" destOrd="0" presId="urn:microsoft.com/office/officeart/2005/8/layout/StepDownProcess"/>
    <dgm:cxn modelId="{291F869B-F4CF-44D5-904D-E67480ADECD3}" type="presParOf" srcId="{94E7FAB8-7A2F-4B43-AB0B-FF2EC1486DEB}" destId="{A8324543-3F92-4362-8AC6-089E1ECC5B10}" srcOrd="2" destOrd="0" presId="urn:microsoft.com/office/officeart/2005/8/layout/StepDownProcess"/>
    <dgm:cxn modelId="{F62C42D8-1DCB-4791-B93F-70A1F370AD7C}" type="presParOf" srcId="{CD823E6B-8498-4D5C-BFF9-60C602A614BB}" destId="{A37C76CE-BF20-4AAD-A0D1-1C3A4F253B2A}" srcOrd="3" destOrd="0" presId="urn:microsoft.com/office/officeart/2005/8/layout/StepDownProcess"/>
    <dgm:cxn modelId="{333AE8BF-886B-4628-AF9E-5F7E3C43A1DD}" type="presParOf" srcId="{CD823E6B-8498-4D5C-BFF9-60C602A614BB}" destId="{96E031B1-AB87-4310-8BCC-88DC527119ED}" srcOrd="4" destOrd="0" presId="urn:microsoft.com/office/officeart/2005/8/layout/StepDownProcess"/>
    <dgm:cxn modelId="{5F846A92-C219-4FDE-925D-18F01B132C76}" type="presParOf" srcId="{96E031B1-AB87-4310-8BCC-88DC527119ED}" destId="{BF78CEA1-8A2A-405C-9689-EC0FAEA4BB1A}" srcOrd="0" destOrd="0" presId="urn:microsoft.com/office/officeart/2005/8/layout/StepDownProcess"/>
    <dgm:cxn modelId="{2CC4EA6E-E778-4EEF-8519-3E520BFCBAC1}" type="presParOf" srcId="{96E031B1-AB87-4310-8BCC-88DC527119ED}" destId="{49314FDE-4873-458C-9BEE-5F21FFA11E20}" srcOrd="1" destOrd="0" presId="urn:microsoft.com/office/officeart/2005/8/layout/StepDownProcess"/>
    <dgm:cxn modelId="{CCBFF5CC-F7A1-4585-8050-D77EA4EE3867}" type="presParOf" srcId="{96E031B1-AB87-4310-8BCC-88DC527119ED}" destId="{F828F7D6-E560-42BC-BAEB-A52431F595E5}" srcOrd="2" destOrd="0" presId="urn:microsoft.com/office/officeart/2005/8/layout/StepDownProcess"/>
    <dgm:cxn modelId="{AA1C7F93-26C9-406E-B034-AA2677076E3D}" type="presParOf" srcId="{CD823E6B-8498-4D5C-BFF9-60C602A614BB}" destId="{BD58734D-1FC9-4271-9273-46CA34F7F753}" srcOrd="5" destOrd="0" presId="urn:microsoft.com/office/officeart/2005/8/layout/StepDownProcess"/>
    <dgm:cxn modelId="{5DFDC3E1-5F4F-4C7B-B0F6-4C392C3902A9}" type="presParOf" srcId="{CD823E6B-8498-4D5C-BFF9-60C602A614BB}" destId="{91C61A27-3CC5-4C98-B197-2959D249C7F3}" srcOrd="6" destOrd="0" presId="urn:microsoft.com/office/officeart/2005/8/layout/StepDownProcess"/>
    <dgm:cxn modelId="{7337470B-DCFA-4874-9507-22DA0EDF483F}" type="presParOf" srcId="{91C61A27-3CC5-4C98-B197-2959D249C7F3}" destId="{CC5CC8BC-1DD0-4476-8805-DDD19D730C2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884752-B182-4CEE-A9D2-AAEA56ECE5B3}" type="doc">
      <dgm:prSet loTypeId="urn:microsoft.com/office/officeart/2008/layout/CircularPictureCallout" loCatId="picture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8D0F44E-A3AF-4D68-BC9B-A998597682C3}">
      <dgm:prSet/>
      <dgm:spPr/>
      <dgm:t>
        <a:bodyPr/>
        <a:lstStyle/>
        <a:p>
          <a:endParaRPr lang="ru-RU" dirty="0"/>
        </a:p>
      </dgm:t>
    </dgm:pt>
    <dgm:pt modelId="{55C46876-ED26-4159-BC93-EB572B0A8BA6}" type="parTrans" cxnId="{3D6A5670-35F3-46E8-A3CB-836C2898FE47}">
      <dgm:prSet/>
      <dgm:spPr/>
      <dgm:t>
        <a:bodyPr/>
        <a:lstStyle/>
        <a:p>
          <a:endParaRPr lang="ru-RU"/>
        </a:p>
      </dgm:t>
    </dgm:pt>
    <dgm:pt modelId="{369539A5-D3FD-4E4B-8AB2-6E647544D0E8}" type="sibTrans" cxnId="{3D6A5670-35F3-46E8-A3CB-836C2898FE47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A146E3E9-5C36-4135-904F-EB5FE4A6C1AA}">
      <dgm:prSet phldrT="[Текст]"/>
      <dgm:spPr/>
      <dgm:t>
        <a:bodyPr/>
        <a:lstStyle/>
        <a:p>
          <a:pPr algn="ctr"/>
          <a:r>
            <a:rPr lang="ru-RU" b="1" i="0" dirty="0" smtClean="0"/>
            <a:t>Оплачено задолженности по договорам аренды земельных участков</a:t>
          </a:r>
          <a:endParaRPr lang="ru-RU" b="1" i="0" dirty="0"/>
        </a:p>
      </dgm:t>
    </dgm:pt>
    <dgm:pt modelId="{5EE4B028-B946-428D-8319-5A8838900F54}" type="parTrans" cxnId="{108F7AFD-01A0-4582-B7AC-F1BFB1CC2662}">
      <dgm:prSet/>
      <dgm:spPr/>
      <dgm:t>
        <a:bodyPr/>
        <a:lstStyle/>
        <a:p>
          <a:endParaRPr lang="ru-RU"/>
        </a:p>
      </dgm:t>
    </dgm:pt>
    <dgm:pt modelId="{59277748-572A-491F-AEFE-AC4F440EC61C}" type="sibTrans" cxnId="{108F7AFD-01A0-4582-B7AC-F1BFB1CC266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486550C-864A-4E57-9079-3603062BA9B2}">
      <dgm:prSet phldrT="[Текст]"/>
      <dgm:spPr/>
      <dgm:t>
        <a:bodyPr/>
        <a:lstStyle/>
        <a:p>
          <a:pPr algn="ctr"/>
          <a:r>
            <a:rPr lang="ru-RU" b="1" dirty="0" smtClean="0"/>
            <a:t>Оплачено                   по договорам                      на размещение                 в 2018 году</a:t>
          </a:r>
          <a:endParaRPr lang="ru-RU" b="1" dirty="0"/>
        </a:p>
      </dgm:t>
    </dgm:pt>
    <dgm:pt modelId="{212D0D6F-75B9-4411-8490-78CE120EC3C4}" type="parTrans" cxnId="{C8BB9F7A-AD19-4CBA-974F-2692B3CBBFCB}">
      <dgm:prSet/>
      <dgm:spPr/>
      <dgm:t>
        <a:bodyPr/>
        <a:lstStyle/>
        <a:p>
          <a:endParaRPr lang="ru-RU"/>
        </a:p>
      </dgm:t>
    </dgm:pt>
    <dgm:pt modelId="{F3452251-1137-46A9-A255-0BF8A0014490}" type="sibTrans" cxnId="{C8BB9F7A-AD19-4CBA-974F-2692B3CBBFCB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2500"/>
        </a:p>
      </dgm:t>
    </dgm:pt>
    <dgm:pt modelId="{4EFB93BC-0036-4A57-9E3A-C691813EC0DB}">
      <dgm:prSet phldrT="[Текст]"/>
      <dgm:spPr/>
      <dgm:t>
        <a:bodyPr/>
        <a:lstStyle/>
        <a:p>
          <a:pPr algn="ctr"/>
          <a:r>
            <a:rPr lang="ru-RU" b="1" dirty="0" smtClean="0"/>
            <a:t>Подлежит оплате                      в 2019 году</a:t>
          </a:r>
          <a:endParaRPr lang="ru-RU" b="1" dirty="0"/>
        </a:p>
      </dgm:t>
    </dgm:pt>
    <dgm:pt modelId="{960BD966-7540-4646-BA43-EA6DE722059D}" type="parTrans" cxnId="{D281E5E7-A1AE-49AD-93D8-64F3A0BD74D9}">
      <dgm:prSet/>
      <dgm:spPr/>
      <dgm:t>
        <a:bodyPr/>
        <a:lstStyle/>
        <a:p>
          <a:endParaRPr lang="ru-RU"/>
        </a:p>
      </dgm:t>
    </dgm:pt>
    <dgm:pt modelId="{F95FB878-612E-4896-BB7B-65F871292338}" type="sibTrans" cxnId="{D281E5E7-A1AE-49AD-93D8-64F3A0BD74D9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3BCC8C-F0F3-4B48-BBD0-0F301C56A8FA}" type="pres">
      <dgm:prSet presAssocID="{3A884752-B182-4CEE-A9D2-AAEA56ECE5B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E76D57F-4501-4381-8BCC-9BA0571EEB41}" type="pres">
      <dgm:prSet presAssocID="{3A884752-B182-4CEE-A9D2-AAEA56ECE5B3}" presName="Name1" presStyleCnt="0"/>
      <dgm:spPr/>
    </dgm:pt>
    <dgm:pt modelId="{C9547F8F-B9B9-473C-8E2B-8B7212724250}" type="pres">
      <dgm:prSet presAssocID="{369539A5-D3FD-4E4B-8AB2-6E647544D0E8}" presName="picture_1" presStyleCnt="0"/>
      <dgm:spPr/>
    </dgm:pt>
    <dgm:pt modelId="{0F9C1CC6-4A3E-4A84-862E-E3968090F7A7}" type="pres">
      <dgm:prSet presAssocID="{369539A5-D3FD-4E4B-8AB2-6E647544D0E8}" presName="pictureRepeatNode" presStyleLbl="alignImgPlace1" presStyleIdx="0" presStyleCnt="4" custLinFactNeighborX="-3" custLinFactNeighborY="-96"/>
      <dgm:spPr/>
      <dgm:t>
        <a:bodyPr/>
        <a:lstStyle/>
        <a:p>
          <a:endParaRPr lang="ru-RU"/>
        </a:p>
      </dgm:t>
    </dgm:pt>
    <dgm:pt modelId="{C43E1E4D-6B99-4AD7-B6AA-7EBA48442ADA}" type="pres">
      <dgm:prSet presAssocID="{08D0F44E-A3AF-4D68-BC9B-A998597682C3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341973-6227-433F-AADE-895D98FA4F9D}" type="pres">
      <dgm:prSet presAssocID="{59277748-572A-491F-AEFE-AC4F440EC61C}" presName="picture_2" presStyleCnt="0"/>
      <dgm:spPr/>
    </dgm:pt>
    <dgm:pt modelId="{37C1ADDB-52A1-4CDA-B141-D75F9ABDC2AB}" type="pres">
      <dgm:prSet presAssocID="{59277748-572A-491F-AEFE-AC4F440EC61C}" presName="pictureRepeatNode" presStyleLbl="alignImgPlace1" presStyleIdx="1" presStyleCnt="4" custScaleX="95491" custScaleY="95762"/>
      <dgm:spPr/>
      <dgm:t>
        <a:bodyPr/>
        <a:lstStyle/>
        <a:p>
          <a:endParaRPr lang="ru-RU"/>
        </a:p>
      </dgm:t>
    </dgm:pt>
    <dgm:pt modelId="{AB6CDE33-D5EE-4B75-8945-6F8DB5DE76E5}" type="pres">
      <dgm:prSet presAssocID="{A146E3E9-5C36-4135-904F-EB5FE4A6C1AA}" presName="line_2" presStyleLbl="parChTrans1D1" presStyleIdx="0" presStyleCnt="3"/>
      <dgm:spPr/>
    </dgm:pt>
    <dgm:pt modelId="{BA774480-B10A-4FE1-826D-B8D03F2C163A}" type="pres">
      <dgm:prSet presAssocID="{A146E3E9-5C36-4135-904F-EB5FE4A6C1AA}" presName="textparent_2" presStyleLbl="node1" presStyleIdx="0" presStyleCnt="0"/>
      <dgm:spPr/>
    </dgm:pt>
    <dgm:pt modelId="{FF7A0E83-B735-4346-8D48-03E11111E1C5}" type="pres">
      <dgm:prSet presAssocID="{A146E3E9-5C36-4135-904F-EB5FE4A6C1AA}" presName="text_2" presStyleLbl="revTx" presStyleIdx="0" presStyleCnt="3" custScaleX="547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91A58-615D-4F5D-929B-C820EC9C934D}" type="pres">
      <dgm:prSet presAssocID="{F3452251-1137-46A9-A255-0BF8A0014490}" presName="picture_3" presStyleCnt="0"/>
      <dgm:spPr/>
    </dgm:pt>
    <dgm:pt modelId="{D1A730CA-BD0F-48B1-9E1F-438FFF951AE4}" type="pres">
      <dgm:prSet presAssocID="{F3452251-1137-46A9-A255-0BF8A0014490}" presName="pictureRepeatNode" presStyleLbl="alignImgPlace1" presStyleIdx="2" presStyleCnt="4" custScaleX="116202" custScaleY="112256"/>
      <dgm:spPr/>
      <dgm:t>
        <a:bodyPr/>
        <a:lstStyle/>
        <a:p>
          <a:endParaRPr lang="ru-RU"/>
        </a:p>
      </dgm:t>
    </dgm:pt>
    <dgm:pt modelId="{B3D8ADF7-0E35-4055-84C2-1C7A8C29F84B}" type="pres">
      <dgm:prSet presAssocID="{C486550C-864A-4E57-9079-3603062BA9B2}" presName="line_3" presStyleLbl="parChTrans1D1" presStyleIdx="1" presStyleCnt="3"/>
      <dgm:spPr/>
    </dgm:pt>
    <dgm:pt modelId="{B066DCC2-D89B-4F83-B71C-74D76E479628}" type="pres">
      <dgm:prSet presAssocID="{C486550C-864A-4E57-9079-3603062BA9B2}" presName="textparent_3" presStyleLbl="node1" presStyleIdx="0" presStyleCnt="0"/>
      <dgm:spPr/>
    </dgm:pt>
    <dgm:pt modelId="{322524C5-DFD4-498E-A43C-F9008142B2CF}" type="pres">
      <dgm:prSet presAssocID="{C486550C-864A-4E57-9079-3603062BA9B2}" presName="text_3" presStyleLbl="revTx" presStyleIdx="1" presStyleCnt="3" custScaleX="185549" custScaleY="112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98E66-30D3-42CB-976E-FB976009E708}" type="pres">
      <dgm:prSet presAssocID="{F95FB878-612E-4896-BB7B-65F871292338}" presName="picture_4" presStyleCnt="0"/>
      <dgm:spPr/>
    </dgm:pt>
    <dgm:pt modelId="{B0D2CB5B-58EF-4B9B-8189-9ECFEA0F6466}" type="pres">
      <dgm:prSet presAssocID="{F95FB878-612E-4896-BB7B-65F871292338}" presName="pictureRepeatNode" presStyleLbl="alignImgPlace1" presStyleIdx="3" presStyleCnt="4" custScaleX="117568" custScaleY="117640"/>
      <dgm:spPr/>
      <dgm:t>
        <a:bodyPr/>
        <a:lstStyle/>
        <a:p>
          <a:endParaRPr lang="ru-RU"/>
        </a:p>
      </dgm:t>
    </dgm:pt>
    <dgm:pt modelId="{9795F071-094A-4944-BBBB-607583858E0B}" type="pres">
      <dgm:prSet presAssocID="{4EFB93BC-0036-4A57-9E3A-C691813EC0DB}" presName="line_4" presStyleLbl="parChTrans1D1" presStyleIdx="2" presStyleCnt="3"/>
      <dgm:spPr/>
    </dgm:pt>
    <dgm:pt modelId="{06618415-6957-4D3D-8D90-970895468B14}" type="pres">
      <dgm:prSet presAssocID="{4EFB93BC-0036-4A57-9E3A-C691813EC0DB}" presName="textparent_4" presStyleLbl="node1" presStyleIdx="0" presStyleCnt="0"/>
      <dgm:spPr/>
    </dgm:pt>
    <dgm:pt modelId="{09BEBC45-B4D0-4B9D-A65E-3362F7F15CCF}" type="pres">
      <dgm:prSet presAssocID="{4EFB93BC-0036-4A57-9E3A-C691813EC0DB}" presName="text_4" presStyleLbl="revTx" presStyleIdx="2" presStyleCnt="3" custScaleX="16491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6A5670-35F3-46E8-A3CB-836C2898FE47}" srcId="{3A884752-B182-4CEE-A9D2-AAEA56ECE5B3}" destId="{08D0F44E-A3AF-4D68-BC9B-A998597682C3}" srcOrd="0" destOrd="0" parTransId="{55C46876-ED26-4159-BC93-EB572B0A8BA6}" sibTransId="{369539A5-D3FD-4E4B-8AB2-6E647544D0E8}"/>
    <dgm:cxn modelId="{58A1FF3F-917D-4DE5-B85C-7D2486C70E84}" type="presOf" srcId="{F3452251-1137-46A9-A255-0BF8A0014490}" destId="{D1A730CA-BD0F-48B1-9E1F-438FFF951AE4}" srcOrd="0" destOrd="0" presId="urn:microsoft.com/office/officeart/2008/layout/CircularPictureCallout"/>
    <dgm:cxn modelId="{724FDB3A-726F-4392-8AFF-80C8CD2A2F6E}" type="presOf" srcId="{369539A5-D3FD-4E4B-8AB2-6E647544D0E8}" destId="{0F9C1CC6-4A3E-4A84-862E-E3968090F7A7}" srcOrd="0" destOrd="0" presId="urn:microsoft.com/office/officeart/2008/layout/CircularPictureCallout"/>
    <dgm:cxn modelId="{795C73F4-234D-4BC6-9F44-23C6154F4FBC}" type="presOf" srcId="{C486550C-864A-4E57-9079-3603062BA9B2}" destId="{322524C5-DFD4-498E-A43C-F9008142B2CF}" srcOrd="0" destOrd="0" presId="urn:microsoft.com/office/officeart/2008/layout/CircularPictureCallout"/>
    <dgm:cxn modelId="{2AA6027B-00DD-4CA9-A629-4DDECE50004F}" type="presOf" srcId="{59277748-572A-491F-AEFE-AC4F440EC61C}" destId="{37C1ADDB-52A1-4CDA-B141-D75F9ABDC2AB}" srcOrd="0" destOrd="0" presId="urn:microsoft.com/office/officeart/2008/layout/CircularPictureCallout"/>
    <dgm:cxn modelId="{108F7AFD-01A0-4582-B7AC-F1BFB1CC2662}" srcId="{3A884752-B182-4CEE-A9D2-AAEA56ECE5B3}" destId="{A146E3E9-5C36-4135-904F-EB5FE4A6C1AA}" srcOrd="1" destOrd="0" parTransId="{5EE4B028-B946-428D-8319-5A8838900F54}" sibTransId="{59277748-572A-491F-AEFE-AC4F440EC61C}"/>
    <dgm:cxn modelId="{8B2F64F4-8465-426A-B69B-6357F6EAF3B3}" type="presOf" srcId="{3A884752-B182-4CEE-A9D2-AAEA56ECE5B3}" destId="{773BCC8C-F0F3-4B48-BBD0-0F301C56A8FA}" srcOrd="0" destOrd="0" presId="urn:microsoft.com/office/officeart/2008/layout/CircularPictureCallout"/>
    <dgm:cxn modelId="{C8BB9F7A-AD19-4CBA-974F-2692B3CBBFCB}" srcId="{3A884752-B182-4CEE-A9D2-AAEA56ECE5B3}" destId="{C486550C-864A-4E57-9079-3603062BA9B2}" srcOrd="2" destOrd="0" parTransId="{212D0D6F-75B9-4411-8490-78CE120EC3C4}" sibTransId="{F3452251-1137-46A9-A255-0BF8A0014490}"/>
    <dgm:cxn modelId="{D281E5E7-A1AE-49AD-93D8-64F3A0BD74D9}" srcId="{3A884752-B182-4CEE-A9D2-AAEA56ECE5B3}" destId="{4EFB93BC-0036-4A57-9E3A-C691813EC0DB}" srcOrd="3" destOrd="0" parTransId="{960BD966-7540-4646-BA43-EA6DE722059D}" sibTransId="{F95FB878-612E-4896-BB7B-65F871292338}"/>
    <dgm:cxn modelId="{3F330551-5677-4380-B95D-D46FB5F3794C}" type="presOf" srcId="{4EFB93BC-0036-4A57-9E3A-C691813EC0DB}" destId="{09BEBC45-B4D0-4B9D-A65E-3362F7F15CCF}" srcOrd="0" destOrd="0" presId="urn:microsoft.com/office/officeart/2008/layout/CircularPictureCallout"/>
    <dgm:cxn modelId="{44DBAE31-7506-4E27-B2BD-FC5D69DCFB85}" type="presOf" srcId="{F95FB878-612E-4896-BB7B-65F871292338}" destId="{B0D2CB5B-58EF-4B9B-8189-9ECFEA0F6466}" srcOrd="0" destOrd="0" presId="urn:microsoft.com/office/officeart/2008/layout/CircularPictureCallout"/>
    <dgm:cxn modelId="{5D78511E-0D1B-4F8D-A607-CEBC0F7B0CDF}" type="presOf" srcId="{08D0F44E-A3AF-4D68-BC9B-A998597682C3}" destId="{C43E1E4D-6B99-4AD7-B6AA-7EBA48442ADA}" srcOrd="0" destOrd="0" presId="urn:microsoft.com/office/officeart/2008/layout/CircularPictureCallout"/>
    <dgm:cxn modelId="{202B8A09-92AF-4E7E-BFE2-B4A04A7EE93D}" type="presOf" srcId="{A146E3E9-5C36-4135-904F-EB5FE4A6C1AA}" destId="{FF7A0E83-B735-4346-8D48-03E11111E1C5}" srcOrd="0" destOrd="0" presId="urn:microsoft.com/office/officeart/2008/layout/CircularPictureCallout"/>
    <dgm:cxn modelId="{6F617ADC-36CA-404D-A1F0-B0491769EA86}" type="presParOf" srcId="{773BCC8C-F0F3-4B48-BBD0-0F301C56A8FA}" destId="{8E76D57F-4501-4381-8BCC-9BA0571EEB41}" srcOrd="0" destOrd="0" presId="urn:microsoft.com/office/officeart/2008/layout/CircularPictureCallout"/>
    <dgm:cxn modelId="{33518041-A5EC-44AD-BFA8-799761040ECB}" type="presParOf" srcId="{8E76D57F-4501-4381-8BCC-9BA0571EEB41}" destId="{C9547F8F-B9B9-473C-8E2B-8B7212724250}" srcOrd="0" destOrd="0" presId="urn:microsoft.com/office/officeart/2008/layout/CircularPictureCallout"/>
    <dgm:cxn modelId="{70446385-4B05-4BB8-8E4F-AC92D37AA8B1}" type="presParOf" srcId="{C9547F8F-B9B9-473C-8E2B-8B7212724250}" destId="{0F9C1CC6-4A3E-4A84-862E-E3968090F7A7}" srcOrd="0" destOrd="0" presId="urn:microsoft.com/office/officeart/2008/layout/CircularPictureCallout"/>
    <dgm:cxn modelId="{BE502DA3-E9CB-4120-B786-5F171347BE9C}" type="presParOf" srcId="{8E76D57F-4501-4381-8BCC-9BA0571EEB41}" destId="{C43E1E4D-6B99-4AD7-B6AA-7EBA48442ADA}" srcOrd="1" destOrd="0" presId="urn:microsoft.com/office/officeart/2008/layout/CircularPictureCallout"/>
    <dgm:cxn modelId="{BC7D7B0B-2E22-4334-B4A0-9EA5945771F8}" type="presParOf" srcId="{8E76D57F-4501-4381-8BCC-9BA0571EEB41}" destId="{DD341973-6227-433F-AADE-895D98FA4F9D}" srcOrd="2" destOrd="0" presId="urn:microsoft.com/office/officeart/2008/layout/CircularPictureCallout"/>
    <dgm:cxn modelId="{273EDCF4-CA86-403E-9E3E-3E3615E2B8B6}" type="presParOf" srcId="{DD341973-6227-433F-AADE-895D98FA4F9D}" destId="{37C1ADDB-52A1-4CDA-B141-D75F9ABDC2AB}" srcOrd="0" destOrd="0" presId="urn:microsoft.com/office/officeart/2008/layout/CircularPictureCallout"/>
    <dgm:cxn modelId="{898C6269-6E98-4DCF-AB3E-F14B29483542}" type="presParOf" srcId="{8E76D57F-4501-4381-8BCC-9BA0571EEB41}" destId="{AB6CDE33-D5EE-4B75-8945-6F8DB5DE76E5}" srcOrd="3" destOrd="0" presId="urn:microsoft.com/office/officeart/2008/layout/CircularPictureCallout"/>
    <dgm:cxn modelId="{960607F4-8F3A-4A3A-98E7-00022AF4B4AF}" type="presParOf" srcId="{8E76D57F-4501-4381-8BCC-9BA0571EEB41}" destId="{BA774480-B10A-4FE1-826D-B8D03F2C163A}" srcOrd="4" destOrd="0" presId="urn:microsoft.com/office/officeart/2008/layout/CircularPictureCallout"/>
    <dgm:cxn modelId="{F3B69094-4158-4D3E-A0B5-0FEF6F272A27}" type="presParOf" srcId="{BA774480-B10A-4FE1-826D-B8D03F2C163A}" destId="{FF7A0E83-B735-4346-8D48-03E11111E1C5}" srcOrd="0" destOrd="0" presId="urn:microsoft.com/office/officeart/2008/layout/CircularPictureCallout"/>
    <dgm:cxn modelId="{C400C549-A170-4628-853E-B60E8F5C6BDE}" type="presParOf" srcId="{8E76D57F-4501-4381-8BCC-9BA0571EEB41}" destId="{1BA91A58-615D-4F5D-929B-C820EC9C934D}" srcOrd="5" destOrd="0" presId="urn:microsoft.com/office/officeart/2008/layout/CircularPictureCallout"/>
    <dgm:cxn modelId="{66BCBDEF-D6D8-4135-A08F-803AD3F6250F}" type="presParOf" srcId="{1BA91A58-615D-4F5D-929B-C820EC9C934D}" destId="{D1A730CA-BD0F-48B1-9E1F-438FFF951AE4}" srcOrd="0" destOrd="0" presId="urn:microsoft.com/office/officeart/2008/layout/CircularPictureCallout"/>
    <dgm:cxn modelId="{2ECD371B-0D03-4D8B-BE42-C74C6056FB3F}" type="presParOf" srcId="{8E76D57F-4501-4381-8BCC-9BA0571EEB41}" destId="{B3D8ADF7-0E35-4055-84C2-1C7A8C29F84B}" srcOrd="6" destOrd="0" presId="urn:microsoft.com/office/officeart/2008/layout/CircularPictureCallout"/>
    <dgm:cxn modelId="{B3A468C7-A873-45EB-912B-4C845025D70A}" type="presParOf" srcId="{8E76D57F-4501-4381-8BCC-9BA0571EEB41}" destId="{B066DCC2-D89B-4F83-B71C-74D76E479628}" srcOrd="7" destOrd="0" presId="urn:microsoft.com/office/officeart/2008/layout/CircularPictureCallout"/>
    <dgm:cxn modelId="{A4D60086-28F5-4A30-8852-6A7D926F4177}" type="presParOf" srcId="{B066DCC2-D89B-4F83-B71C-74D76E479628}" destId="{322524C5-DFD4-498E-A43C-F9008142B2CF}" srcOrd="0" destOrd="0" presId="urn:microsoft.com/office/officeart/2008/layout/CircularPictureCallout"/>
    <dgm:cxn modelId="{0E8CDB93-2CBB-40A8-8CD4-8D8B90B4153E}" type="presParOf" srcId="{8E76D57F-4501-4381-8BCC-9BA0571EEB41}" destId="{76998E66-30D3-42CB-976E-FB976009E708}" srcOrd="8" destOrd="0" presId="urn:microsoft.com/office/officeart/2008/layout/CircularPictureCallout"/>
    <dgm:cxn modelId="{57A02185-DD6E-49DB-AAC6-918F62180B48}" type="presParOf" srcId="{76998E66-30D3-42CB-976E-FB976009E708}" destId="{B0D2CB5B-58EF-4B9B-8189-9ECFEA0F6466}" srcOrd="0" destOrd="0" presId="urn:microsoft.com/office/officeart/2008/layout/CircularPictureCallout"/>
    <dgm:cxn modelId="{142C2F9C-6450-4E12-9A7B-852A6EC5C2A2}" type="presParOf" srcId="{8E76D57F-4501-4381-8BCC-9BA0571EEB41}" destId="{9795F071-094A-4944-BBBB-607583858E0B}" srcOrd="9" destOrd="0" presId="urn:microsoft.com/office/officeart/2008/layout/CircularPictureCallout"/>
    <dgm:cxn modelId="{714D2853-210B-4C5A-9969-CF50A2AF556A}" type="presParOf" srcId="{8E76D57F-4501-4381-8BCC-9BA0571EEB41}" destId="{06618415-6957-4D3D-8D90-970895468B14}" srcOrd="10" destOrd="0" presId="urn:microsoft.com/office/officeart/2008/layout/CircularPictureCallout"/>
    <dgm:cxn modelId="{739DA59E-36A9-4941-8C0D-AD6BD59FBF46}" type="presParOf" srcId="{06618415-6957-4D3D-8D90-970895468B14}" destId="{09BEBC45-B4D0-4B9D-A65E-3362F7F15CCF}" srcOrd="0" destOrd="0" presId="urn:microsoft.com/office/officeart/2008/layout/CircularPictureCallout"/>
  </dgm:cxnLst>
  <dgm:bg>
    <a:solidFill>
      <a:schemeClr val="accent3">
        <a:lumMod val="40000"/>
        <a:lumOff val="60000"/>
      </a:schemeClr>
    </a:solidFill>
  </dgm:bg>
  <dgm:whole>
    <a:ln>
      <a:solidFill>
        <a:schemeClr val="accent3">
          <a:lumMod val="40000"/>
          <a:lumOff val="6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36E98-E958-4A8C-9260-618FD5982475}">
      <dsp:nvSpPr>
        <dsp:cNvPr id="0" name=""/>
        <dsp:cNvSpPr/>
      </dsp:nvSpPr>
      <dsp:spPr>
        <a:xfrm rot="5400000">
          <a:off x="5374027" y="4249532"/>
          <a:ext cx="957376" cy="11166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F0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ED3E52B-B3F3-4DCE-8E88-8B614AB26AAF}">
      <dsp:nvSpPr>
        <dsp:cNvPr id="0" name=""/>
        <dsp:cNvSpPr/>
      </dsp:nvSpPr>
      <dsp:spPr>
        <a:xfrm>
          <a:off x="238639" y="231322"/>
          <a:ext cx="4584356" cy="1091204"/>
        </a:xfrm>
        <a:prstGeom prst="roundRect">
          <a:avLst>
            <a:gd name="adj" fmla="val 1667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Постановление Администрации г. Сургута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от 23.05.2018 № 3666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291917" y="284600"/>
        <a:ext cx="4477800" cy="984648"/>
      </dsp:txXfrm>
    </dsp:sp>
    <dsp:sp modelId="{E4DBE7C9-5769-4E1A-9B47-6ECFA5F6A9C7}">
      <dsp:nvSpPr>
        <dsp:cNvPr id="0" name=""/>
        <dsp:cNvSpPr/>
      </dsp:nvSpPr>
      <dsp:spPr>
        <a:xfrm>
          <a:off x="3239560" y="344749"/>
          <a:ext cx="1373895" cy="1068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F02E0-E904-40FF-A60A-50E6DF18203B}">
      <dsp:nvSpPr>
        <dsp:cNvPr id="0" name=""/>
        <dsp:cNvSpPr/>
      </dsp:nvSpPr>
      <dsp:spPr>
        <a:xfrm rot="5400000">
          <a:off x="1450933" y="1381752"/>
          <a:ext cx="1012383" cy="98815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F0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DD27C2-6838-4CC6-8C60-0846DACAB311}">
      <dsp:nvSpPr>
        <dsp:cNvPr id="0" name=""/>
        <dsp:cNvSpPr/>
      </dsp:nvSpPr>
      <dsp:spPr>
        <a:xfrm>
          <a:off x="2568140" y="1623995"/>
          <a:ext cx="4607667" cy="1154870"/>
        </a:xfrm>
        <a:prstGeom prst="roundRect">
          <a:avLst>
            <a:gd name="adj" fmla="val 1667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Постановление Администрации г. Сургута </a:t>
          </a:r>
          <a:r>
            <a:rPr lang="ru-RU" sz="1900" b="1" kern="1200" dirty="0" smtClean="0"/>
            <a:t>от 13.06.2018 № 4376</a:t>
          </a:r>
          <a:endParaRPr lang="ru-RU" sz="1900" b="1" kern="1200" dirty="0"/>
        </a:p>
      </dsp:txBody>
      <dsp:txXfrm>
        <a:off x="2624526" y="1680381"/>
        <a:ext cx="4494895" cy="1042098"/>
      </dsp:txXfrm>
    </dsp:sp>
    <dsp:sp modelId="{A8324543-3F92-4362-8AC6-089E1ECC5B10}">
      <dsp:nvSpPr>
        <dsp:cNvPr id="0" name=""/>
        <dsp:cNvSpPr/>
      </dsp:nvSpPr>
      <dsp:spPr>
        <a:xfrm>
          <a:off x="5464296" y="1664003"/>
          <a:ext cx="1373895" cy="1068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78CEA1-8A2A-405C-9689-EC0FAEA4BB1A}">
      <dsp:nvSpPr>
        <dsp:cNvPr id="0" name=""/>
        <dsp:cNvSpPr/>
      </dsp:nvSpPr>
      <dsp:spPr>
        <a:xfrm rot="5400000">
          <a:off x="3191158" y="2845501"/>
          <a:ext cx="1065943" cy="102918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F0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314FDE-4873-458C-9BEE-5F21FFA11E20}">
      <dsp:nvSpPr>
        <dsp:cNvPr id="0" name=""/>
        <dsp:cNvSpPr/>
      </dsp:nvSpPr>
      <dsp:spPr>
        <a:xfrm>
          <a:off x="4306850" y="3082933"/>
          <a:ext cx="4630165" cy="1169336"/>
        </a:xfrm>
        <a:prstGeom prst="roundRect">
          <a:avLst>
            <a:gd name="adj" fmla="val 1667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Постановление Администрации г. Сургута </a:t>
          </a:r>
          <a:r>
            <a:rPr lang="ru-RU" sz="1900" b="1" i="0" kern="1200" dirty="0" smtClean="0"/>
            <a:t>от 13.09.2018 № 7012</a:t>
          </a:r>
          <a:endParaRPr lang="ru-RU" sz="1900" b="1" i="0" kern="1200" dirty="0"/>
        </a:p>
      </dsp:txBody>
      <dsp:txXfrm>
        <a:off x="4363943" y="3140026"/>
        <a:ext cx="4515979" cy="1055150"/>
      </dsp:txXfrm>
    </dsp:sp>
    <dsp:sp modelId="{F828F7D6-E560-42BC-BAEB-A52431F595E5}">
      <dsp:nvSpPr>
        <dsp:cNvPr id="0" name=""/>
        <dsp:cNvSpPr/>
      </dsp:nvSpPr>
      <dsp:spPr>
        <a:xfrm>
          <a:off x="7688626" y="3017994"/>
          <a:ext cx="1373895" cy="1068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5CC8BC-1DD0-4476-8805-DDD19D730C2D}">
      <dsp:nvSpPr>
        <dsp:cNvPr id="0" name=""/>
        <dsp:cNvSpPr/>
      </dsp:nvSpPr>
      <dsp:spPr>
        <a:xfrm>
          <a:off x="6435831" y="4573556"/>
          <a:ext cx="4565560" cy="1168873"/>
        </a:xfrm>
        <a:prstGeom prst="roundRect">
          <a:avLst>
            <a:gd name="adj" fmla="val 1667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Постановление Администрации г. Сургута </a:t>
          </a:r>
          <a:r>
            <a:rPr lang="ru-RU" sz="1900" b="1" kern="1200" dirty="0" smtClean="0"/>
            <a:t>от 29.12.2018 № 10368</a:t>
          </a:r>
          <a:endParaRPr lang="ru-RU" sz="1900" b="1" kern="1200" dirty="0"/>
        </a:p>
      </dsp:txBody>
      <dsp:txXfrm>
        <a:off x="6492901" y="4630626"/>
        <a:ext cx="4451420" cy="1054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5F071-094A-4944-BBBB-607583858E0B}">
      <dsp:nvSpPr>
        <dsp:cNvPr id="0" name=""/>
        <dsp:cNvSpPr/>
      </dsp:nvSpPr>
      <dsp:spPr>
        <a:xfrm>
          <a:off x="2820545" y="4838592"/>
          <a:ext cx="5662966" cy="0"/>
        </a:xfrm>
        <a:prstGeom prst="line">
          <a:avLst/>
        </a:pr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8ADF7-0E35-4055-84C2-1C7A8C29F84B}">
      <dsp:nvSpPr>
        <dsp:cNvPr id="0" name=""/>
        <dsp:cNvSpPr/>
      </dsp:nvSpPr>
      <dsp:spPr>
        <a:xfrm>
          <a:off x="2820545" y="2864450"/>
          <a:ext cx="4850747" cy="0"/>
        </a:xfrm>
        <a:prstGeom prst="line">
          <a:avLst/>
        </a:pr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CDE33-D5EE-4B75-8945-6F8DB5DE76E5}">
      <dsp:nvSpPr>
        <dsp:cNvPr id="0" name=""/>
        <dsp:cNvSpPr/>
      </dsp:nvSpPr>
      <dsp:spPr>
        <a:xfrm>
          <a:off x="2820545" y="890309"/>
          <a:ext cx="5662966" cy="0"/>
        </a:xfrm>
        <a:prstGeom prst="line">
          <a:avLst/>
        </a:pr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9C1CC6-4A3E-4A84-862E-E3968090F7A7}">
      <dsp:nvSpPr>
        <dsp:cNvPr id="0" name=""/>
        <dsp:cNvSpPr/>
      </dsp:nvSpPr>
      <dsp:spPr>
        <a:xfrm>
          <a:off x="174" y="38833"/>
          <a:ext cx="5640404" cy="564040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3E1E4D-6B99-4AD7-B6AA-7EBA48442ADA}">
      <dsp:nvSpPr>
        <dsp:cNvPr id="0" name=""/>
        <dsp:cNvSpPr/>
      </dsp:nvSpPr>
      <dsp:spPr>
        <a:xfrm>
          <a:off x="1015616" y="3039303"/>
          <a:ext cx="3609858" cy="1861333"/>
        </a:xfrm>
        <a:prstGeom prst="rect">
          <a:avLst/>
        </a:prstGeom>
        <a:noFill/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015616" y="3039303"/>
        <a:ext cx="3609858" cy="1861333"/>
      </dsp:txXfrm>
    </dsp:sp>
    <dsp:sp modelId="{37C1ADDB-52A1-4CDA-B141-D75F9ABDC2AB}">
      <dsp:nvSpPr>
        <dsp:cNvPr id="0" name=""/>
        <dsp:cNvSpPr/>
      </dsp:nvSpPr>
      <dsp:spPr>
        <a:xfrm>
          <a:off x="7675599" y="80104"/>
          <a:ext cx="1615823" cy="16204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7A0E83-B735-4346-8D48-03E11111E1C5}">
      <dsp:nvSpPr>
        <dsp:cNvPr id="0" name=""/>
        <dsp:cNvSpPr/>
      </dsp:nvSpPr>
      <dsp:spPr>
        <a:xfrm>
          <a:off x="9329572" y="44248"/>
          <a:ext cx="1949136" cy="169212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Оплачено задолженности по договорам аренды земельных участков</a:t>
          </a:r>
          <a:endParaRPr lang="ru-RU" sz="2000" b="1" i="0" kern="1200" dirty="0"/>
        </a:p>
      </dsp:txBody>
      <dsp:txXfrm>
        <a:off x="9329572" y="44248"/>
        <a:ext cx="1949136" cy="1692121"/>
      </dsp:txXfrm>
    </dsp:sp>
    <dsp:sp modelId="{D1A730CA-BD0F-48B1-9E1F-438FFF951AE4}">
      <dsp:nvSpPr>
        <dsp:cNvPr id="0" name=""/>
        <dsp:cNvSpPr/>
      </dsp:nvSpPr>
      <dsp:spPr>
        <a:xfrm>
          <a:off x="6688153" y="1914697"/>
          <a:ext cx="1966278" cy="189950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2524C5-DFD4-498E-A43C-F9008142B2CF}">
      <dsp:nvSpPr>
        <dsp:cNvPr id="0" name=""/>
        <dsp:cNvSpPr/>
      </dsp:nvSpPr>
      <dsp:spPr>
        <a:xfrm>
          <a:off x="8517354" y="1914697"/>
          <a:ext cx="2762072" cy="189950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Оплачено                   по договорам                      на размещение                 в 2018 году</a:t>
          </a:r>
          <a:endParaRPr lang="ru-RU" sz="2000" b="1" kern="1200" dirty="0"/>
        </a:p>
      </dsp:txBody>
      <dsp:txXfrm>
        <a:off x="8517354" y="1914697"/>
        <a:ext cx="2762072" cy="1899507"/>
      </dsp:txXfrm>
    </dsp:sp>
    <dsp:sp modelId="{B0D2CB5B-58EF-4B9B-8189-9ECFEA0F6466}">
      <dsp:nvSpPr>
        <dsp:cNvPr id="0" name=""/>
        <dsp:cNvSpPr/>
      </dsp:nvSpPr>
      <dsp:spPr>
        <a:xfrm>
          <a:off x="7488815" y="3843286"/>
          <a:ext cx="1989393" cy="199061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9BEBC45-B4D0-4B9D-A65E-3362F7F15CCF}">
      <dsp:nvSpPr>
        <dsp:cNvPr id="0" name=""/>
        <dsp:cNvSpPr/>
      </dsp:nvSpPr>
      <dsp:spPr>
        <a:xfrm>
          <a:off x="9329572" y="3992531"/>
          <a:ext cx="1950893" cy="169212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Подлежит оплате                      в 2019 году</a:t>
          </a:r>
          <a:endParaRPr lang="ru-RU" sz="2000" b="1" kern="1200" dirty="0"/>
        </a:p>
      </dsp:txBody>
      <dsp:txXfrm>
        <a:off x="9329572" y="3992531"/>
        <a:ext cx="1950893" cy="1692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0404E-B936-4B67-AE71-0C2AB72E2E4A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A700E-0F11-47AC-8401-FACA70260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480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A700E-0F11-47AC-8401-FACA70260DF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20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222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1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464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712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401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148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223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078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58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76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25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13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275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16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3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33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10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A5F2B2F-3D93-4678-A375-E54B92E1B773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2419786-BC5D-468F-AA0D-EDECB55C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68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09729"/>
            <a:ext cx="11914632" cy="6547104"/>
          </a:xfrm>
        </p:spPr>
      </p:pic>
      <p:sp>
        <p:nvSpPr>
          <p:cNvPr id="6" name="Прямоугольник 5"/>
          <p:cNvSpPr/>
          <p:nvPr/>
        </p:nvSpPr>
        <p:spPr>
          <a:xfrm>
            <a:off x="155448" y="109729"/>
            <a:ext cx="691286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300" b="1" i="1" dirty="0">
                <a:ln w="3175" cmpd="sng">
                  <a:noFill/>
                </a:ln>
                <a:solidFill>
                  <a:prstClr val="black"/>
                </a:solidFill>
                <a:ea typeface="+mj-ea"/>
                <a:cs typeface="+mj-cs"/>
              </a:rPr>
              <a:t>РАЗМЕЩЕНИЕ НЕСТАЦИОНАРНЫХ ТОРГОВЫХ ОБЪЕКТОВ</a:t>
            </a:r>
            <a:br>
              <a:rPr lang="ru-RU" sz="4300" b="1" i="1" dirty="0">
                <a:ln w="3175" cmpd="sng">
                  <a:noFill/>
                </a:ln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584" y="1787524"/>
            <a:ext cx="4571999" cy="14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84632" y="4553712"/>
            <a:ext cx="5120640" cy="822960"/>
          </a:xfrm>
        </p:spPr>
        <p:txBody>
          <a:bodyPr>
            <a:noAutofit/>
          </a:bodyPr>
          <a:lstStyle/>
          <a:p>
            <a:r>
              <a:rPr lang="ru-RU" sz="3500" b="1" dirty="0"/>
              <a:t>у</a:t>
            </a:r>
            <a:r>
              <a:rPr lang="ru-RU" sz="3500" b="1" dirty="0" smtClean="0"/>
              <a:t>л. Магистральная, д. 24</a:t>
            </a:r>
            <a:endParaRPr lang="ru-RU" sz="35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1" y="184323"/>
            <a:ext cx="6380761" cy="3639793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771" y="3127248"/>
            <a:ext cx="6187869" cy="354787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27520" y="1725168"/>
            <a:ext cx="4791456" cy="8229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smtClean="0"/>
              <a:t>ИП Егшатян В.К.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19237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7648" y="1645920"/>
            <a:ext cx="5541264" cy="768096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ИП Пономарева И.А. 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" y="192024"/>
            <a:ext cx="6253053" cy="3602736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32" y="3076107"/>
            <a:ext cx="6199632" cy="358072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69264" y="4482421"/>
            <a:ext cx="4334256" cy="7680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/>
              <a:t>ул. Губкина, </a:t>
            </a:r>
            <a:r>
              <a:rPr lang="ru-RU" sz="3500" b="1" dirty="0" smtClean="0"/>
              <a:t>д. 1/1 </a:t>
            </a:r>
            <a:endParaRPr lang="ru-RU" sz="3500" b="1" dirty="0"/>
          </a:p>
        </p:txBody>
      </p:sp>
    </p:spTree>
    <p:extLst>
      <p:ext uri="{BB962C8B-B14F-4D97-AF65-F5344CB8AC3E}">
        <p14:creationId xmlns:p14="http://schemas.microsoft.com/office/powerpoint/2010/main" val="175643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88136" y="4489704"/>
            <a:ext cx="4178808" cy="704088"/>
          </a:xfrm>
        </p:spPr>
        <p:txBody>
          <a:bodyPr>
            <a:normAutofit/>
          </a:bodyPr>
          <a:lstStyle/>
          <a:p>
            <a:r>
              <a:rPr lang="ru-RU" sz="3000" b="1" dirty="0"/>
              <a:t>у</a:t>
            </a:r>
            <a:r>
              <a:rPr lang="ru-RU" sz="3000" b="1" dirty="0" smtClean="0"/>
              <a:t>л. Автомобилистов</a:t>
            </a:r>
            <a:endParaRPr lang="ru-RU" sz="3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448" y="228600"/>
            <a:ext cx="6184072" cy="3575304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44" y="3108960"/>
            <a:ext cx="6243688" cy="347472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781800" y="1844040"/>
            <a:ext cx="4178808" cy="704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smtClean="0"/>
              <a:t>ИП Граль Т.Б.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3481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446521" y="1536192"/>
            <a:ext cx="4873751" cy="86868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ИП </a:t>
            </a:r>
            <a:r>
              <a:rPr lang="ru-RU" sz="4000" b="1" dirty="0" err="1" smtClean="0"/>
              <a:t>Талыбов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Б.М.о</a:t>
            </a:r>
            <a:r>
              <a:rPr lang="ru-RU" sz="4000" b="1" dirty="0" smtClean="0"/>
              <a:t>.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65" y="237744"/>
            <a:ext cx="6163056" cy="3538728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864" y="3118104"/>
            <a:ext cx="6199631" cy="351129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5800" y="4439412"/>
            <a:ext cx="4919472" cy="8686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/>
              <a:t>ул. </a:t>
            </a:r>
            <a:r>
              <a:rPr lang="ru-RU" sz="3500" b="1" dirty="0" err="1"/>
              <a:t>Кукуевицкого</a:t>
            </a:r>
            <a:r>
              <a:rPr lang="ru-RU" sz="3500" b="1" dirty="0"/>
              <a:t>, д. 8</a:t>
            </a:r>
          </a:p>
        </p:txBody>
      </p:sp>
    </p:spTree>
    <p:extLst>
      <p:ext uri="{BB962C8B-B14F-4D97-AF65-F5344CB8AC3E}">
        <p14:creationId xmlns:p14="http://schemas.microsoft.com/office/powerpoint/2010/main" val="290877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12064" y="4434840"/>
            <a:ext cx="5129784" cy="786384"/>
          </a:xfrm>
        </p:spPr>
        <p:txBody>
          <a:bodyPr>
            <a:normAutofit/>
          </a:bodyPr>
          <a:lstStyle/>
          <a:p>
            <a:r>
              <a:rPr lang="ru-RU" sz="3500" b="1" dirty="0"/>
              <a:t>ул. Ленинградская, д. 1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11" y="201168"/>
            <a:ext cx="6245353" cy="3593592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0" y="3066963"/>
            <a:ext cx="6181344" cy="358072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45808" y="1889760"/>
            <a:ext cx="4096512" cy="65836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smtClean="0"/>
              <a:t>ИП Айвазян А.А.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09764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581912"/>
            <a:ext cx="9601196" cy="42939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СПАСИБО</a:t>
            </a:r>
          </a:p>
          <a:p>
            <a:pPr marL="0" indent="0" algn="ctr">
              <a:buNone/>
            </a:pPr>
            <a:r>
              <a:rPr lang="ru-RU" sz="4400" b="1" dirty="0" smtClean="0"/>
              <a:t>ЗА ВНИМАНИЕ!!! 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3953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7002" y="0"/>
            <a:ext cx="12269002" cy="44276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НОРМАТИВНО-ПРАВОВОЕ РЕГУЛИРОВАНИЕ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266" y="616017"/>
            <a:ext cx="10838048" cy="5510463"/>
          </a:xfrm>
        </p:spPr>
        <p:txBody>
          <a:bodyPr>
            <a:normAutofit fontScale="85000" lnSpcReduction="20000"/>
          </a:bodyPr>
          <a:lstStyle/>
          <a:p>
            <a:pPr indent="0" algn="ctr">
              <a:buNone/>
            </a:pPr>
            <a:r>
              <a:rPr lang="ru-RU" sz="2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города от 09.11.2017 № 9589 </a:t>
            </a:r>
          </a:p>
          <a:p>
            <a:pPr indent="0" algn="ctr">
              <a:buNone/>
            </a:pPr>
            <a:r>
              <a:rPr lang="ru-RU" sz="2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размещении нестационарных торговых объектов </a:t>
            </a:r>
          </a:p>
          <a:p>
            <a:pPr indent="0" algn="ctr">
              <a:buNone/>
            </a:pPr>
            <a:r>
              <a:rPr lang="ru-RU" sz="2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города Сургута» </a:t>
            </a:r>
          </a:p>
          <a:p>
            <a:pPr indent="0" algn="just">
              <a:buNone/>
            </a:pP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Утверждены:</a:t>
            </a:r>
          </a:p>
          <a:p>
            <a:pPr indent="0" algn="just">
              <a:buNone/>
            </a:pPr>
            <a:endParaRPr lang="ru-RU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763" indent="-457200" algn="just">
              <a:spcBef>
                <a:spcPts val="0"/>
              </a:spcBef>
              <a:buFont typeface="+mj-lt"/>
              <a:buAutoNum type="arabicParenR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размещении нестационарных торговых объектов на территории города Сургута;</a:t>
            </a:r>
          </a:p>
          <a:p>
            <a:pPr marL="639763" indent="-457200" algn="just">
              <a:spcBef>
                <a:spcPts val="0"/>
              </a:spcBef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заключения договоров на размещение нестационарных торговых объектов                         без проведения аукциона;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763" indent="-457200" algn="just">
              <a:spcBef>
                <a:spcPts val="0"/>
              </a:spcBef>
              <a:buFont typeface="+mj-lt"/>
              <a:buAutoNum type="arabicParenR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организации и проведения открытого аукциона на право заключения договоров                    на размещение нестационарных торговых объектов на территории города Сургута;</a:t>
            </a:r>
          </a:p>
          <a:p>
            <a:pPr marL="639763" indent="-457200" algn="just">
              <a:spcBef>
                <a:spcPts val="0"/>
              </a:spcBef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орядок (методика) расчета начальной цены предмета аукциона и размера платы по договору на размещение нестационарного торгового объекта на территории города Сургута;</a:t>
            </a:r>
          </a:p>
          <a:p>
            <a:pPr marL="639763" indent="-457200" algn="just">
              <a:spcBef>
                <a:spcPts val="0"/>
              </a:spcBef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иповая форма договора на размещение нестационарного торгового объекта на территории города Сургута.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618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1"/>
            <a:ext cx="9601196" cy="47548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ВНЕСЕНЫ ИЗМЕНЕНИЯ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4497309"/>
              </p:ext>
            </p:extLst>
          </p:nvPr>
        </p:nvGraphicFramePr>
        <p:xfrm>
          <a:off x="493776" y="475489"/>
          <a:ext cx="11210544" cy="5852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89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" y="1"/>
            <a:ext cx="11987784" cy="51206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ВНЕСЕНЫ СЛЕДУЮЩИЕ ИЗМЕНЕНИЯ: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648" y="512065"/>
            <a:ext cx="10963656" cy="6437375"/>
          </a:xfrm>
        </p:spPr>
        <p:txBody>
          <a:bodyPr>
            <a:normAutofit fontScale="47500" lnSpcReduction="20000"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продлен срок для подачи хозяйствующими субъектами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заявлений 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заключении договора на размещение без проведения аукциона (до 29.06.2018);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постановления распространено на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правоотношения по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размещению НТО по оказанию бытовых услуг, услуг общественного питания, распространения (реализации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лотерейных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билетов, установленных до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вступления 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силу постановления Администрации города от 09.11.2017 № 9589 в соответствии  со схемой размещения, а также услуг по приему платежей посредством платежных терминалов, банковских услуг посредством банкоматов;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урегулирован вопрос размещения объектов в границах красных линий (полосах отвода) автомобильных дорог в отношении киосков со специализацией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«Распространение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(реализация) лотерейных билетов», установлен срок размещения до 31.12.2019;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изменены сроки разработки и утверждения проекта схемы размещения;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срок для устранения нарушений и несоответствий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 к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НТО, выявленных по результатам приемки объектов в эксплуатацию;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установлена возможность передачи НТО в собственность, пользование третьим лицам; 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разграничены полномочия по контролю между уполномоченными органами и контрольным управлением;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откорректированы требования к НТО;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постановление внесены изменения, согласно которым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этажности не распространяются на НТО, установленные до вступления в силу постановления Администрации города от 09.11.2017 № 9589, при наличии разрешений на установку (монтаж) движимого объекта и на эксплуатацию движимого объекта, выданных органом местного самоуправления;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определено, что установленные постановлением требования к эскизным проектам, размеру, оснащению не распространяются на остановочные комплексы, установленные до вступления в силу постановления в соответствии с эскизным проектом, согласованным в установленном порядке, в соответствии с требованиями ранее действовавшего постановления Администрации города от 01.03.2006 № 230 «Об утверждении Порядка предоставления земельных участков, установки, монтажа и сдачи в эксплуатацию движимых (временных) объектов на территории города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в постановление Администрации города от 27.06.2005 № 84» (в редакции с 27.08.2013 № 6121). Также определено, что установленные постановлением требования о соответствии типовому эскизному проекту, требования к размеру не распространяются на иные нестационарные торговые объекты, установленные до вступления в силу постановления и расположенные за пределами зон застройки жилыми домами, установленных в соответствии с Правилами землепользования и застройки на территории города Сургута, утвержденными решением Думы города от 28.06.2005 № 475-IIIГД;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предусмотрена возможность повторного обращения с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заявлением 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заключении договора на размещение после оплаты задолженности в случае отказа хозяйствующему субъекту в заключении договора на размещение по причине наличия задолженности;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дополнены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для отказа в заключении договора на размещение   без проведения аукциона;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оснований для отказа в заключении договора на размещение нестационарного торгового объекта без проведения торгов исключено наличие нарушений Правил благоустройства территории города Сургута;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изменены значения коэффициента, учитывающего специализацию нестационарного торгового объекта, применяемого при расчете размера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платы по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договору на размещение;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порядок применения значений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коэффициента при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осуществлении в НТО нескольких видов деятельности с различными значениями коэффициента, учитывающего специализацию (тип) НТО;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 порядок расчета размера платы за размещение НТО при наличии нескольких этажей у объекта.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83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582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СХЕМА РАЗМЕЩЕНИЯ НТО 2016 </a:t>
            </a:r>
            <a:endParaRPr lang="ru-RU" b="1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683538"/>
              </p:ext>
            </p:extLst>
          </p:nvPr>
        </p:nvGraphicFramePr>
        <p:xfrm>
          <a:off x="1414912" y="866274"/>
          <a:ext cx="9394258" cy="4899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129">
                  <a:extLst>
                    <a:ext uri="{9D8B030D-6E8A-4147-A177-3AD203B41FA5}">
                      <a16:colId xmlns:a16="http://schemas.microsoft.com/office/drawing/2014/main" val="2279003936"/>
                    </a:ext>
                  </a:extLst>
                </a:gridCol>
                <a:gridCol w="4697129">
                  <a:extLst>
                    <a:ext uri="{9D8B030D-6E8A-4147-A177-3AD203B41FA5}">
                      <a16:colId xmlns:a16="http://schemas.microsoft.com/office/drawing/2014/main" val="1883515912"/>
                    </a:ext>
                  </a:extLst>
                </a:gridCol>
              </a:tblGrid>
              <a:tr h="578259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Black" panose="020B0A04020102020204" pitchFamily="34" charset="0"/>
                        </a:rPr>
                        <a:t>Всего включено мест  </a:t>
                      </a:r>
                      <a:endParaRPr lang="ru-RU" sz="13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rial Black" panose="020B0A04020102020204" pitchFamily="34" charset="0"/>
                        </a:rPr>
                        <a:t>441</a:t>
                      </a:r>
                      <a:endParaRPr lang="ru-RU" sz="13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115845"/>
                  </a:ext>
                </a:extLst>
              </a:tr>
              <a:tr h="5782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Arial Black" panose="020B0A04020102020204" pitchFamily="34" charset="0"/>
                        </a:rPr>
                        <a:t>Из них под размещение: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39404"/>
                  </a:ext>
                </a:extLst>
              </a:tr>
              <a:tr h="578259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700" dirty="0" smtClean="0">
                          <a:latin typeface="Arial Black" panose="020B0A04020102020204" pitchFamily="34" charset="0"/>
                        </a:rPr>
                        <a:t>киосков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Arial Black" panose="020B0A04020102020204" pitchFamily="34" charset="0"/>
                        </a:rPr>
                        <a:t>64</a:t>
                      </a:r>
                      <a:endParaRPr lang="ru-RU" sz="17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368149"/>
                  </a:ext>
                </a:extLst>
              </a:tr>
              <a:tr h="57825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700" dirty="0" smtClean="0">
                          <a:latin typeface="Arial Black" panose="020B0A04020102020204" pitchFamily="34" charset="0"/>
                        </a:rPr>
                        <a:t>павильонов</a:t>
                      </a:r>
                      <a:endParaRPr lang="ru-RU" sz="17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Arial Black" panose="020B0A04020102020204" pitchFamily="34" charset="0"/>
                        </a:rPr>
                        <a:t>57</a:t>
                      </a:r>
                      <a:endParaRPr lang="ru-RU" sz="17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836180"/>
                  </a:ext>
                </a:extLst>
              </a:tr>
              <a:tr h="74725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передвижных объектов торговли</a:t>
                      </a:r>
                      <a:endParaRPr lang="ru-RU" sz="1700" dirty="0" smtClean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Arial Black" panose="020B0A04020102020204" pitchFamily="34" charset="0"/>
                        </a:rPr>
                        <a:t>19</a:t>
                      </a:r>
                      <a:endParaRPr lang="ru-RU" sz="17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055628"/>
                  </a:ext>
                </a:extLst>
              </a:tr>
              <a:tr h="126070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700" b="0" kern="1200" dirty="0" smtClean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остановочных комплексов</a:t>
                      </a:r>
                      <a:r>
                        <a:rPr lang="ru-RU" sz="17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700" b="0" kern="1200" dirty="0" smtClean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с торговой площадью (автопавильонов) </a:t>
                      </a:r>
                      <a:endParaRPr lang="ru-RU" sz="1700" b="0" dirty="0" smtClean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Arial Black" panose="020B0A04020102020204" pitchFamily="34" charset="0"/>
                        </a:rPr>
                        <a:t>301</a:t>
                      </a:r>
                      <a:endParaRPr lang="ru-RU" sz="17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455782"/>
                  </a:ext>
                </a:extLst>
              </a:tr>
              <a:tr h="5782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Arial Black" panose="020B0A04020102020204" pitchFamily="34" charset="0"/>
                        </a:rPr>
                        <a:t>Свободные места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rial Black" panose="020B0A04020102020204" pitchFamily="34" charset="0"/>
                        </a:rPr>
                        <a:t>260</a:t>
                      </a:r>
                      <a:endParaRPr lang="ru-RU" sz="13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847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6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908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СХЕМА РАЗМЕЩЕНИЯ НТО 2018 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9749327"/>
              </p:ext>
            </p:extLst>
          </p:nvPr>
        </p:nvGraphicFramePr>
        <p:xfrm>
          <a:off x="452387" y="490889"/>
          <a:ext cx="11242308" cy="5938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5286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16016"/>
          </a:xfrm>
        </p:spPr>
        <p:txBody>
          <a:bodyPr>
            <a:normAutofit fontScale="90000"/>
          </a:bodyPr>
          <a:lstStyle/>
          <a:p>
            <a:r>
              <a:rPr lang="ru-RU" sz="4900" b="1" i="1" dirty="0" smtClean="0">
                <a:solidFill>
                  <a:schemeClr val="dk1"/>
                </a:solidFill>
              </a:rPr>
              <a:t>Киоски, павильоны, автофургоны</a:t>
            </a:r>
            <a:r>
              <a:rPr lang="ru-RU" b="1" i="1" dirty="0" smtClean="0">
                <a:solidFill>
                  <a:schemeClr val="dk1"/>
                </a:solidFill>
              </a:rPr>
              <a:t> 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0362" y="616017"/>
            <a:ext cx="7449954" cy="2560320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Поступило </a:t>
            </a:r>
            <a:r>
              <a:rPr lang="ru-RU" dirty="0"/>
              <a:t>заявлений о заключении </a:t>
            </a:r>
            <a:r>
              <a:rPr lang="ru-RU" dirty="0" smtClean="0"/>
              <a:t>договоров                                                                      на </a:t>
            </a:r>
            <a:r>
              <a:rPr lang="ru-RU" dirty="0"/>
              <a:t>размещение без проведения </a:t>
            </a:r>
            <a:r>
              <a:rPr lang="ru-RU" dirty="0" smtClean="0"/>
              <a:t>аукциона - </a:t>
            </a:r>
            <a:r>
              <a:rPr lang="ru-RU" sz="3200" b="1" i="1" dirty="0" smtClean="0"/>
              <a:t>173</a:t>
            </a:r>
            <a:endParaRPr lang="ru-RU" sz="3200" b="1" i="1" dirty="0"/>
          </a:p>
          <a:p>
            <a:r>
              <a:rPr lang="ru-RU" dirty="0" smtClean="0"/>
              <a:t>Заключено </a:t>
            </a:r>
            <a:r>
              <a:rPr lang="ru-RU" dirty="0"/>
              <a:t>договоров на размещение НТО </a:t>
            </a:r>
            <a:r>
              <a:rPr lang="ru-RU" dirty="0" smtClean="0"/>
              <a:t>- </a:t>
            </a:r>
            <a:r>
              <a:rPr lang="ru-RU" sz="3200" b="1" i="1" dirty="0"/>
              <a:t>1</a:t>
            </a:r>
            <a:r>
              <a:rPr lang="ru-RU" sz="3200" b="1" i="1" dirty="0" smtClean="0"/>
              <a:t>02</a:t>
            </a:r>
            <a:r>
              <a:rPr lang="ru-RU" dirty="0" smtClean="0"/>
              <a:t>              </a:t>
            </a:r>
            <a:endParaRPr lang="ru-RU" dirty="0"/>
          </a:p>
          <a:p>
            <a:r>
              <a:rPr lang="ru-RU" dirty="0" smtClean="0"/>
              <a:t>Проведено осмотров, составлено актов - </a:t>
            </a:r>
            <a:r>
              <a:rPr lang="ru-RU" sz="3200" b="1" i="1" dirty="0" smtClean="0"/>
              <a:t>134</a:t>
            </a:r>
          </a:p>
          <a:p>
            <a:r>
              <a:rPr lang="ru-RU" dirty="0" smtClean="0"/>
              <a:t>Принято в эксплуатацию НТО – </a:t>
            </a:r>
            <a:r>
              <a:rPr lang="ru-RU" sz="3200" b="1" i="1" dirty="0" smtClean="0"/>
              <a:t>85</a:t>
            </a:r>
          </a:p>
          <a:p>
            <a:r>
              <a:rPr lang="ru-RU" dirty="0" smtClean="0"/>
              <a:t>Рассмотрено обращений </a:t>
            </a:r>
            <a:r>
              <a:rPr lang="ru-RU" b="1" i="1" dirty="0" smtClean="0"/>
              <a:t>- </a:t>
            </a:r>
            <a:r>
              <a:rPr lang="ru-RU" sz="3200" b="1" i="1" dirty="0" smtClean="0"/>
              <a:t>67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553" y="3753853"/>
            <a:ext cx="5467150" cy="29113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0800000" flipV="1">
            <a:off x="1448601" y="4410321"/>
            <a:ext cx="51735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Отказано </a:t>
            </a:r>
            <a:r>
              <a:rPr lang="ru-RU" dirty="0"/>
              <a:t>в заключении </a:t>
            </a:r>
            <a:r>
              <a:rPr lang="ru-RU" dirty="0" smtClean="0"/>
              <a:t>договоров/отозвано - </a:t>
            </a:r>
            <a:r>
              <a:rPr lang="ru-RU" sz="2000" b="1" i="1" dirty="0" smtClean="0"/>
              <a:t>65</a:t>
            </a:r>
            <a:endParaRPr lang="ru-RU" sz="2000" b="1" i="1" dirty="0"/>
          </a:p>
          <a:p>
            <a:r>
              <a:rPr lang="ru-RU" dirty="0" smtClean="0"/>
              <a:t>Расторгнуто договоров по соглашению на основании заявления - </a:t>
            </a:r>
            <a:r>
              <a:rPr lang="ru-RU" sz="2000" b="1" i="1" dirty="0" smtClean="0"/>
              <a:t>6</a:t>
            </a:r>
            <a:r>
              <a:rPr lang="ru-RU" sz="2000" dirty="0" smtClean="0"/>
              <a:t> </a:t>
            </a:r>
            <a:r>
              <a:rPr lang="ru-RU" dirty="0" smtClean="0"/>
              <a:t>                                           Не приняты </a:t>
            </a:r>
            <a:r>
              <a:rPr lang="ru-RU" dirty="0"/>
              <a:t>в эксплуатацию </a:t>
            </a:r>
            <a:r>
              <a:rPr lang="ru-RU" dirty="0" smtClean="0"/>
              <a:t> - </a:t>
            </a:r>
            <a:r>
              <a:rPr lang="ru-RU" sz="2000" b="1" i="1" dirty="0" smtClean="0"/>
              <a:t>3</a:t>
            </a:r>
            <a:endParaRPr lang="ru-RU" sz="20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2" y="471638"/>
            <a:ext cx="2993457" cy="3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Умножение 12"/>
          <p:cNvSpPr/>
          <p:nvPr/>
        </p:nvSpPr>
        <p:spPr>
          <a:xfrm>
            <a:off x="534200" y="4708515"/>
            <a:ext cx="914400" cy="914400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врон 16"/>
          <p:cNvSpPr/>
          <p:nvPr/>
        </p:nvSpPr>
        <p:spPr>
          <a:xfrm rot="5400000">
            <a:off x="9039786" y="1251063"/>
            <a:ext cx="711829" cy="67376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1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1"/>
            <a:ext cx="9601196" cy="51206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СПЕЦИАЛИЗАЦИЯ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648" y="603504"/>
            <a:ext cx="10799064" cy="564184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</a:t>
            </a:r>
            <a:r>
              <a:rPr lang="ru-RU" sz="3000" b="1" dirty="0" smtClean="0"/>
              <a:t>97 объектов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9" name="Шестиугольник 8"/>
          <p:cNvSpPr/>
          <p:nvPr/>
        </p:nvSpPr>
        <p:spPr>
          <a:xfrm>
            <a:off x="7642072" y="4341155"/>
            <a:ext cx="2015285" cy="914400"/>
          </a:xfrm>
          <a:prstGeom prst="hexagon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Ремонт обуви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22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3237624" y="1256017"/>
            <a:ext cx="1615008" cy="914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Цветы 14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2" name="Шестиугольник 11"/>
          <p:cNvSpPr/>
          <p:nvPr/>
        </p:nvSpPr>
        <p:spPr>
          <a:xfrm>
            <a:off x="9657357" y="1261030"/>
            <a:ext cx="1560574" cy="914400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Овощи- фрукты 6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865632" y="1246873"/>
            <a:ext cx="1594104" cy="914400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Продукты 30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7245528" y="1253733"/>
            <a:ext cx="1579507" cy="914400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Лотереи 4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8604818" y="2794014"/>
            <a:ext cx="1810197" cy="914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Рыболовные товары 1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1295402" y="2766321"/>
            <a:ext cx="2052765" cy="914400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Периодическая печать 15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2459736" y="4341155"/>
            <a:ext cx="2165189" cy="914400"/>
          </a:xfrm>
          <a:prstGeom prst="hexago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Парикмахерская 1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059912" y="4341155"/>
            <a:ext cx="2072176" cy="914400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Машинописное бюро 1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6306334" y="2794014"/>
            <a:ext cx="1944248" cy="914400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Общественное питание 2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3805830" y="2794014"/>
            <a:ext cx="1872594" cy="914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Автозапчасти 1</a:t>
            </a:r>
            <a:endParaRPr lang="ru-RU" sz="1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7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024360" cy="49377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ПОСТУПЛЕНИЯ В БЮДЖЕТ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20659305"/>
              </p:ext>
            </p:extLst>
          </p:nvPr>
        </p:nvGraphicFramePr>
        <p:xfrm>
          <a:off x="423511" y="493777"/>
          <a:ext cx="11280809" cy="5878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вал 5"/>
          <p:cNvSpPr/>
          <p:nvPr/>
        </p:nvSpPr>
        <p:spPr>
          <a:xfrm>
            <a:off x="804672" y="777240"/>
            <a:ext cx="2093976" cy="206654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300" b="1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ИТОГО: </a:t>
            </a:r>
          </a:p>
          <a:p>
            <a:pPr algn="ctr"/>
            <a:r>
              <a:rPr lang="ru-RU" sz="2300" b="1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2 046,48 тыс. руб.</a:t>
            </a:r>
            <a:endParaRPr lang="ru-RU" sz="23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626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1134</TotalTime>
  <Words>866</Words>
  <Application>Microsoft Office PowerPoint</Application>
  <PresentationFormat>Широкоэкранный</PresentationFormat>
  <Paragraphs>100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Garamond</vt:lpstr>
      <vt:lpstr>Times New Roman</vt:lpstr>
      <vt:lpstr>Натуральные материалы</vt:lpstr>
      <vt:lpstr>Презентация PowerPoint</vt:lpstr>
      <vt:lpstr>НОРМАТИВНО-ПРАВОВОЕ РЕГУЛИРОВАНИЕ</vt:lpstr>
      <vt:lpstr>ВНЕСЕНЫ ИЗМЕНЕНИЯ</vt:lpstr>
      <vt:lpstr>ВНЕСЕНЫ СЛЕДУЮЩИЕ ИЗМЕНЕНИЯ:</vt:lpstr>
      <vt:lpstr>СХЕМА РАЗМЕЩЕНИЯ НТО 2016 </vt:lpstr>
      <vt:lpstr>СХЕМА РАЗМЕЩЕНИЯ НТО 2018 </vt:lpstr>
      <vt:lpstr>Киоски, павильоны, автофургоны </vt:lpstr>
      <vt:lpstr>СПЕЦИАЛИЗАЦИЯ </vt:lpstr>
      <vt:lpstr>ПОСТУПЛЕНИЯ В БЮДЖЕТ</vt:lpstr>
      <vt:lpstr>ул. Магистральная, д. 24</vt:lpstr>
      <vt:lpstr>ИП Пономарева И.А. </vt:lpstr>
      <vt:lpstr>ул. Автомобилистов</vt:lpstr>
      <vt:lpstr>ИП Талыбов Б.М.о.</vt:lpstr>
      <vt:lpstr>ул. Ленинградская, д. 1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Размещение нестационарных торговых объектов на территории муниципального образования городской округ город Сургут</dc:title>
  <dc:creator>Лукманова Лилия Ансаровна</dc:creator>
  <cp:lastModifiedBy>Лукманова Лилия Ансаровна</cp:lastModifiedBy>
  <cp:revision>81</cp:revision>
  <cp:lastPrinted>2019-01-28T05:13:12Z</cp:lastPrinted>
  <dcterms:created xsi:type="dcterms:W3CDTF">2018-12-10T09:28:39Z</dcterms:created>
  <dcterms:modified xsi:type="dcterms:W3CDTF">2019-02-25T08:16:15Z</dcterms:modified>
</cp:coreProperties>
</file>