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  <p:sldMasterId id="2147486320" r:id="rId2"/>
  </p:sldMasterIdLst>
  <p:notesMasterIdLst>
    <p:notesMasterId r:id="rId15"/>
  </p:notesMasterIdLst>
  <p:handoutMasterIdLst>
    <p:handoutMasterId r:id="rId16"/>
  </p:handoutMasterIdLst>
  <p:sldIdLst>
    <p:sldId id="831" r:id="rId3"/>
    <p:sldId id="832" r:id="rId4"/>
    <p:sldId id="867" r:id="rId5"/>
    <p:sldId id="868" r:id="rId6"/>
    <p:sldId id="855" r:id="rId7"/>
    <p:sldId id="869" r:id="rId8"/>
    <p:sldId id="857" r:id="rId9"/>
    <p:sldId id="852" r:id="rId10"/>
    <p:sldId id="851" r:id="rId11"/>
    <p:sldId id="864" r:id="rId12"/>
    <p:sldId id="846" r:id="rId13"/>
    <p:sldId id="848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2BC"/>
    <a:srgbClr val="FF9966"/>
    <a:srgbClr val="0099FF"/>
    <a:srgbClr val="35EB4B"/>
    <a:srgbClr val="68A6C2"/>
    <a:srgbClr val="3AB9C6"/>
    <a:srgbClr val="52CBD8"/>
    <a:srgbClr val="003399"/>
    <a:srgbClr val="00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6" autoAdjust="0"/>
    <p:restoredTop sz="99657" autoAdjust="0"/>
  </p:normalViewPr>
  <p:slideViewPr>
    <p:cSldViewPr snapToGrid="0">
      <p:cViewPr varScale="1">
        <p:scale>
          <a:sx n="115" d="100"/>
          <a:sy n="115" d="100"/>
        </p:scale>
        <p:origin x="18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35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1241549351787"/>
          <c:y val="2.0948205594903648E-2"/>
          <c:w val="0.60709655611230418"/>
          <c:h val="0.77317864915126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explosion val="16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01-B453-468A-B93E-C55C1DB1B587}"/>
              </c:ext>
            </c:extLst>
          </c:dPt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2-B453-468A-B93E-C55C1DB1B587}"/>
              </c:ext>
            </c:extLst>
          </c:dPt>
          <c:dPt>
            <c:idx val="2"/>
            <c:bubble3D val="0"/>
            <c:explosion val="12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B453-468A-B93E-C55C1DB1B587}"/>
              </c:ext>
            </c:extLst>
          </c:dPt>
          <c:dLbls>
            <c:dLbl>
              <c:idx val="0"/>
              <c:layout>
                <c:manualLayout>
                  <c:x val="0.21978037603203673"/>
                  <c:y val="-0.16112168020214351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53-468A-B93E-C55C1DB1B587}"/>
                </c:ext>
              </c:extLst>
            </c:dLbl>
            <c:dLbl>
              <c:idx val="1"/>
              <c:layout>
                <c:manualLayout>
                  <c:x val="-0.34727616145439449"/>
                  <c:y val="7.6128007941197715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53-468A-B93E-C55C1DB1B587}"/>
                </c:ext>
              </c:extLst>
            </c:dLbl>
            <c:dLbl>
              <c:idx val="2"/>
              <c:layout>
                <c:manualLayout>
                  <c:x val="-0.18919782007710848"/>
                  <c:y val="-0.12552401999799093"/>
                </c:manualLayout>
              </c:layout>
              <c:numFmt formatCode="@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53-468A-B93E-C55C1DB1B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39 НПА</c:v>
                </c:pt>
                <c:pt idx="1">
                  <c:v>30 ЗОРВ положительные</c:v>
                </c:pt>
                <c:pt idx="2">
                  <c:v>36 ЗОРВ отрицательные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30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53-468A-B93E-C55C1DB1B5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200" b="1" dirty="0" smtClean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Структура отзывов</a:t>
            </a:r>
            <a:r>
              <a:rPr lang="ru-RU" sz="2200" b="1" baseline="0" dirty="0" smtClean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 участников публичных консультаций</a:t>
            </a:r>
            <a:endParaRPr lang="ru-RU" sz="2200" b="1" dirty="0">
              <a:solidFill>
                <a:srgbClr val="2612BC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01-438C-B05C-E3179CC5FB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01-438C-B05C-E3179CC5FB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01-438C-B05C-E3179CC5FB2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01-438C-B05C-E3179CC5FB2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547</a:t>
                    </a:r>
                    <a:r>
                      <a:rPr lang="ru-RU" baseline="0" smtClean="0"/>
                      <a:t> (</a:t>
                    </a:r>
                    <a:r>
                      <a:rPr lang="en-US" smtClean="0"/>
                      <a:t>51%</a:t>
                    </a:r>
                    <a:r>
                      <a:rPr lang="ru-RU" smtClean="0"/>
                      <a:t>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01-438C-B05C-E3179CC5FB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115</a:t>
                    </a:r>
                    <a:r>
                      <a:rPr lang="ru-RU" smtClean="0"/>
                      <a:t> (</a:t>
                    </a:r>
                    <a:r>
                      <a:rPr lang="en-US" smtClean="0"/>
                      <a:t>11%</a:t>
                    </a:r>
                    <a:r>
                      <a:rPr lang="ru-RU" smtClean="0"/>
                      <a:t>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1-438C-B05C-E3179CC5FB2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408</a:t>
                    </a:r>
                    <a:r>
                      <a:rPr lang="ru-RU" baseline="0" smtClean="0"/>
                      <a:t> (</a:t>
                    </a:r>
                    <a:r>
                      <a:rPr lang="en-US" smtClean="0"/>
                      <a:t>38%</a:t>
                    </a:r>
                    <a:r>
                      <a:rPr lang="ru-RU" smtClean="0"/>
                      <a:t>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01-438C-B05C-E3179CC5FB2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523</a:t>
                    </a:r>
                    <a:r>
                      <a:rPr lang="ru-RU" smtClean="0"/>
                      <a:t> (</a:t>
                    </a:r>
                    <a:r>
                      <a:rPr lang="en-US" smtClean="0"/>
                      <a:t>49%</a:t>
                    </a:r>
                    <a:r>
                      <a:rPr lang="ru-RU" smtClean="0"/>
                      <a:t>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01-438C-B05C-E3179CC5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отзывы без замечаний</c:v>
                </c:pt>
                <c:pt idx="1">
                  <c:v>с замечаниями</c:v>
                </c:pt>
                <c:pt idx="2">
                  <c:v>учтено</c:v>
                </c:pt>
                <c:pt idx="3">
                  <c:v>урегулировано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547</c:v>
                </c:pt>
                <c:pt idx="2">
                  <c:v>115</c:v>
                </c:pt>
                <c:pt idx="3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01-438C-B05C-E3179CC5F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ru-RU" b="1" dirty="0" smtClean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Результаты опроса бизнеса о реализации ОРВ</a:t>
            </a:r>
            <a:endParaRPr lang="ru-RU" b="1" dirty="0">
              <a:solidFill>
                <a:srgbClr val="2612BC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38049159517711"/>
          <c:y val="1.417520583899615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74407415940478"/>
          <c:y val="0.15185578686225865"/>
          <c:w val="0.63696405419202118"/>
          <c:h val="0.504273541149822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Знают об ОРВ</c:v>
                </c:pt>
                <c:pt idx="1">
                  <c:v>Участвуют в ОРВ</c:v>
                </c:pt>
                <c:pt idx="2">
                  <c:v>ОРВ - инструмент защиты бизнеса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87</c:v>
                </c:pt>
                <c:pt idx="1">
                  <c:v>54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B-4375-8164-242A47ACE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Знают об ОРВ</c:v>
                </c:pt>
                <c:pt idx="1">
                  <c:v>Участвуют в ОРВ</c:v>
                </c:pt>
                <c:pt idx="2">
                  <c:v>ОРВ - инструмент защиты бизнеса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">
                  <c:v>13</c:v>
                </c:pt>
                <c:pt idx="1">
                  <c:v>46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B-4375-8164-242A47ACEE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воздержались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Знают об ОРВ</c:v>
                </c:pt>
                <c:pt idx="1">
                  <c:v>Участвуют в ОРВ</c:v>
                </c:pt>
                <c:pt idx="2">
                  <c:v>ОРВ - инструмент защиты бизнеса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B-4375-8164-242A47AC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61696"/>
        <c:axId val="38277632"/>
        <c:axId val="0"/>
      </c:bar3DChart>
      <c:catAx>
        <c:axId val="11606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277632"/>
        <c:crosses val="autoZero"/>
        <c:auto val="1"/>
        <c:lblAlgn val="ctr"/>
        <c:lblOffset val="100"/>
        <c:noMultiLvlLbl val="0"/>
      </c:catAx>
      <c:valAx>
        <c:axId val="38277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6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30449808231817"/>
          <c:y val="0.15401017509797577"/>
          <c:w val="0.20726572268595181"/>
          <c:h val="0.17808382631974665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0.0303</cdr:x>
      <cdr:y>0.30756</cdr:y>
    </cdr:from>
    <cdr:to>
      <cdr:x>0.21023</cdr:x>
      <cdr:y>0.32169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21920" y="995046"/>
          <a:ext cx="723900" cy="4571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0.7745</cdr:x>
      <cdr:y>0.2581</cdr:y>
    </cdr:from>
    <cdr:to>
      <cdr:x>0.98473</cdr:x>
      <cdr:y>0.27694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10800000">
          <a:off x="4402680" y="1021861"/>
          <a:ext cx="1195042" cy="7460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0.45955</cdr:x>
      <cdr:y>0.86712</cdr:y>
    </cdr:from>
    <cdr:to>
      <cdr:x>0.76506</cdr:x>
      <cdr:y>0.95616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69080" y="4823460"/>
          <a:ext cx="27051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http://investugra.ru/rus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49" tIns="47574" rIns="95149" bIns="47574" numCol="1" anchor="t" anchorCtr="0" compatLnSpc="1">
            <a:prstTxWarp prst="textNoShape">
              <a:avLst/>
            </a:prstTxWarp>
          </a:bodyPr>
          <a:lstStyle>
            <a:lvl1pPr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49" tIns="47574" rIns="95149" bIns="47574" numCol="1" anchor="t" anchorCtr="0" compatLnSpc="1">
            <a:prstTxWarp prst="textNoShape">
              <a:avLst/>
            </a:prstTxWarp>
          </a:bodyPr>
          <a:lstStyle>
            <a:lvl1pPr algn="r"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49" tIns="47574" rIns="95149" bIns="47574" numCol="1" anchor="b" anchorCtr="0" compatLnSpc="1">
            <a:prstTxWarp prst="textNoShape">
              <a:avLst/>
            </a:prstTxWarp>
          </a:bodyPr>
          <a:lstStyle>
            <a:lvl1pPr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49" tIns="47574" rIns="95149" bIns="47574" numCol="1" anchor="b" anchorCtr="0" compatLnSpc="1">
            <a:prstTxWarp prst="textNoShape">
              <a:avLst/>
            </a:prstTxWarp>
          </a:bodyPr>
          <a:lstStyle>
            <a:lvl1pPr algn="r"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fld id="{443D9F69-BDD8-4E15-8968-36003B6EE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027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49" tIns="47574" rIns="95149" bIns="47574" numCol="1" anchor="t" anchorCtr="0" compatLnSpc="1">
            <a:prstTxWarp prst="textNoShape">
              <a:avLst/>
            </a:prstTxWarp>
          </a:bodyPr>
          <a:lstStyle>
            <a:lvl1pPr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49" tIns="47574" rIns="95149" bIns="47574" numCol="1" anchor="t" anchorCtr="0" compatLnSpc="1">
            <a:prstTxWarp prst="textNoShape">
              <a:avLst/>
            </a:prstTxWarp>
          </a:bodyPr>
          <a:lstStyle>
            <a:lvl1pPr algn="r"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6238" y="4715629"/>
            <a:ext cx="6045200" cy="46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49" tIns="47574" rIns="95149" bIns="47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49" tIns="47574" rIns="95149" bIns="47574" numCol="1" anchor="b" anchorCtr="0" compatLnSpc="1">
            <a:prstTxWarp prst="textNoShape">
              <a:avLst/>
            </a:prstTxWarp>
          </a:bodyPr>
          <a:lstStyle>
            <a:lvl1pPr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49" tIns="47574" rIns="95149" bIns="47574" numCol="1" anchor="b" anchorCtr="0" compatLnSpc="1">
            <a:prstTxWarp prst="textNoShape">
              <a:avLst/>
            </a:prstTxWarp>
          </a:bodyPr>
          <a:lstStyle>
            <a:lvl1pPr algn="r" defTabSz="950939">
              <a:spcBef>
                <a:spcPct val="0"/>
              </a:spcBef>
              <a:defRPr kumimoji="0" sz="1300">
                <a:cs typeface="+mn-cs"/>
              </a:defRPr>
            </a:lvl1pPr>
          </a:lstStyle>
          <a:p>
            <a:pPr>
              <a:defRPr/>
            </a:pPr>
            <a:fld id="{51E15402-4320-4EB3-928B-1CDE1ABCB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829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indent="177800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indent="1682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indent="249238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indent="2444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indent="233363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15402-4320-4EB3-928B-1CDE1ABCBD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7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7544" y="332656"/>
            <a:ext cx="914400" cy="91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76273" y="0"/>
            <a:ext cx="5057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Комиссия по проведению административной реформы </a:t>
            </a:r>
          </a:p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 повышению качества предоставления государственных </a:t>
            </a:r>
          </a:p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 муниципальных услуг в Ханты-Мансийском</a:t>
            </a:r>
          </a:p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автономном округе – Югре  </a:t>
            </a:r>
          </a:p>
        </p:txBody>
      </p:sp>
    </p:spTree>
    <p:extLst>
      <p:ext uri="{BB962C8B-B14F-4D97-AF65-F5344CB8AC3E}">
        <p14:creationId xmlns:p14="http://schemas.microsoft.com/office/powerpoint/2010/main" val="2962223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4200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2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5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8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3" y="0"/>
            <a:ext cx="5057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Комиссия по проведению административной реформы 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 повышению качества предоставления государственных 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 муниципальных услуг в Ханты-Мансийском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автономном округе – Югре  </a:t>
            </a:r>
          </a:p>
        </p:txBody>
      </p:sp>
    </p:spTree>
    <p:extLst>
      <p:ext uri="{BB962C8B-B14F-4D97-AF65-F5344CB8AC3E}">
        <p14:creationId xmlns:p14="http://schemas.microsoft.com/office/powerpoint/2010/main" val="1484916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1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9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49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09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6669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0356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676273" y="0"/>
            <a:ext cx="5057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Комиссия по проведению административной реформы </a:t>
            </a:r>
          </a:p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 повышению качества предоставления государственных </a:t>
            </a:r>
          </a:p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 муниципальных услуг в Ханты-Мансийском</a:t>
            </a:r>
          </a:p>
          <a:p>
            <a:pPr lvl="0" algn="l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автономном округе – Югре  </a:t>
            </a:r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A7CBFF"/>
            </a:gs>
            <a:gs pos="50000">
              <a:schemeClr val="bg1"/>
            </a:gs>
            <a:gs pos="100000">
              <a:srgbClr val="A7C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842978" y="6642101"/>
            <a:ext cx="335348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F7C85E78-4BB7-4C9C-BED9-B02CA87729E2}" type="slidenum">
              <a:rPr kumimoji="0" lang="ru-RU" sz="1000">
                <a:cs typeface="+mn-cs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ru-RU" sz="1000" dirty="0">
              <a:cs typeface="+mn-cs"/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26884" y="17931"/>
            <a:ext cx="577461" cy="642344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694085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4558" y="727755"/>
            <a:ext cx="914855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1711" y="764293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5124451" y="179523"/>
            <a:ext cx="40433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kumimoji="0" lang="ru-RU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kumimoji="0" lang="ru-RU" sz="11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экономического развития  </a:t>
            </a:r>
          </a:p>
          <a:p>
            <a:pPr algn="r"/>
            <a:r>
              <a:rPr kumimoji="0" lang="ru-RU" sz="11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Ханты-Мансийского автономного округа – Югры  </a:t>
            </a:r>
          </a:p>
          <a:p>
            <a:pPr algn="r"/>
            <a:endParaRPr kumimoji="0" lang="ru-RU" sz="11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303" r:id="rId7"/>
    <p:sldLayoutId id="2147486298" r:id="rId8"/>
    <p:sldLayoutId id="2147486299" r:id="rId9"/>
    <p:sldLayoutId id="2147486300" r:id="rId10"/>
    <p:sldLayoutId id="2147486301" r:id="rId11"/>
    <p:sldLayoutId id="2147486302" r:id="rId12"/>
    <p:sldLayoutId id="2147486304" r:id="rId13"/>
    <p:sldLayoutId id="2147486305" r:id="rId14"/>
  </p:sldLayoutIdLst>
  <p:transition spd="slow" advClick="0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C5479-41FD-4ED8-BE24-8E64309E57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2"/>
          <p:cNvPicPr>
            <a:picLocks noChangeAspect="1" noChangeArrowheads="1"/>
          </p:cNvPicPr>
          <p:nvPr userDrawn="1"/>
        </p:nvPicPr>
        <p:blipFill>
          <a:blip r:embed="rId15" cstate="print"/>
          <a:stretch>
            <a:fillRect/>
          </a:stretch>
        </p:blipFill>
        <p:spPr bwMode="auto">
          <a:xfrm>
            <a:off x="26884" y="17931"/>
            <a:ext cx="577461" cy="642344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694085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-4558" y="727755"/>
            <a:ext cx="914855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-1711" y="764293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7"/>
          <p:cNvSpPr>
            <a:spLocks noChangeArrowheads="1"/>
          </p:cNvSpPr>
          <p:nvPr userDrawn="1"/>
        </p:nvSpPr>
        <p:spPr bwMode="auto">
          <a:xfrm>
            <a:off x="5124451" y="179523"/>
            <a:ext cx="40433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kumimoji="0" lang="ru-RU" sz="1100" b="1" i="1" dirty="0" smtClean="0">
                <a:solidFill>
                  <a:srgbClr val="000066"/>
                </a:solidFill>
                <a:cs typeface="Times New Roman" pitchFamily="18" charset="0"/>
              </a:rPr>
              <a:t>Департамент </a:t>
            </a:r>
            <a:r>
              <a:rPr kumimoji="0" lang="ru-RU" sz="1100" b="1" i="1" dirty="0">
                <a:solidFill>
                  <a:srgbClr val="000066"/>
                </a:solidFill>
                <a:cs typeface="Times New Roman" pitchFamily="18" charset="0"/>
              </a:rPr>
              <a:t>экономического развития  </a:t>
            </a:r>
          </a:p>
          <a:p>
            <a:pPr algn="r"/>
            <a:r>
              <a:rPr kumimoji="0" lang="ru-RU" sz="1100" b="1" i="1" dirty="0">
                <a:solidFill>
                  <a:srgbClr val="000066"/>
                </a:solidFill>
                <a:cs typeface="Times New Roman" pitchFamily="18" charset="0"/>
              </a:rPr>
              <a:t> Ханты-Мансийского автономного округа – Югры  </a:t>
            </a:r>
          </a:p>
          <a:p>
            <a:pPr algn="r"/>
            <a:endParaRPr kumimoji="0" lang="ru-RU" sz="1100" b="1" i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1" r:id="rId1"/>
    <p:sldLayoutId id="2147486322" r:id="rId2"/>
    <p:sldLayoutId id="2147486323" r:id="rId3"/>
    <p:sldLayoutId id="2147486324" r:id="rId4"/>
    <p:sldLayoutId id="2147486325" r:id="rId5"/>
    <p:sldLayoutId id="2147486326" r:id="rId6"/>
    <p:sldLayoutId id="2147486327" r:id="rId7"/>
    <p:sldLayoutId id="2147486328" r:id="rId8"/>
    <p:sldLayoutId id="2147486329" r:id="rId9"/>
    <p:sldLayoutId id="2147486330" r:id="rId10"/>
    <p:sldLayoutId id="2147486331" r:id="rId11"/>
    <p:sldLayoutId id="2147486332" r:id="rId12"/>
    <p:sldLayoutId id="214748633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regulation.admhmao.ru/" TargetMode="External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18" Type="http://schemas.openxmlformats.org/officeDocument/2006/relationships/image" Target="../media/image16.jpeg"/><Relationship Id="rId3" Type="http://schemas.openxmlformats.org/officeDocument/2006/relationships/image" Target="../media/image8.jpeg"/><Relationship Id="rId21" Type="http://schemas.microsoft.com/office/2007/relationships/hdphoto" Target="../media/hdphoto12.wdp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17" Type="http://schemas.microsoft.com/office/2007/relationships/hdphoto" Target="../media/hdphoto10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jpeg"/><Relationship Id="rId15" Type="http://schemas.microsoft.com/office/2007/relationships/hdphoto" Target="../media/hdphoto9.wdp"/><Relationship Id="rId10" Type="http://schemas.openxmlformats.org/officeDocument/2006/relationships/image" Target="../media/image12.png"/><Relationship Id="rId19" Type="http://schemas.microsoft.com/office/2007/relationships/hdphoto" Target="../media/hdphoto11.wdp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12" Type="http://schemas.microsoft.com/office/2007/relationships/hdphoto" Target="../media/hdphoto1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14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98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612BC"/>
                </a:solidFill>
                <a:cs typeface="Times New Roman" pitchFamily="18" charset="0"/>
              </a:rPr>
              <a:t>2018 год</a:t>
            </a:r>
            <a:endParaRPr lang="ru-RU" sz="1800" b="1" dirty="0">
              <a:solidFill>
                <a:srgbClr val="2612BC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96836"/>
            <a:ext cx="9144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r>
              <a:rPr lang="ru-RU" sz="2800" b="1" dirty="0" smtClean="0">
                <a:solidFill>
                  <a:srgbClr val="2612BC"/>
                </a:solidFill>
                <a:cs typeface="Times New Roman" pitchFamily="18" charset="0"/>
              </a:rPr>
              <a:t>Оценка регулирующего воздействия – </a:t>
            </a:r>
            <a:br>
              <a:rPr lang="ru-RU" sz="2800" b="1" dirty="0" smtClean="0">
                <a:solidFill>
                  <a:srgbClr val="2612BC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612BC"/>
                </a:solidFill>
                <a:cs typeface="Times New Roman" pitchFamily="18" charset="0"/>
              </a:rPr>
              <a:t>механизм взаимодействия бизнеса и власти</a:t>
            </a:r>
            <a:endParaRPr lang="ru-RU" sz="2800" b="1" dirty="0">
              <a:solidFill>
                <a:srgbClr val="2612B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639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28525"/>
              </p:ext>
            </p:extLst>
          </p:nvPr>
        </p:nvGraphicFramePr>
        <p:xfrm>
          <a:off x="76200" y="762000"/>
          <a:ext cx="885444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30340" y="6341110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1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6592" r="55125" b="83408"/>
          <a:stretch/>
        </p:blipFill>
        <p:spPr bwMode="auto">
          <a:xfrm>
            <a:off x="121920" y="5326380"/>
            <a:ext cx="390906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92939"/>
            <a:ext cx="9144000" cy="4826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ru-RU" sz="1800" b="1" dirty="0" smtClean="0">
              <a:solidFill>
                <a:srgbClr val="0000B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48" y="866953"/>
            <a:ext cx="9138652" cy="432168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600" b="1" dirty="0" smtClean="0">
                <a:solidFill>
                  <a:srgbClr val="0000BF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развития ОРВ на 2019 год</a:t>
            </a:r>
            <a:endParaRPr lang="ru-RU" sz="2600" b="1" dirty="0">
              <a:solidFill>
                <a:srgbClr val="0000B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GADZHANOVAEG\Desktop\СЕТЬ\ОРВ\12.12.201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952">
            <a:off x="-425565" y="1759485"/>
            <a:ext cx="3704144" cy="432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42929" y="1583870"/>
            <a:ext cx="5762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обеспечение использования интерактивных механизмов проведения ОРВ: </a:t>
            </a:r>
          </a:p>
          <a:p>
            <a:pPr algn="just"/>
            <a:r>
              <a:rPr lang="ru-RU" sz="18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информирование через мессенджеры;</a:t>
            </a:r>
          </a:p>
          <a:p>
            <a:pPr algn="just"/>
            <a:r>
              <a:rPr lang="ru-RU" sz="18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онлайн-трансляции публичных обсуждений;</a:t>
            </a:r>
          </a:p>
          <a:p>
            <a:pPr algn="just"/>
            <a:r>
              <a:rPr lang="ru-RU" sz="18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dirty="0" err="1" smtClean="0">
                <a:latin typeface="Times New Roman"/>
                <a:ea typeface="Calibri"/>
                <a:cs typeface="Times New Roman"/>
              </a:rPr>
              <a:t>прослеживаемость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нормотворчества;</a:t>
            </a:r>
          </a:p>
          <a:p>
            <a:pPr algn="just"/>
            <a:r>
              <a:rPr lang="ru-RU" sz="18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создание на портале раздела </a:t>
            </a:r>
            <a:r>
              <a:rPr lang="en-US" sz="1800" dirty="0" smtClean="0">
                <a:latin typeface="Times New Roman"/>
                <a:ea typeface="Calibri"/>
                <a:cs typeface="Times New Roman"/>
              </a:rPr>
              <a:t>FAQ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/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indent="26670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повышение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качества и результативности проведения публичных консультаций при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ОРВ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(получение на каждый проект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НПА не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менее 2 содержательных отзывов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);</a:t>
            </a:r>
          </a:p>
          <a:p>
            <a:pPr algn="just"/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indent="266700" algn="just">
              <a:buFont typeface="Wingdings" pitchFamily="2" charset="2"/>
              <a:buChar char="Ø"/>
            </a:pPr>
            <a:r>
              <a:rPr lang="ru-RU" sz="1800" dirty="0" err="1" smtClean="0">
                <a:latin typeface="Times New Roman"/>
                <a:ea typeface="Calibri"/>
                <a:cs typeface="Times New Roman"/>
              </a:rPr>
              <a:t>цифровизация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проведения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ОРВ органами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местного самоуправления муниципальных образований автономного округа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Портале проектов нормативных правовых актов </a:t>
            </a:r>
            <a:r>
              <a:rPr lang="ru-RU" sz="18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http://regulation.admhmao.ru</a:t>
            </a:r>
            <a:r>
              <a:rPr lang="ru-RU" sz="18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/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3612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5800" y="2946652"/>
            <a:ext cx="7772400" cy="6765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sz="2600" b="1" dirty="0">
              <a:solidFill>
                <a:srgbClr val="2612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459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218" y="1901722"/>
            <a:ext cx="837247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 2"/>
              <a:buChar char="P"/>
            </a:pPr>
            <a:r>
              <a:rPr lang="ru-RU" sz="2000" dirty="0">
                <a:cs typeface="Times New Roman" pitchFamily="18" charset="0"/>
              </a:rPr>
              <a:t>соблюдение баланса интересов власти и бизнеса;</a:t>
            </a:r>
          </a:p>
          <a:p>
            <a:pPr marL="342900" lvl="0" indent="-342900">
              <a:buFont typeface="Wingdings 2"/>
              <a:buChar char="P"/>
            </a:pPr>
            <a:endParaRPr lang="ru-RU" sz="2000" dirty="0">
              <a:cs typeface="Times New Roman" pitchFamily="18" charset="0"/>
            </a:endParaRPr>
          </a:p>
          <a:p>
            <a:pPr marL="342900" indent="-342900">
              <a:buFont typeface="Wingdings 2"/>
              <a:buChar char="P"/>
            </a:pPr>
            <a:r>
              <a:rPr lang="ru-RU" sz="2000" dirty="0" smtClean="0">
                <a:cs typeface="Times New Roman" pitchFamily="18" charset="0"/>
              </a:rPr>
              <a:t>снижение </a:t>
            </a:r>
            <a:r>
              <a:rPr lang="ru-RU" sz="2000" dirty="0">
                <a:cs typeface="Times New Roman" pitchFamily="18" charset="0"/>
              </a:rPr>
              <a:t>административных барьеров</a:t>
            </a:r>
            <a:r>
              <a:rPr lang="ru-RU" sz="2000" dirty="0" smtClean="0">
                <a:cs typeface="Times New Roman" pitchFamily="18" charset="0"/>
              </a:rPr>
              <a:t>;</a:t>
            </a:r>
          </a:p>
          <a:p>
            <a:pPr marL="342900" indent="-342900">
              <a:buFont typeface="Wingdings 2"/>
              <a:buChar char="P"/>
            </a:pPr>
            <a:endParaRPr lang="ru-RU" sz="2000" dirty="0">
              <a:cs typeface="Times New Roman" pitchFamily="18" charset="0"/>
            </a:endParaRPr>
          </a:p>
          <a:p>
            <a:pPr marL="342900" lvl="0" indent="-342900">
              <a:buFont typeface="Wingdings 2"/>
              <a:buChar char="P"/>
            </a:pPr>
            <a:r>
              <a:rPr lang="ru-RU" sz="2000" dirty="0">
                <a:cs typeface="Times New Roman" pitchFamily="18" charset="0"/>
              </a:rPr>
              <a:t>создание комфортных условий для </a:t>
            </a:r>
            <a:r>
              <a:rPr lang="ru-RU" sz="2000" dirty="0" smtClean="0">
                <a:cs typeface="Times New Roman" pitchFamily="18" charset="0"/>
              </a:rPr>
              <a:t>бизнеса;</a:t>
            </a:r>
          </a:p>
          <a:p>
            <a:pPr marL="342900" lvl="0" indent="-342900">
              <a:buFont typeface="Wingdings 2"/>
              <a:buChar char="P"/>
            </a:pPr>
            <a:endParaRPr lang="ru-RU" sz="2000" dirty="0">
              <a:cs typeface="Times New Roman" pitchFamily="18" charset="0"/>
            </a:endParaRPr>
          </a:p>
          <a:p>
            <a:pPr marL="342900" indent="-342900">
              <a:buFont typeface="Wingdings 2"/>
              <a:buChar char="P"/>
            </a:pPr>
            <a:r>
              <a:rPr lang="ru-RU" sz="2000" dirty="0" smtClean="0">
                <a:cs typeface="Times New Roman" pitchFamily="18" charset="0"/>
              </a:rPr>
              <a:t>улучшение инвестици</a:t>
            </a:r>
            <a:r>
              <a:rPr lang="ru-RU" sz="2000" dirty="0">
                <a:cs typeface="Times New Roman" pitchFamily="18" charset="0"/>
              </a:rPr>
              <a:t>онного </a:t>
            </a:r>
            <a:r>
              <a:rPr lang="ru-RU" sz="2000" dirty="0" smtClean="0">
                <a:cs typeface="Times New Roman" pitchFamily="18" charset="0"/>
              </a:rPr>
              <a:t>климата;</a:t>
            </a:r>
            <a:endParaRPr lang="ru-RU" sz="2000" dirty="0">
              <a:cs typeface="Times New Roman" pitchFamily="18" charset="0"/>
            </a:endParaRPr>
          </a:p>
          <a:p>
            <a:pPr marL="342900" lvl="0" indent="-342900">
              <a:buFont typeface="Wingdings 2"/>
              <a:buChar char="P"/>
            </a:pPr>
            <a:endParaRPr lang="ru-RU" sz="2000" dirty="0" smtClean="0">
              <a:cs typeface="Times New Roman" pitchFamily="18" charset="0"/>
            </a:endParaRPr>
          </a:p>
          <a:p>
            <a:pPr marL="342900" lvl="0" indent="-342900">
              <a:buFont typeface="Wingdings 2"/>
              <a:buChar char="P"/>
            </a:pPr>
            <a:r>
              <a:rPr lang="ru-RU" sz="2000" dirty="0" smtClean="0">
                <a:cs typeface="Times New Roman" pitchFamily="18" charset="0"/>
              </a:rPr>
              <a:t>выявление </a:t>
            </a:r>
            <a:r>
              <a:rPr lang="ru-RU" sz="2000" dirty="0">
                <a:cs typeface="Times New Roman" pitchFamily="18" charset="0"/>
              </a:rPr>
              <a:t>положений, </a:t>
            </a:r>
            <a:r>
              <a:rPr lang="ru-RU" sz="2000" dirty="0" smtClean="0">
                <a:cs typeface="Times New Roman" pitchFamily="18" charset="0"/>
              </a:rPr>
              <a:t>препятствующих ведению бизнеса или способствующих возникновению необоснованных расходов.</a:t>
            </a:r>
            <a:endParaRPr lang="ru-RU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902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BF"/>
                </a:solidFill>
                <a:cs typeface="Times New Roman" pitchFamily="18" charset="0"/>
              </a:rPr>
              <a:t>Цели ОРВ: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40" y="1259533"/>
            <a:ext cx="2743199" cy="26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1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60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" y="861060"/>
            <a:ext cx="8229600" cy="365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Влияние ОРВ на формирование рейтинга АСИ</a:t>
            </a:r>
            <a:endParaRPr lang="ru-RU" sz="2400" b="1" dirty="0">
              <a:solidFill>
                <a:srgbClr val="2612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6" y="1321668"/>
            <a:ext cx="8136154" cy="54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5840" y="5676900"/>
            <a:ext cx="198882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3560" y="4975860"/>
            <a:ext cx="1043940" cy="16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253740" y="4285446"/>
            <a:ext cx="1805940" cy="1185714"/>
          </a:xfrm>
          <a:prstGeom prst="wedgeRoundRectCallout">
            <a:avLst>
              <a:gd name="adj1" fmla="val -55161"/>
              <a:gd name="adj2" fmla="val 6022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3750" y="4285446"/>
            <a:ext cx="164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ОРВ в ЮГРЕ (баллы)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 2016 год – 4,05 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2017 год - 4,39</a:t>
            </a:r>
            <a:endParaRPr lang="ru-RU" sz="14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8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0560"/>
            <a:ext cx="8229600" cy="52578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ОРВ - статистика</a:t>
            </a:r>
            <a:endParaRPr lang="ru-RU" sz="2600" b="1" dirty="0">
              <a:solidFill>
                <a:srgbClr val="2612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1039523"/>
              </p:ext>
            </p:extLst>
          </p:nvPr>
        </p:nvGraphicFramePr>
        <p:xfrm>
          <a:off x="274320" y="1153795"/>
          <a:ext cx="568452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34876443"/>
              </p:ext>
            </p:extLst>
          </p:nvPr>
        </p:nvGraphicFramePr>
        <p:xfrm>
          <a:off x="3985260" y="4015740"/>
          <a:ext cx="4488181" cy="2042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1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344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8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Устранено административных барьеров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9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Экономия средств бизнеса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591,1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1524000" y="4130040"/>
            <a:ext cx="10591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70358"/>
            <a:ext cx="9144000" cy="48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00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682841"/>
            <a:ext cx="9144000" cy="262516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800" b="1" dirty="0" smtClean="0">
                <a:solidFill>
                  <a:srgbClr val="0000BF"/>
                </a:solidFill>
                <a:effectLst/>
                <a:latin typeface="Arial" pitchFamily="34" charset="0"/>
                <a:cs typeface="Arial" pitchFamily="34" charset="0"/>
              </a:rPr>
              <a:t>Практические примеры устранения адм. барьеров для бизнеса</a:t>
            </a:r>
            <a:endParaRPr lang="ru-RU" sz="1800" b="1" dirty="0">
              <a:solidFill>
                <a:srgbClr val="0000B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OLOMOETSEV\Desktop\Get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1" y="5344967"/>
            <a:ext cx="3120388" cy="160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82261"/>
            <a:ext cx="4929188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Отказано в согласовании государственной </a:t>
            </a:r>
            <a:r>
              <a:rPr lang="ru-RU" sz="1300" b="1" dirty="0" smtClean="0"/>
              <a:t>программы автономного </a:t>
            </a:r>
            <a:r>
              <a:rPr lang="ru-RU" sz="1300" b="1" dirty="0"/>
              <a:t>округа </a:t>
            </a:r>
            <a:r>
              <a:rPr lang="ru-RU" sz="1300" b="1" dirty="0" smtClean="0"/>
              <a:t>«</a:t>
            </a:r>
            <a:r>
              <a:rPr lang="ru-RU" sz="1300" b="1" dirty="0"/>
              <a:t>Развитие агропромышленного комплекса и рынков сельскохозяйственной продукции, сырья </a:t>
            </a:r>
            <a:r>
              <a:rPr lang="ru-RU" sz="1300" b="1" dirty="0" smtClean="0"/>
              <a:t>и </a:t>
            </a:r>
            <a:r>
              <a:rPr lang="ru-RU" sz="1300" b="1" dirty="0"/>
              <a:t>продовольствия в Ханты-Мансийском автономном </a:t>
            </a:r>
            <a:r>
              <a:rPr lang="ru-RU" sz="1300" b="1" dirty="0" smtClean="0"/>
              <a:t>округе </a:t>
            </a:r>
            <a:r>
              <a:rPr lang="ru-RU" sz="1300" b="1" dirty="0"/>
              <a:t>– Югре на 2018-2025 годы </a:t>
            </a:r>
            <a:r>
              <a:rPr lang="ru-RU" sz="1300" b="1" dirty="0" smtClean="0"/>
              <a:t>и </a:t>
            </a:r>
            <a:r>
              <a:rPr lang="ru-RU" sz="1300" b="1" dirty="0"/>
              <a:t>на период до 2030 </a:t>
            </a:r>
            <a:r>
              <a:rPr lang="ru-RU" sz="1300" b="1" dirty="0" smtClean="0"/>
              <a:t>года</a:t>
            </a:r>
            <a:endParaRPr lang="ru-RU" sz="1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74868"/>
            <a:ext cx="492918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7675" algn="just"/>
            <a:r>
              <a:rPr lang="ru-RU" sz="1300" dirty="0" smtClean="0"/>
              <a:t>Выявлены положения, устанавливающие необоснованные требования документов от предпринимателей, претендующих </a:t>
            </a:r>
            <a:br>
              <a:rPr lang="ru-RU" sz="1300" dirty="0" smtClean="0"/>
            </a:br>
            <a:r>
              <a:rPr lang="ru-RU" sz="1300" dirty="0" smtClean="0"/>
              <a:t>на получение мер государственной поддержки, в именно:</a:t>
            </a:r>
          </a:p>
          <a:p>
            <a:pPr indent="447675" algn="just"/>
            <a:endParaRPr lang="ru-RU" sz="6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dirty="0" smtClean="0"/>
              <a:t>о </a:t>
            </a:r>
            <a:r>
              <a:rPr lang="ru-RU" sz="1300" dirty="0"/>
              <a:t>представлении документов, имеющихся в распоряжении </a:t>
            </a:r>
            <a:r>
              <a:rPr lang="ru-RU" sz="1300" dirty="0" smtClean="0"/>
              <a:t>органов власти;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dirty="0" smtClean="0"/>
              <a:t>о </a:t>
            </a:r>
            <a:r>
              <a:rPr lang="ru-RU" sz="1300" dirty="0"/>
              <a:t>представлении документов, которые не содержат сведений, подтверждающих соответствие заявителя критериям отбора, установленным государственной </a:t>
            </a:r>
            <a:r>
              <a:rPr lang="ru-RU" sz="1300" dirty="0" smtClean="0"/>
              <a:t>программой;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dirty="0" smtClean="0"/>
              <a:t>о </a:t>
            </a:r>
            <a:r>
              <a:rPr lang="ru-RU" sz="1300" dirty="0"/>
              <a:t>согласовании </a:t>
            </a:r>
            <a:r>
              <a:rPr lang="ru-RU" sz="1300" dirty="0" smtClean="0"/>
              <a:t>документов с </a:t>
            </a:r>
            <a:r>
              <a:rPr lang="ru-RU" sz="1300" dirty="0"/>
              <a:t>органами местного самоуправления муниципальных образований автономного </a:t>
            </a:r>
            <a:r>
              <a:rPr lang="ru-RU" sz="1300" dirty="0" smtClean="0"/>
              <a:t>округа и </a:t>
            </a:r>
            <a:r>
              <a:rPr lang="ru-RU" sz="1300" dirty="0"/>
              <a:t>территориальными подразделениями Ветеринарной службы автономного округа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600" dirty="0"/>
              <a:t> </a:t>
            </a:r>
          </a:p>
          <a:p>
            <a:pPr algn="just"/>
            <a:r>
              <a:rPr lang="ru-RU" sz="1300" dirty="0" smtClean="0"/>
              <a:t>       Проект возвращен </a:t>
            </a:r>
            <a:r>
              <a:rPr lang="ru-RU" sz="1300" dirty="0"/>
              <a:t>разработчику для устранения замечаний.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9188" y="1082261"/>
            <a:ext cx="4214812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  <a:cs typeface="Times New Roman"/>
              </a:rPr>
              <a:t>ОРВ</a:t>
            </a:r>
            <a:r>
              <a:rPr lang="ru-RU" sz="1300" b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300" b="1" dirty="0" smtClean="0">
                <a:latin typeface="Times New Roman"/>
                <a:ea typeface="Times New Roman"/>
              </a:rPr>
              <a:t>проекта </a:t>
            </a:r>
            <a:r>
              <a:rPr lang="ru-RU" sz="1300" b="1" dirty="0">
                <a:latin typeface="Times New Roman"/>
                <a:ea typeface="Times New Roman"/>
              </a:rPr>
              <a:t>приказа </a:t>
            </a:r>
            <a:r>
              <a:rPr lang="ru-RU" sz="1300" b="1" dirty="0" smtClean="0">
                <a:latin typeface="Times New Roman"/>
                <a:ea typeface="Times New Roman"/>
              </a:rPr>
              <a:t>Депжкк и энергетики Югры «</a:t>
            </a:r>
            <a:r>
              <a:rPr lang="ru-RU" sz="1300" b="1" dirty="0">
                <a:latin typeface="Times New Roman"/>
                <a:ea typeface="Times New Roman"/>
              </a:rPr>
              <a:t>Об утверждении перечня и содержания документов, </a:t>
            </a:r>
            <a:r>
              <a:rPr lang="ru-RU" sz="1300" b="1" dirty="0" smtClean="0">
                <a:latin typeface="Times New Roman"/>
                <a:ea typeface="Times New Roman"/>
              </a:rPr>
              <a:t>представляемых ресурсоснабжающими и </a:t>
            </a:r>
            <a:r>
              <a:rPr lang="ru-RU" sz="1300" b="1" dirty="0">
                <a:latin typeface="Times New Roman"/>
                <a:ea typeface="Times New Roman"/>
              </a:rPr>
              <a:t>управляющими организациями для установления нормативов потребления коммунальных услуг </a:t>
            </a:r>
            <a:endParaRPr lang="ru-RU" sz="13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в </a:t>
            </a:r>
            <a:r>
              <a:rPr lang="ru-RU" sz="1300" b="1" dirty="0">
                <a:latin typeface="Times New Roman"/>
                <a:ea typeface="Times New Roman"/>
              </a:rPr>
              <a:t>жилых помещениях, жилых домах, </a:t>
            </a:r>
            <a:endParaRPr lang="ru-RU" sz="13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при </a:t>
            </a:r>
            <a:r>
              <a:rPr lang="ru-RU" sz="1300" b="1" dirty="0">
                <a:latin typeface="Times New Roman"/>
                <a:ea typeface="Times New Roman"/>
              </a:rPr>
              <a:t>использовании земельного участка </a:t>
            </a:r>
            <a:endParaRPr lang="ru-RU" sz="13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и </a:t>
            </a:r>
            <a:r>
              <a:rPr lang="ru-RU" sz="1300" b="1" dirty="0">
                <a:latin typeface="Times New Roman"/>
                <a:ea typeface="Times New Roman"/>
              </a:rPr>
              <a:t>надворных построек </a:t>
            </a:r>
            <a:r>
              <a:rPr lang="ru-RU" sz="1300" b="1" dirty="0" smtClean="0">
                <a:latin typeface="Times New Roman"/>
                <a:ea typeface="Times New Roman"/>
              </a:rPr>
              <a:t>и </a:t>
            </a:r>
            <a:r>
              <a:rPr lang="ru-RU" sz="1300" b="1" dirty="0">
                <a:latin typeface="Times New Roman"/>
                <a:ea typeface="Times New Roman"/>
              </a:rPr>
              <a:t>(или) нормативов потребления коммунальных ресурсов </a:t>
            </a:r>
            <a:r>
              <a:rPr lang="ru-RU" sz="1300" b="1" dirty="0" smtClean="0">
                <a:latin typeface="Times New Roman"/>
                <a:ea typeface="Times New Roman"/>
              </a:rPr>
              <a:t>в </a:t>
            </a:r>
            <a:r>
              <a:rPr lang="ru-RU" sz="1300" b="1" dirty="0">
                <a:latin typeface="Times New Roman"/>
                <a:ea typeface="Times New Roman"/>
              </a:rPr>
              <a:t>целях содержания общего </a:t>
            </a:r>
            <a:r>
              <a:rPr lang="ru-RU" sz="1300" b="1" dirty="0" smtClean="0">
                <a:latin typeface="Times New Roman"/>
                <a:ea typeface="Times New Roman"/>
              </a:rPr>
              <a:t>имущества </a:t>
            </a: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latin typeface="Times New Roman"/>
                <a:ea typeface="Times New Roman"/>
              </a:rPr>
              <a:t>в </a:t>
            </a:r>
            <a:r>
              <a:rPr lang="ru-RU" sz="1300" b="1" dirty="0">
                <a:latin typeface="Times New Roman"/>
                <a:ea typeface="Times New Roman"/>
              </a:rPr>
              <a:t>многоквартирном доме» </a:t>
            </a:r>
            <a:endParaRPr lang="ru-RU" sz="13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3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88" y="3274482"/>
            <a:ext cx="4214812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 проекте необоснованно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установлено требование представления документов (информации), которые находятся в распоряжении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органов власти (</a:t>
            </a:r>
            <a:r>
              <a:rPr lang="ru-RU" sz="1300" dirty="0" err="1" smtClean="0">
                <a:latin typeface="Times New Roman"/>
                <a:ea typeface="Calibri"/>
                <a:cs typeface="Times New Roman"/>
              </a:rPr>
              <a:t>Росреестр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, Росгидромет, федеральное БТИ), и могут быть получены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в порядке межведомственного информационного взаимодействия. </a:t>
            </a: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Представление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данных документов (сведений) ресурсоснабжающими и управляющими организациями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повлекло бы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их расходы, общий размер которых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составил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571 051,8 тыс.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рублей.</a:t>
            </a:r>
            <a:endParaRPr lang="ru-RU" sz="13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2" descr="C:\Users\KOLOMOETSEV\Desktop\6421268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323367"/>
            <a:ext cx="2401491" cy="153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10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795023"/>
              </p:ext>
            </p:extLst>
          </p:nvPr>
        </p:nvGraphicFramePr>
        <p:xfrm>
          <a:off x="167640" y="647701"/>
          <a:ext cx="8862060" cy="35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" y="44196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Отзывы организаций и </a:t>
            </a:r>
            <a:r>
              <a:rPr lang="ru-RU" sz="1600" dirty="0"/>
              <a:t>должностных лиц, представляющих интересы </a:t>
            </a:r>
            <a:r>
              <a:rPr lang="ru-RU" sz="1600" dirty="0" smtClean="0"/>
              <a:t>предпринимателей, </a:t>
            </a:r>
            <a:br>
              <a:rPr lang="ru-RU" sz="1600" dirty="0" smtClean="0"/>
            </a:br>
            <a:r>
              <a:rPr lang="ru-RU" sz="1600" dirty="0" smtClean="0"/>
              <a:t>направленные на совершенствование или в поддержку предлагаемого правового регулирования: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Уполномоченный </a:t>
            </a:r>
            <a:r>
              <a:rPr lang="ru-RU" sz="1600" dirty="0"/>
              <a:t>по защите прав предпринимателей </a:t>
            </a:r>
            <a:r>
              <a:rPr lang="ru-RU" sz="1600" dirty="0" smtClean="0"/>
              <a:t>– 39 отзывов;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Союз </a:t>
            </a:r>
            <a:r>
              <a:rPr lang="ru-RU" sz="1600" dirty="0"/>
              <a:t>«Торгово-промышленная палата Ханты-Мансийского автономного округа – Югры» – 12 </a:t>
            </a:r>
            <a:r>
              <a:rPr lang="ru-RU" sz="1600" dirty="0" smtClean="0"/>
              <a:t>отзывов;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Саморегулируемая </a:t>
            </a:r>
            <a:r>
              <a:rPr lang="ru-RU" sz="1600" dirty="0"/>
              <a:t>организация «Союз строителей Югры» - 13 </a:t>
            </a:r>
            <a:r>
              <a:rPr lang="ru-RU" sz="1600" dirty="0" smtClean="0"/>
              <a:t>отзывов;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Российский </a:t>
            </a:r>
            <a:r>
              <a:rPr lang="ru-RU" sz="1600" dirty="0"/>
              <a:t>союз промышленников и предпринимателей – 2 </a:t>
            </a:r>
            <a:r>
              <a:rPr lang="ru-RU" sz="1600" dirty="0" smtClean="0"/>
              <a:t>отзыва.</a:t>
            </a:r>
            <a:endParaRPr lang="ru-RU" sz="1600" dirty="0"/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03479"/>
            <a:ext cx="9144000" cy="48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00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708386"/>
            <a:ext cx="9144000" cy="4826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800" b="1" dirty="0" smtClean="0">
                <a:solidFill>
                  <a:srgbClr val="0000BF"/>
                </a:solidFill>
                <a:effectLst/>
                <a:latin typeface="Arial" pitchFamily="34" charset="0"/>
                <a:cs typeface="Arial" pitchFamily="34" charset="0"/>
              </a:rPr>
              <a:t>Обучающие семинары для представителей бизнеса</a:t>
            </a:r>
          </a:p>
        </p:txBody>
      </p:sp>
      <p:pic>
        <p:nvPicPr>
          <p:cNvPr id="2050" name="Picture 2" descr="C:\Users\KOLOMOETSEV\Desktop\IMGP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86" y="1292849"/>
            <a:ext cx="3016450" cy="200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549" y="3297136"/>
            <a:ext cx="26003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261" y="3153878"/>
            <a:ext cx="8753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r>
              <a:rPr lang="ru-RU" sz="1600" dirty="0" smtClean="0"/>
              <a:t>Проведено 4 </a:t>
            </a:r>
            <a:r>
              <a:rPr lang="ru-RU" sz="1600" dirty="0"/>
              <a:t>обучающих </a:t>
            </a:r>
            <a:r>
              <a:rPr lang="ru-RU" sz="1600" dirty="0" smtClean="0"/>
              <a:t>семинара-совещания, </a:t>
            </a:r>
            <a:r>
              <a:rPr lang="ru-RU" sz="1600" dirty="0"/>
              <a:t>направленных </a:t>
            </a:r>
            <a:r>
              <a:rPr lang="ru-RU" sz="1600" dirty="0" smtClean="0"/>
              <a:t>на </a:t>
            </a:r>
            <a:r>
              <a:rPr lang="ru-RU" sz="1600" dirty="0"/>
              <a:t>повышение правовой грамотности </a:t>
            </a:r>
            <a:r>
              <a:rPr lang="ru-RU" sz="1600" dirty="0" smtClean="0"/>
              <a:t>предпринимателей при участии в публичных консультациях в </a:t>
            </a:r>
            <a:r>
              <a:rPr lang="ru-RU" sz="1600" dirty="0"/>
              <a:t>ходе </a:t>
            </a:r>
            <a:r>
              <a:rPr lang="ru-RU" sz="1600" dirty="0" smtClean="0"/>
              <a:t>ОРВ:</a:t>
            </a:r>
          </a:p>
          <a:p>
            <a:pPr indent="447675" algn="just"/>
            <a:endParaRPr lang="ru-RU" sz="1600" dirty="0" smtClean="0"/>
          </a:p>
          <a:p>
            <a:pPr indent="447675" algn="just"/>
            <a:r>
              <a:rPr lang="ru-RU" sz="1600" b="1" dirty="0" smtClean="0"/>
              <a:t>Территориальный охват</a:t>
            </a:r>
            <a:r>
              <a:rPr lang="ru-RU" sz="1600" dirty="0" smtClean="0"/>
              <a:t>: - 17 муниципалитетов, в том числе города Нижневартовск, Нягань, Ханты-Мансийск, Белоярский район и прилегающие к ним территории.</a:t>
            </a:r>
          </a:p>
          <a:p>
            <a:pPr indent="447675" algn="just"/>
            <a:endParaRPr lang="ru-RU" sz="1600" dirty="0" smtClean="0"/>
          </a:p>
          <a:p>
            <a:pPr indent="447675" algn="just"/>
            <a:r>
              <a:rPr lang="ru-RU" sz="1600" b="1" dirty="0" smtClean="0"/>
              <a:t>Участники совещаний</a:t>
            </a:r>
            <a:r>
              <a:rPr lang="ru-RU" sz="1600" dirty="0" smtClean="0"/>
              <a:t>: Союз «ТПП Ханты-Мансийского </a:t>
            </a:r>
            <a:r>
              <a:rPr lang="ru-RU" sz="1600" dirty="0"/>
              <a:t>автономного округа – Югры», </a:t>
            </a:r>
            <a:r>
              <a:rPr lang="ru-RU" sz="1600" dirty="0" smtClean="0"/>
              <a:t>Объединение </a:t>
            </a:r>
            <a:r>
              <a:rPr lang="ru-RU" sz="1600" dirty="0"/>
              <a:t>работодателей автономного округа, </a:t>
            </a:r>
            <a:r>
              <a:rPr lang="ru-RU" sz="1600" dirty="0" smtClean="0"/>
              <a:t>РО объединений предпринимателей «Союз промышленников и предпринимателей», «</a:t>
            </a:r>
            <a:r>
              <a:rPr lang="ru-RU" sz="1600" dirty="0"/>
              <a:t>Опора России», </a:t>
            </a:r>
            <a:r>
              <a:rPr lang="ru-RU" sz="1600" dirty="0" smtClean="0"/>
              <a:t>«</a:t>
            </a:r>
            <a:r>
              <a:rPr lang="ru-RU" sz="1600" dirty="0"/>
              <a:t>Деловая Россия</a:t>
            </a:r>
            <a:r>
              <a:rPr lang="ru-RU" sz="1600" dirty="0" smtClean="0"/>
              <a:t>», а также </a:t>
            </a:r>
            <a:r>
              <a:rPr lang="ru-RU" sz="1600" dirty="0"/>
              <a:t>283 </a:t>
            </a:r>
            <a:r>
              <a:rPr lang="ru-RU" sz="1600" dirty="0" smtClean="0"/>
              <a:t>субъекта предпринимательской </a:t>
            </a:r>
            <a:r>
              <a:rPr lang="ru-RU" sz="1600" dirty="0"/>
              <a:t>и инвестиционной </a:t>
            </a:r>
            <a:r>
              <a:rPr lang="ru-RU" sz="1600" dirty="0" smtClean="0"/>
              <a:t>деятельности.</a:t>
            </a:r>
          </a:p>
        </p:txBody>
      </p:sp>
      <p:pic>
        <p:nvPicPr>
          <p:cNvPr id="3074" name="Picture 2" descr="C:\Users\KOLOMOETSEV\Desktop\bigstock-Checklist-294999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86" y="1321121"/>
            <a:ext cx="2169513" cy="194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2764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03479"/>
            <a:ext cx="9144000" cy="48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00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813233"/>
            <a:ext cx="9144000" cy="4826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800" b="1" dirty="0" smtClean="0">
                <a:solidFill>
                  <a:srgbClr val="0000BF"/>
                </a:solidFill>
                <a:effectLst/>
                <a:latin typeface="Arial" pitchFamily="34" charset="0"/>
                <a:cs typeface="Arial" pitchFamily="34" charset="0"/>
              </a:rPr>
              <a:t>Популяризация ОРВ</a:t>
            </a:r>
            <a:endParaRPr lang="ru-RU" sz="1800" b="1" dirty="0">
              <a:solidFill>
                <a:srgbClr val="0000B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KOLOMOETSEV\Desktop\a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4" y="1186079"/>
            <a:ext cx="5340824" cy="1949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549" y="3297136"/>
            <a:ext cx="26003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KOLOMOETSEV\Desktop\Буклет ОРВ\Слайд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785">
            <a:off x="480128" y="862070"/>
            <a:ext cx="2247899" cy="299719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667125" y="2593772"/>
            <a:ext cx="2476694" cy="4826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СМИ, 	ИНТЕРНЕТ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80069" y="3289268"/>
            <a:ext cx="2990851" cy="62081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600" b="1" dirty="0" smtClean="0">
                <a:solidFill>
                  <a:srgbClr val="2612BC"/>
                </a:solidFill>
                <a:effectLst/>
                <a:latin typeface="Bookman Old Style" pitchFamily="18" charset="0"/>
                <a:cs typeface="Arial" pitchFamily="34" charset="0"/>
              </a:rPr>
              <a:t>РАСПРОСТРАНЕНИЕ БУКЛЕТОВ ОБ ОРВ</a:t>
            </a:r>
          </a:p>
        </p:txBody>
      </p:sp>
      <p:pic>
        <p:nvPicPr>
          <p:cNvPr id="2054" name="Picture 6" descr="C:\Users\KOLOMOETSEV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64" y="1418213"/>
            <a:ext cx="1149611" cy="7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4135336"/>
            <a:ext cx="9144000" cy="367824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ИНФОРМАЦИОННАЯ ПОДДЕРЖКА ОРВ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" name="Picture 7" descr="C:\Users\KOLOMOETSEV\Desktop\opo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09" y="4549468"/>
            <a:ext cx="1996781" cy="4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OLOMOETSEV\Desktop\GetImage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60" y="5147542"/>
            <a:ext cx="1029880" cy="10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KOLOMOETSEV\Desktop\GetImage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94" y="4597727"/>
            <a:ext cx="1185156" cy="10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ybaAL\Documents\Штабные документы\Презентации\Совещание с УрФО март 2018\ССЮ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24" y="4595993"/>
            <a:ext cx="1159329" cy="11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9" y="4929820"/>
            <a:ext cx="1103877" cy="1466995"/>
          </a:xfrm>
          <a:prstGeom prst="rect">
            <a:avLst/>
          </a:prstGeom>
        </p:spPr>
      </p:pic>
      <p:pic>
        <p:nvPicPr>
          <p:cNvPr id="21" name="Picture 5" descr="C:\Users\KOLOMOETSEV\Desktop\GetImage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5" y="5244918"/>
            <a:ext cx="661988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05472" y="6226133"/>
            <a:ext cx="146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Няганская торгово-промышленная палата</a:t>
            </a:r>
            <a:endParaRPr lang="ru-RU" sz="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3" name="Picture 4" descr="C:\Users\KOLOMOETSEV\Desktop\GetImag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37" y="5894534"/>
            <a:ext cx="1102588" cy="8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003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03479"/>
            <a:ext cx="9144000" cy="48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00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944779"/>
            <a:ext cx="9144000" cy="4826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800" b="1" dirty="0" err="1" smtClean="0">
                <a:solidFill>
                  <a:srgbClr val="0000BF"/>
                </a:solidFill>
                <a:effectLst/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sz="1800" b="1" dirty="0" smtClean="0">
                <a:solidFill>
                  <a:srgbClr val="0000BF"/>
                </a:solidFill>
                <a:effectLst/>
                <a:latin typeface="Arial" pitchFamily="34" charset="0"/>
                <a:cs typeface="Arial" pitchFamily="34" charset="0"/>
              </a:rPr>
              <a:t> ОРВ</a:t>
            </a:r>
            <a:endParaRPr lang="ru-RU" sz="1800" b="1" dirty="0">
              <a:solidFill>
                <a:srgbClr val="0000B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7" t="6104" r="19680" b="8568"/>
          <a:stretch/>
        </p:blipFill>
        <p:spPr bwMode="auto">
          <a:xfrm>
            <a:off x="529385" y="1644798"/>
            <a:ext cx="2823055" cy="20882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386" y="1644798"/>
            <a:ext cx="2823055" cy="2376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ORV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GOV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11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7355" r="19289" b="44418"/>
          <a:stretch/>
        </p:blipFill>
        <p:spPr bwMode="auto">
          <a:xfrm>
            <a:off x="3635898" y="1644798"/>
            <a:ext cx="5113286" cy="21158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5898" y="1649242"/>
            <a:ext cx="5113286" cy="2376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ADMHMAO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9" y="3900154"/>
            <a:ext cx="3459479" cy="2594608"/>
          </a:xfrm>
          <a:prstGeom prst="rect">
            <a:avLst/>
          </a:prstGeom>
        </p:spPr>
      </p:pic>
      <p:pic>
        <p:nvPicPr>
          <p:cNvPr id="12" name="Picture 3" descr="C:\Users\KOLOMOETSEV\Desktop\simple_blue_co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83" y="5825948"/>
            <a:ext cx="2221692" cy="4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95" t="6659" r="24460" b="23994"/>
          <a:stretch/>
        </p:blipFill>
        <p:spPr bwMode="auto">
          <a:xfrm>
            <a:off x="529386" y="3900154"/>
            <a:ext cx="3590926" cy="271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39D26E-8095-4837-8C48-B93A478415CE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654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43026</TotalTime>
  <Words>434</Words>
  <Application>Microsoft Office PowerPoint</Application>
  <PresentationFormat>Экран (4:3)</PresentationFormat>
  <Paragraphs>99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Wingdings</vt:lpstr>
      <vt:lpstr>Wingdings 2</vt:lpstr>
      <vt:lpstr>Оформление по умолчанию</vt:lpstr>
      <vt:lpstr>1_Тема Office</vt:lpstr>
      <vt:lpstr>Презентация PowerPoint</vt:lpstr>
      <vt:lpstr>Презентация PowerPoint</vt:lpstr>
      <vt:lpstr>Влияние ОРВ на формирование рейтинга АСИ</vt:lpstr>
      <vt:lpstr>ОРВ -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Неизвестный</dc:creator>
  <cp:lastModifiedBy>Ворошилова Юлия Павловна</cp:lastModifiedBy>
  <cp:revision>4381</cp:revision>
  <cp:lastPrinted>2018-12-24T14:52:28Z</cp:lastPrinted>
  <dcterms:created xsi:type="dcterms:W3CDTF">2001-06-24T16:56:19Z</dcterms:created>
  <dcterms:modified xsi:type="dcterms:W3CDTF">2019-01-09T07:40:06Z</dcterms:modified>
</cp:coreProperties>
</file>