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9" r:id="rId4"/>
    <p:sldId id="283" r:id="rId5"/>
    <p:sldId id="270" r:id="rId6"/>
    <p:sldId id="265" r:id="rId7"/>
    <p:sldId id="282" r:id="rId8"/>
    <p:sldId id="271" r:id="rId9"/>
    <p:sldId id="279" r:id="rId10"/>
    <p:sldId id="260" r:id="rId11"/>
    <p:sldId id="281" r:id="rId12"/>
    <p:sldId id="278" r:id="rId13"/>
    <p:sldId id="266" r:id="rId14"/>
    <p:sldId id="277" r:id="rId15"/>
    <p:sldId id="273" r:id="rId16"/>
    <p:sldId id="274" r:id="rId17"/>
    <p:sldId id="275" r:id="rId18"/>
    <p:sldId id="276" r:id="rId19"/>
    <p:sldId id="268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C0C"/>
    <a:srgbClr val="9D9D9C"/>
    <a:srgbClr val="00A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94708" autoAdjust="0"/>
  </p:normalViewPr>
  <p:slideViewPr>
    <p:cSldViewPr>
      <p:cViewPr>
        <p:scale>
          <a:sx n="101" d="100"/>
          <a:sy n="101" d="100"/>
        </p:scale>
        <p:origin x="-183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31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65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01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31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04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86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96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93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73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88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02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52B7-231B-45D2-96FD-5DC0460E9E84}" type="datetimeFigureOut">
              <a:rPr lang="ru-RU" smtClean="0"/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9861-7CF6-44C9-98E7-3CD8FCC4B0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37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23" y="6381329"/>
            <a:ext cx="9144000" cy="476672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962141"/>
            <a:ext cx="9144000" cy="1347179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624" y="6373480"/>
            <a:ext cx="2207359" cy="48452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ЖКХменяется</a:t>
            </a:r>
          </a:p>
        </p:txBody>
      </p:sp>
      <p:pic>
        <p:nvPicPr>
          <p:cNvPr id="1026" name="Picture 2" descr="C:\Users\rizaeva\Desktop\РЦК\Фирменный стиль\Банне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15601"/>
          <a:stretch/>
        </p:blipFill>
        <p:spPr bwMode="auto">
          <a:xfrm>
            <a:off x="-11623" y="616744"/>
            <a:ext cx="9192135" cy="43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907941" y="6373480"/>
            <a:ext cx="2207359" cy="48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Городаменяются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-37632"/>
            <a:ext cx="9144000" cy="654376"/>
          </a:xfrm>
          <a:prstGeom prst="rect">
            <a:avLst/>
          </a:prstGeom>
          <a:solidFill>
            <a:srgbClr val="00A6B7">
              <a:alpha val="98039"/>
            </a:srgbClr>
          </a:solidFill>
          <a:ln>
            <a:solidFill>
              <a:srgbClr val="00A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4971996"/>
            <a:ext cx="9143999" cy="133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ПРИОРИТЕТНЫЙ ПРОЕКТ</a:t>
            </a:r>
          </a:p>
          <a:p>
            <a:r>
              <a:rPr lang="ru-RU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«ФОРМИРОВАНИЕ КОМФОРТНОЙ ГОРОДСКОЙ СРЕДЫ»</a:t>
            </a:r>
          </a:p>
          <a:p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«Пешеходный мост в сквере «Старожилов» в г. Сургуте»</a:t>
            </a:r>
          </a:p>
        </p:txBody>
      </p:sp>
    </p:spTree>
    <p:extLst>
      <p:ext uri="{BB962C8B-B14F-4D97-AF65-F5344CB8AC3E}">
        <p14:creationId xmlns:p14="http://schemas.microsoft.com/office/powerpoint/2010/main" val="3574204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ИСТОЧНИКИ ФИНАНСИРОВАНИЯ ПРОЕКТА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468224"/>
              </p:ext>
            </p:extLst>
          </p:nvPr>
        </p:nvGraphicFramePr>
        <p:xfrm>
          <a:off x="600763" y="1988840"/>
          <a:ext cx="793167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12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Источник финансирования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Объем финансирования,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тыс. руб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Доля финансирования,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Бюджет городского округа город Сургут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460,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Бюджет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Ханты-Мансийского автономного округа-Югра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841, 78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ИТОГО: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302,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9572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43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ДОПОЛНИТЕЛЬНЫХ МЕРОПРИЯТИЙ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34480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Новый мост прежде всего должен быть легко преодолимым любыми категориями населения. В связи с этим предусмотрены следующие мероприятия: </a:t>
            </a:r>
          </a:p>
          <a:p>
            <a:pPr marL="285750" lvl="1" indent="-285750" algn="just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у</a:t>
            </a:r>
            <a:r>
              <a:rPr lang="ru-RU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клоны не превышают 5% (продольный) и 2% (поперечный);</a:t>
            </a:r>
          </a:p>
          <a:p>
            <a:pPr marL="285750" lvl="1" indent="-285750" algn="just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ru-RU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покрытие пешеходного моста выполнено из твердых материалов, ровным, шероховатым, без зазоров, не создающим вибрацию при движении, а также предотвращающим скольжение, то есть сохраняющим крепкое сцепление подошвы обуви, опор вспомогательных средств хождения и колес кресла-коляски при сырости и снеге;</a:t>
            </a:r>
          </a:p>
          <a:p>
            <a:pPr marL="285750" lvl="1" indent="-285750" algn="just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ru-RU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примыкание пешеходного моста к существующим тротуарам сквера «Старожилов» предусмотрено в одном уровне.</a:t>
            </a:r>
          </a:p>
          <a:p>
            <a:pPr marL="0" lvl="1" algn="just">
              <a:spcBef>
                <a:spcPct val="0"/>
              </a:spcBef>
            </a:pPr>
            <a:r>
              <a:rPr lang="ru-RU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Таким </a:t>
            </a: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образом обеспечивается беспрепятственный доступ пешеходам, а также маломобильным группам населения.</a:t>
            </a:r>
          </a:p>
          <a:p>
            <a:pPr marL="0" lvl="1" algn="just">
              <a:spcBef>
                <a:spcPct val="0"/>
              </a:spcBef>
            </a:pPr>
            <a:endParaRPr lang="ru-RU" dirty="0" smtClean="0">
              <a:solidFill>
                <a:srgbClr val="57575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78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ОЖИДАЕМЫЕ СОЦИАЛЬНЫЕ ЭФФЕКТЫ ОТ РЕАЛИЗАЦИИ ПРОЕКТА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1196752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Уменьшение пользования личным автомобильным транспортом в пользу общественного транспорта и пеших прогулок</a:t>
            </a:r>
          </a:p>
          <a:p>
            <a:pPr marL="285750" lvl="1" indent="-285750" algn="just">
              <a:spcBef>
                <a:spcPct val="0"/>
              </a:spcBef>
              <a:buFont typeface="Wingdings" pitchFamily="2" charset="2"/>
              <a:buChar char="§"/>
            </a:pPr>
            <a:endParaRPr lang="ru-RU" dirty="0" smtClean="0">
              <a:solidFill>
                <a:srgbClr val="57575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285750" lvl="1" indent="-28575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Увеличится </a:t>
            </a: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безопасность и комфортность пешеходного движения через реку Сайма</a:t>
            </a:r>
          </a:p>
          <a:p>
            <a:pPr marL="285750" lvl="1" indent="-285750" algn="just">
              <a:spcBef>
                <a:spcPct val="0"/>
              </a:spcBef>
              <a:buFont typeface="Wingdings" pitchFamily="2" charset="2"/>
              <a:buChar char="§"/>
            </a:pPr>
            <a:endParaRPr lang="ru-RU" dirty="0" smtClean="0">
              <a:solidFill>
                <a:srgbClr val="57575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285750" lvl="1" indent="-28575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Повысится </a:t>
            </a: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связанность прилегающих территорий жилых микрорайонов и парковых территорий</a:t>
            </a:r>
          </a:p>
          <a:p>
            <a:pPr marL="285750" lvl="1" indent="-285750" algn="just">
              <a:spcBef>
                <a:spcPct val="0"/>
              </a:spcBef>
              <a:buFont typeface="Wingdings" pitchFamily="2" charset="2"/>
              <a:buChar char="§"/>
            </a:pPr>
            <a:endParaRPr lang="ru-RU" dirty="0" smtClean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1" indent="-28575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Возрастет </a:t>
            </a: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престижность прилегающих территорий города</a:t>
            </a:r>
          </a:p>
        </p:txBody>
      </p:sp>
    </p:spTree>
    <p:extLst>
      <p:ext uri="{BB962C8B-B14F-4D97-AF65-F5344CB8AC3E}">
        <p14:creationId xmlns:p14="http://schemas.microsoft.com/office/powerpoint/2010/main" val="417994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ПРИЛОЖЕНИЕ 1. ПРОЕКТНОЕ </a:t>
            </a:r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РЕШЕНИЕ ПЕШЕХОДНОГО МОСТА В СКВЕРЕ «СТАРОЖИЛОВ»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1034480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Пешеходный мост представляет собой пространственную сборно-монолитную железобетонную конструкцию, состоящую из пролетного строения и опор. Пролетное строение состоит из сборных железобетонных балок.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Опоры пешеходного моста безростверковые, свайные индивидуального проектирования, состоящие из металлических свай диаметром 720 мм с заполнением монолитным бетоном и монолитных железобетонных ригелей и насадок. </a:t>
            </a:r>
            <a:endParaRPr lang="ru-RU" dirty="0" smtClean="0">
              <a:solidFill>
                <a:srgbClr val="57575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Отметки прохожей части пешеходного моста расположены в одном уровне с отметками пешеходной зоны сквера Старожилов для обеспечения беспрепятственного доступа пешеходов, а также маломобильных групп населения.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57575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0" lvl="1" algn="just">
              <a:spcBef>
                <a:spcPct val="0"/>
              </a:spcBef>
            </a:pPr>
            <a:endParaRPr lang="ru-RU" dirty="0">
              <a:solidFill>
                <a:srgbClr val="57575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8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ПРИЛОЖЕНИЕ 2. ПРОЕКТНОЕ </a:t>
            </a:r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РЕШЕНИЕ ПЕШЕХОДНОГО МОСТА В СКВЕРЕ «СТАРОЖИЛОВ»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1655" t="5145" r="4230" b="8036"/>
          <a:stretch/>
        </p:blipFill>
        <p:spPr bwMode="auto">
          <a:xfrm>
            <a:off x="498004" y="1304764"/>
            <a:ext cx="3131071" cy="427011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988840"/>
            <a:ext cx="5093040" cy="12321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" t="62281" r="71460" b="28232"/>
          <a:stretch/>
        </p:blipFill>
        <p:spPr>
          <a:xfrm>
            <a:off x="3754645" y="4180165"/>
            <a:ext cx="4802516" cy="1394717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413094" y="3802123"/>
            <a:ext cx="353864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Варианты окраски поверхности моста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341086" y="1628800"/>
            <a:ext cx="3538643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Эскиз перильного ограждения</a:t>
            </a:r>
          </a:p>
        </p:txBody>
      </p:sp>
    </p:spTree>
    <p:extLst>
      <p:ext uri="{BB962C8B-B14F-4D97-AF65-F5344CB8AC3E}">
        <p14:creationId xmlns:p14="http://schemas.microsoft.com/office/powerpoint/2010/main" val="224958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ПРИЛОЖЕНИЕ 3. ТЕХНИЧЕСКОГО </a:t>
            </a:r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ОБСЛЕДОВАНИЕ СУЩЕСТВУЮЩЕГО ПЕШЕХОДНОГО МОСТА </a:t>
            </a:r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СКВЕРЕ «СТАРОЖИЛОВ»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629737" cy="475252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268760"/>
            <a:ext cx="4320480" cy="472986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9576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ПРИЛОЖЕНИЕ 4. ИСТОРИКО-КУЛЬТУРНАЯ </a:t>
            </a:r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ЭКСПЕРТИЗА ПЕШЕХОДНОГО МОСТА </a:t>
            </a:r>
            <a:b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СКВЕРЕ «СТАРОЖИЛОВ»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1"/>
          <a:stretch/>
        </p:blipFill>
        <p:spPr>
          <a:xfrm>
            <a:off x="778174" y="1244942"/>
            <a:ext cx="3642633" cy="4818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0" b="4768"/>
          <a:stretch/>
        </p:blipFill>
        <p:spPr>
          <a:xfrm>
            <a:off x="4518078" y="1149285"/>
            <a:ext cx="3702183" cy="473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21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ПРИЛОЖЕНИЕ 5. ГОСУДАРСТВЕННАЯ </a:t>
            </a:r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ЭКСПЕРТИЗА ПРОЕКТА ПЕШЕХОДНОГО МОСТА В СКВЕРЕ «СТАРОЖИЛОВ»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17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2" r="7113" b="26744"/>
          <a:stretch/>
        </p:blipFill>
        <p:spPr>
          <a:xfrm>
            <a:off x="4355976" y="1052736"/>
            <a:ext cx="4165848" cy="42553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 b="6526"/>
          <a:stretch/>
        </p:blipFill>
        <p:spPr>
          <a:xfrm>
            <a:off x="602081" y="1038224"/>
            <a:ext cx="3827565" cy="48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7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ПРИЛОЖЕНИЕ 6. ЦЕНОВАЯ </a:t>
            </a:r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ЭКСПЕРТИЗА ПЕШЕХОДНОГО МОСТА В СКВЕРЕ «СТАРОЖИЛОВ»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18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" t="6600" r="6631" b="38817"/>
          <a:stretch/>
        </p:blipFill>
        <p:spPr>
          <a:xfrm>
            <a:off x="4384431" y="1038133"/>
            <a:ext cx="4265720" cy="3743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" b="4200"/>
          <a:stretch/>
        </p:blipFill>
        <p:spPr>
          <a:xfrm>
            <a:off x="600299" y="1068593"/>
            <a:ext cx="3907981" cy="50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6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zaeva\Desktop\РЦК\Фирменный стиль\Г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32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229200"/>
            <a:ext cx="2207359" cy="48452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ЖКХменяется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36096" y="5229200"/>
            <a:ext cx="2592288" cy="484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Городаменяются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3538" y="3284984"/>
            <a:ext cx="9143999" cy="133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ГОРОДСКАЯ СРЕДА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www.gorsreda86.ugraces.ru</a:t>
            </a: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6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9357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638728" cy="432048"/>
          </a:xfrm>
        </p:spPr>
        <p:txBody>
          <a:bodyPr>
            <a:noAutofit/>
          </a:bodyPr>
          <a:lstStyle/>
          <a:p>
            <a:pPr indent="-342900"/>
            <a:r>
              <a:rPr lang="ru-RU" sz="1800" dirty="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Местоположение существующего моста в сквере «Старожилов»</a:t>
            </a:r>
            <a:endParaRPr lang="ru-RU" sz="1800" dirty="0">
              <a:solidFill>
                <a:srgbClr val="575756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07" y="1268760"/>
            <a:ext cx="6377942" cy="4756324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116633"/>
            <a:ext cx="83506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ОБЩАЯ ИНФОРМАЦИЯ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7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9357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pic>
        <p:nvPicPr>
          <p:cNvPr id="21" name="Рисунок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347" y="3339188"/>
            <a:ext cx="3790883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8230" y="3339188"/>
            <a:ext cx="3672408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5762" y="777192"/>
            <a:ext cx="8698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A6B7"/>
              </a:buClr>
            </a:pP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Существующий пешеходный мост предназначен для пропуска пешеходного движения через правый рукав реки Сайма, обеспечивает транзитное сообщение между улицами Энергетиков и Боровая, а также обеспечивает дополнительный доступ на территорию сквера «Старожилов», к МКУ «Дворец торжеств», а также к объектам здравоохранения: </a:t>
            </a:r>
          </a:p>
          <a:p>
            <a:pPr marL="285750" indent="-285750" algn="just">
              <a:buClr>
                <a:srgbClr val="00A6B7"/>
              </a:buClr>
              <a:buFont typeface="Wingdings" pitchFamily="2" charset="2"/>
              <a:buChar char="§"/>
            </a:pP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БУ ХМАО-Югры «Сургутская окружная клиническая больница», </a:t>
            </a:r>
          </a:p>
          <a:p>
            <a:pPr marL="285750" indent="-285750" algn="just">
              <a:buClr>
                <a:srgbClr val="00A6B7"/>
              </a:buClr>
              <a:buFont typeface="Wingdings" pitchFamily="2" charset="2"/>
              <a:buChar char="§"/>
            </a:pP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БУ ХМАО-Югры «Сургутский клинический кожно-венерологический диспансер». </a:t>
            </a:r>
          </a:p>
          <a:p>
            <a:pPr algn="just">
              <a:buClr>
                <a:srgbClr val="00A6B7"/>
              </a:buClr>
            </a:pP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Количество жителей, проживающих в микрорайонах смежных с территорией строительства объекта, – более 12 694 человек.</a:t>
            </a: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4600387" y="2962763"/>
            <a:ext cx="3352861" cy="37937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indent="-342900" algn="ctr"/>
            <a:r>
              <a:rPr lang="ru-RU" b="1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Границы пешеходного моста</a:t>
            </a:r>
          </a:p>
          <a:p>
            <a:pPr indent="-342900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-342900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-34290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R="0" lvl="0" indent="-3429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116633"/>
            <a:ext cx="83506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ОБЩАЯ ИНФОРМАЦИЯ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0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9357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762" y="908720"/>
            <a:ext cx="86987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A6B7"/>
              </a:buClr>
            </a:pPr>
            <a:r>
              <a:rPr lang="ru-RU" b="1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Обосновани</a:t>
            </a:r>
            <a:r>
              <a:rPr lang="ru-RU" b="1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 необходимости благоустройства территории</a:t>
            </a:r>
            <a:r>
              <a:rPr lang="ru-RU" b="1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ru-RU" b="1" dirty="0" smtClean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Clr>
                <a:srgbClr val="00A6B7"/>
              </a:buClr>
            </a:pPr>
            <a:r>
              <a:rPr lang="ru-RU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силу центрального расположения территория пользуется популярностью. Однако, существуют проблемные места и неразвитые территории – благоустройство этих зон расширит активный центр города и создаст новые точки притяжения.  </a:t>
            </a:r>
          </a:p>
          <a:p>
            <a:pPr algn="just">
              <a:buClr>
                <a:srgbClr val="00A6B7"/>
              </a:buClr>
            </a:pPr>
            <a:endParaRPr lang="ru-RU" dirty="0" smtClean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Clr>
                <a:srgbClr val="00A6B7"/>
              </a:buClr>
            </a:pPr>
            <a:r>
              <a:rPr lang="ru-RU" b="1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Цель:</a:t>
            </a:r>
          </a:p>
          <a:p>
            <a:pPr algn="just">
              <a:buClr>
                <a:srgbClr val="00A6B7"/>
              </a:buClr>
            </a:pP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Новый пешеходный мост сделать доступным, безопасным и комфортным для передвижения</a:t>
            </a:r>
          </a:p>
          <a:p>
            <a:pPr algn="just">
              <a:buClr>
                <a:srgbClr val="00A6B7"/>
              </a:buClr>
            </a:pPr>
            <a:endParaRPr lang="ru-RU" b="1" dirty="0" smtClean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Clr>
                <a:srgbClr val="00A6B7"/>
              </a:buClr>
            </a:pPr>
            <a:r>
              <a:rPr lang="ru-RU" b="1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Задачи</a:t>
            </a:r>
            <a:r>
              <a:rPr lang="ru-RU" b="1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285750" indent="-285750" algn="just">
              <a:buClr>
                <a:schemeClr val="tx1"/>
              </a:buClr>
              <a:buFont typeface="Symbol" pitchFamily="18" charset="2"/>
              <a:buChar char="-"/>
            </a:pPr>
            <a:r>
              <a:rPr lang="ru-RU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Изучить существующую ситуацию на участке, обследовать территорию и пешеходный мост</a:t>
            </a:r>
          </a:p>
          <a:p>
            <a:pPr marL="285750" indent="-285750" algn="just">
              <a:buClr>
                <a:schemeClr val="tx1"/>
              </a:buClr>
              <a:buFont typeface="Symbol" pitchFamily="18" charset="2"/>
              <a:buChar char="-"/>
            </a:pPr>
            <a:r>
              <a:rPr lang="ru-RU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Рассмотреть возможность по улучшению коммуникации между берегами</a:t>
            </a:r>
          </a:p>
          <a:p>
            <a:pPr marL="285750" indent="-285750" algn="just">
              <a:buClr>
                <a:schemeClr val="tx1"/>
              </a:buClr>
              <a:buFont typeface="Symbol" pitchFamily="18" charset="2"/>
              <a:buChar char="-"/>
            </a:pPr>
            <a:r>
              <a:rPr lang="ru-RU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Разработать проект нового пешеходного моста на месте существующего, для соединения центральной части города с изолированной прибрежной территорией</a:t>
            </a:r>
          </a:p>
          <a:p>
            <a:pPr marL="285750" indent="-285750" algn="just">
              <a:buClr>
                <a:schemeClr val="tx1"/>
              </a:buClr>
              <a:buFont typeface="Symbol" pitchFamily="18" charset="2"/>
              <a:buChar char="-"/>
            </a:pPr>
            <a:r>
              <a:rPr lang="ru-RU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Концепцию </a:t>
            </a:r>
            <a:r>
              <a:rPr lang="ru-RU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моста выполнить в единой стилистике со сквером «Старожилов»</a:t>
            </a:r>
            <a:endParaRPr lang="ru-RU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116633"/>
            <a:ext cx="83506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ОБЩАЯ ИНФОРМАЦИЯ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9357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8" y="3413696"/>
            <a:ext cx="4252500" cy="27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t="-6020" b="6020"/>
          <a:stretch/>
        </p:blipFill>
        <p:spPr bwMode="auto">
          <a:xfrm>
            <a:off x="415321" y="3485182"/>
            <a:ext cx="3940655" cy="263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b="5951"/>
          <a:stretch/>
        </p:blipFill>
        <p:spPr bwMode="auto">
          <a:xfrm>
            <a:off x="4355977" y="1071149"/>
            <a:ext cx="4252500" cy="265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b="3112"/>
          <a:stretch/>
        </p:blipFill>
        <p:spPr bwMode="auto">
          <a:xfrm>
            <a:off x="415321" y="1071611"/>
            <a:ext cx="3940655" cy="265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116633"/>
            <a:ext cx="83506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ОБЩАЯ ИНФОРМАЦИЯ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7283" y="707952"/>
            <a:ext cx="340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Фотофиксация</a:t>
            </a:r>
            <a:r>
              <a:rPr lang="ru-RU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текущей ситуации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83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3" cstate="print"/>
          <a:srcRect t="13171" r="1518" b="6604"/>
          <a:stretch/>
        </p:blipFill>
        <p:spPr bwMode="auto">
          <a:xfrm>
            <a:off x="477587" y="3210550"/>
            <a:ext cx="8080981" cy="27336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5610" y="836712"/>
            <a:ext cx="842493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ct val="0"/>
              </a:spcBef>
            </a:pP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Проектная документация разработана ООО «АТ» в 2016 году (заказчик на выполнение проектно-изыскательских работ – МБУ «Управление лесопаркового хозяйства и экологической безопасности»).</a:t>
            </a:r>
          </a:p>
          <a:p>
            <a:pPr marL="0" lvl="1" algn="just">
              <a:spcBef>
                <a:spcPct val="0"/>
              </a:spcBef>
            </a:pP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Стоимость работ по строительству пешеходного моста составляет </a:t>
            </a:r>
            <a:r>
              <a:rPr lang="ru-RU" b="1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27 302 780,44 </a:t>
            </a: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рублей.</a:t>
            </a:r>
          </a:p>
          <a:p>
            <a:pPr marL="0" lvl="1" algn="just">
              <a:spcBef>
                <a:spcPct val="0"/>
              </a:spcBef>
            </a:pP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Строительство пешеходного моста </a:t>
            </a: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2019 год запланировано</a:t>
            </a: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с учетом проведения работ по демонтажу существующего моста. </a:t>
            </a:r>
          </a:p>
          <a:p>
            <a:pPr marL="0" lvl="1" algn="just">
              <a:spcBef>
                <a:spcPct val="0"/>
              </a:spcBef>
            </a:pP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34014" y="2852936"/>
            <a:ext cx="3888431" cy="180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План пешеходного моста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116633"/>
            <a:ext cx="83506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КОНЦЕПТУАЛЬНЫХ И ПРОЕКТНЫХ РЕШЕНИЙ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6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116633"/>
            <a:ext cx="83506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КОНЦЕПТУАЛЬНЫХ И ПРОЕКТНЫХ РЕШЕНИЙ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34480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Пешеходный мост </a:t>
            </a: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выполнен в едином архитектурном стиле со сквером «Старожилов». 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В архитектурно-художественном оформлении пешеходного моста:</a:t>
            </a:r>
          </a:p>
          <a:p>
            <a:pPr marL="285750" lvl="1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применено индивидуальное кованое перильное ограждение;  </a:t>
            </a:r>
          </a:p>
          <a:p>
            <a:pPr marL="285750" lvl="1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предусмотрено освещение прохожей части моста светодиодные светильники (современные парковые опоры освещения, 10 шт.); </a:t>
            </a:r>
          </a:p>
          <a:p>
            <a:pPr marL="285750" lvl="1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прохожая часть выполнена тротуарной плиткой. </a:t>
            </a:r>
          </a:p>
          <a:p>
            <a:pPr marL="0" lvl="1" algn="just">
              <a:spcBef>
                <a:spcPct val="0"/>
              </a:spcBef>
            </a:pPr>
            <a:endParaRPr lang="ru-RU" dirty="0">
              <a:solidFill>
                <a:srgbClr val="57575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 rotWithShape="1">
          <a:blip r:embed="rId3" cstate="print"/>
          <a:srcRect t="8452" r="4145"/>
          <a:stretch/>
        </p:blipFill>
        <p:spPr bwMode="auto">
          <a:xfrm>
            <a:off x="1586872" y="3573017"/>
            <a:ext cx="6793558" cy="230232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4" cstate="print"/>
          <a:srcRect b="13973"/>
          <a:stretch/>
        </p:blipFill>
        <p:spPr bwMode="auto">
          <a:xfrm>
            <a:off x="395536" y="3573017"/>
            <a:ext cx="1557286" cy="23023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555776" y="3216790"/>
            <a:ext cx="3960440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ПЕШЕХОДНЫЙ МОСТ</a:t>
            </a:r>
            <a:endParaRPr lang="ru-RU" sz="1400" b="1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5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84144"/>
              </p:ext>
            </p:extLst>
          </p:nvPr>
        </p:nvGraphicFramePr>
        <p:xfrm>
          <a:off x="850850" y="980728"/>
          <a:ext cx="7334456" cy="5057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2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1135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Технико-экономический показатель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Значение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63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Характеристика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земельного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участка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3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Общая площадь земельного участка, м²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978,0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9948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Площадь участка в границах проектирования, м²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978,0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425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Площадь покрытий (мост), м²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163,5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063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Характеристики сооружения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06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Длина моста, м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55,0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6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Габарит (прохожей части), м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3,0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6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Расчетные нагрузки, кг/м²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400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19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Пропускная способность, чел/час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6 000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72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Наружное освещение: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Symbol"/>
                        </a:rPr>
                        <a:t>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Категория электроснабжения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Symbol"/>
                        </a:rPr>
                        <a:t>III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74130" marR="74130" marT="37065" marB="370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5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Symbol"/>
                        </a:rPr>
                        <a:t> Рабочее напряжение сети освещения, кВ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0,4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0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Symbol"/>
                        </a:rPr>
                        <a:t>Протяженность КЛ-0,4 кВ, м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120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11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Продолжительность строительства, мес.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3,0</a:t>
                      </a:r>
                    </a:p>
                  </a:txBody>
                  <a:tcPr marL="74130" marR="74130" marT="37065" marB="3706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116633"/>
            <a:ext cx="83506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КОНЦЕПТУАЛЬНЫХ И ПРОЕКТНЫХ РЕШЕНИЙ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8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670798"/>
              </p:ext>
            </p:extLst>
          </p:nvPr>
        </p:nvGraphicFramePr>
        <p:xfrm>
          <a:off x="1205117" y="1700808"/>
          <a:ext cx="6625922" cy="244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1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4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Этапы строительства пешеходного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 моста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j-ea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Заключение муниципального контракта 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01.07.2019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Выполнение подготовительных работ 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01.08.2019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Демонтаж существующего моста 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15.08.2019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Строительство пешеходного моста 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15.12.2019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9572381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116633"/>
            <a:ext cx="83506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КОНЦЕПТУАЛЬНЫХ И ПРОЕКТНЫХ РЕШЕНИЙ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81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806</Words>
  <Application>Microsoft Office PowerPoint</Application>
  <PresentationFormat>Экран 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#ЖКХменяется</vt:lpstr>
      <vt:lpstr>Местоположение существующего моста в сквере «Старожилов»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ПРОЕКТА</vt:lpstr>
      <vt:lpstr>ОПИСАНИЕ ДОПОЛНИТЕЛЬНЫХ МЕРОПРИЯТИЙ </vt:lpstr>
      <vt:lpstr>ОЖИДАЕМЫЕ СОЦИАЛЬНЫЕ ЭФФЕКТЫ ОТ РЕАЛИЗАЦИИ ПРОЕКТА</vt:lpstr>
      <vt:lpstr>ПРИЛОЖЕНИЕ 1. ПРОЕКТНОЕ РЕШЕНИЕ ПЕШЕХОДНОГО МОСТА В СКВЕРЕ «СТАРОЖИЛОВ»</vt:lpstr>
      <vt:lpstr>ПРИЛОЖЕНИЕ 2. ПРОЕКТНОЕ РЕШЕНИЕ ПЕШЕХОДНОГО МОСТА В СКВЕРЕ «СТАРОЖИЛОВ»</vt:lpstr>
      <vt:lpstr>ПРИЛОЖЕНИЕ 3. ТЕХНИЧЕСКОГО ОБСЛЕДОВАНИЕ СУЩЕСТВУЮЩЕГО ПЕШЕХОДНОГО МОСТА В СКВЕРЕ «СТАРОЖИЛОВ»</vt:lpstr>
      <vt:lpstr>ПРИЛОЖЕНИЕ 4. ИСТОРИКО-КУЛЬТУРНАЯ ЭКСПЕРТИЗА ПЕШЕХОДНОГО МОСТА  В СКВЕРЕ «СТАРОЖИЛОВ»</vt:lpstr>
      <vt:lpstr>ПРИЛОЖЕНИЕ 5. ГОСУДАРСТВЕННАЯ ЭКСПЕРТИЗА ПРОЕКТА ПЕШЕХОДНОГО МОСТА В СКВЕРЕ «СТАРОЖИЛОВ»</vt:lpstr>
      <vt:lpstr>ПРИЛОЖЕНИЕ 6. ЦЕНОВАЯ ЭКСПЕРТИЗА ПЕШЕХОДНОГО МОСТА В СКВЕРЕ «СТАРОЖИЛОВ»</vt:lpstr>
      <vt:lpstr>#ЖКХменяется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#ЖКХменяется</dc:title>
  <dc:creator>Камила Ризаева</dc:creator>
  <cp:lastModifiedBy>Камила Ризаева</cp:lastModifiedBy>
  <cp:revision>75</cp:revision>
  <cp:lastPrinted>2019-01-23T06:08:05Z</cp:lastPrinted>
  <dcterms:created xsi:type="dcterms:W3CDTF">2018-12-18T11:17:04Z</dcterms:created>
  <dcterms:modified xsi:type="dcterms:W3CDTF">2019-01-29T12:35:44Z</dcterms:modified>
</cp:coreProperties>
</file>