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sldIdLst>
    <p:sldId id="493" r:id="rId4"/>
    <p:sldId id="321" r:id="rId5"/>
    <p:sldId id="492" r:id="rId6"/>
    <p:sldId id="258" r:id="rId7"/>
    <p:sldId id="263" r:id="rId8"/>
    <p:sldId id="283" r:id="rId9"/>
    <p:sldId id="391" r:id="rId10"/>
    <p:sldId id="393" r:id="rId11"/>
    <p:sldId id="405" r:id="rId12"/>
    <p:sldId id="425" r:id="rId13"/>
    <p:sldId id="485" r:id="rId14"/>
    <p:sldId id="489" r:id="rId15"/>
    <p:sldId id="490" r:id="rId16"/>
    <p:sldId id="495" r:id="rId17"/>
  </p:sldIdLst>
  <p:sldSz cx="15125700" cy="10693400"/>
  <p:notesSz cx="15125700" cy="10693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6" y="2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80"/>
              </a:lnSpc>
            </a:pPr>
            <a:r>
              <a:rPr b="1" dirty="0">
                <a:latin typeface="Century Gothic"/>
                <a:cs typeface="Century Gothic"/>
              </a:rPr>
              <a:t>КОНЦЕПТ </a:t>
            </a:r>
            <a:r>
              <a:rPr dirty="0"/>
              <a:t>/ </a:t>
            </a:r>
            <a:r>
              <a:rPr spc="-5" dirty="0"/>
              <a:t>СУРГУТ </a:t>
            </a:r>
            <a:r>
              <a:rPr dirty="0"/>
              <a:t>/ </a:t>
            </a:r>
            <a:r>
              <a:rPr spc="-5" dirty="0"/>
              <a:t>КЕДРОВЫЙ</a:t>
            </a:r>
            <a:r>
              <a:rPr spc="-229" dirty="0"/>
              <a:t> </a:t>
            </a:r>
            <a:r>
              <a:rPr spc="-5" dirty="0"/>
              <a:t>ЛОГ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64"/>
              </a:lnSpc>
            </a:pPr>
            <a:r>
              <a:rPr spc="-5" dirty="0"/>
              <a:t>ООО</a:t>
            </a:r>
            <a:r>
              <a:rPr spc="-55" dirty="0"/>
              <a:t> </a:t>
            </a:r>
            <a:r>
              <a:rPr spc="-5" dirty="0"/>
              <a:t>УРАЛИНВЕСТ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80"/>
              </a:lnSpc>
            </a:pPr>
            <a:r>
              <a:rPr b="1" dirty="0">
                <a:solidFill>
                  <a:prstClr val="black"/>
                </a:solidFill>
              </a:rPr>
              <a:t>КОНЦЕПТ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СУРГУТ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КЕДРОВЫЙ</a:t>
            </a:r>
            <a:r>
              <a:rPr spc="-229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ЛОГ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30"/>
              </a:lnSpc>
            </a:pPr>
            <a:r>
              <a:rPr spc="-5" dirty="0">
                <a:solidFill>
                  <a:prstClr val="black"/>
                </a:solidFill>
              </a:rPr>
              <a:t>ООО</a:t>
            </a:r>
            <a:r>
              <a:rPr spc="-55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УРАЛИНВЕСТ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4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45"/>
              </a:lnSpc>
            </a:pPr>
            <a:r>
              <a:rPr b="1" dirty="0">
                <a:solidFill>
                  <a:prstClr val="black"/>
                </a:solidFill>
              </a:rPr>
              <a:t>КОНЦЕПТ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СУРГУТ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КЕДРОВЫЙ</a:t>
            </a:r>
            <a:r>
              <a:rPr spc="-229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ЛОГ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785"/>
              </a:lnSpc>
            </a:pPr>
            <a:r>
              <a:rPr spc="-5" dirty="0">
                <a:solidFill>
                  <a:prstClr val="black"/>
                </a:solidFill>
              </a:rPr>
              <a:t>ООО</a:t>
            </a:r>
            <a:r>
              <a:rPr spc="-55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УРАЛИНВЕСТ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40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45"/>
              </a:lnSpc>
            </a:pPr>
            <a:r>
              <a:rPr b="1" dirty="0">
                <a:solidFill>
                  <a:prstClr val="black"/>
                </a:solidFill>
              </a:rPr>
              <a:t>КОНЦЕПТ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СУРГУТ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КЕДРОВЫЙ</a:t>
            </a:r>
            <a:r>
              <a:rPr spc="-229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ЛОГ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785"/>
              </a:lnSpc>
            </a:pPr>
            <a:r>
              <a:rPr spc="-5" dirty="0">
                <a:solidFill>
                  <a:prstClr val="black"/>
                </a:solidFill>
              </a:rPr>
              <a:t>ООО</a:t>
            </a:r>
            <a:r>
              <a:rPr spc="-55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УРАЛИНВЕСТ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94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45"/>
              </a:lnSpc>
            </a:pPr>
            <a:r>
              <a:rPr b="1" dirty="0">
                <a:solidFill>
                  <a:prstClr val="black"/>
                </a:solidFill>
              </a:rPr>
              <a:t>КОНЦЕПТ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СУРГУТ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КЕДРОВЫЙ</a:t>
            </a:r>
            <a:r>
              <a:rPr spc="-229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ЛОГ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785"/>
              </a:lnSpc>
            </a:pPr>
            <a:r>
              <a:rPr spc="-5" dirty="0">
                <a:solidFill>
                  <a:prstClr val="black"/>
                </a:solidFill>
              </a:rPr>
              <a:t>ООО</a:t>
            </a:r>
            <a:r>
              <a:rPr spc="-55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УРАЛИНВЕСТ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67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45"/>
              </a:lnSpc>
            </a:pPr>
            <a:r>
              <a:rPr b="1" dirty="0">
                <a:solidFill>
                  <a:prstClr val="black"/>
                </a:solidFill>
              </a:rPr>
              <a:t>КОНЦЕПТ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СУРГУТ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КЕДРОВЫЙ</a:t>
            </a:r>
            <a:r>
              <a:rPr spc="-229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ЛОГ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785"/>
              </a:lnSpc>
            </a:pPr>
            <a:r>
              <a:rPr spc="-5" dirty="0">
                <a:solidFill>
                  <a:prstClr val="black"/>
                </a:solidFill>
              </a:rPr>
              <a:t>ООО</a:t>
            </a:r>
            <a:r>
              <a:rPr spc="-55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УРАЛИНВЕСТ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98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45"/>
              </a:lnSpc>
            </a:pPr>
            <a:r>
              <a:rPr b="1" dirty="0">
                <a:solidFill>
                  <a:prstClr val="black"/>
                </a:solidFill>
              </a:rPr>
              <a:t>КОНЦЕПТ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СУРГУТ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КЕДРОВЫЙ</a:t>
            </a:r>
            <a:r>
              <a:rPr spc="-229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ЛОГ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785"/>
              </a:lnSpc>
            </a:pPr>
            <a:r>
              <a:rPr spc="-5" dirty="0">
                <a:solidFill>
                  <a:prstClr val="black"/>
                </a:solidFill>
              </a:rPr>
              <a:t>ООО</a:t>
            </a:r>
            <a:r>
              <a:rPr spc="-55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УРАЛИНВЕСТ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12197" y="10179771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56" y="0"/>
                </a:lnTo>
              </a:path>
            </a:pathLst>
          </a:custGeom>
          <a:ln w="648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12197" y="509469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56" y="0"/>
                </a:lnTo>
              </a:path>
            </a:pathLst>
          </a:custGeom>
          <a:ln w="648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12327" y="764415"/>
            <a:ext cx="14251727" cy="9187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80"/>
              </a:lnSpc>
            </a:pPr>
            <a:r>
              <a:rPr b="1" dirty="0">
                <a:latin typeface="Century Gothic"/>
                <a:cs typeface="Century Gothic"/>
              </a:rPr>
              <a:t>КОНЦЕПТ </a:t>
            </a:r>
            <a:r>
              <a:rPr dirty="0"/>
              <a:t>/ </a:t>
            </a:r>
            <a:r>
              <a:rPr spc="-5" dirty="0"/>
              <a:t>СУРГУТ </a:t>
            </a:r>
            <a:r>
              <a:rPr dirty="0"/>
              <a:t>/ </a:t>
            </a:r>
            <a:r>
              <a:rPr spc="-5" dirty="0"/>
              <a:t>КЕДРОВЫЙ</a:t>
            </a:r>
            <a:r>
              <a:rPr spc="-229" dirty="0"/>
              <a:t> </a:t>
            </a:r>
            <a:r>
              <a:rPr spc="-5" dirty="0"/>
              <a:t>ЛОГ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64"/>
              </a:lnSpc>
            </a:pPr>
            <a:r>
              <a:rPr spc="-5" dirty="0"/>
              <a:t>ООО</a:t>
            </a:r>
            <a:r>
              <a:rPr spc="-55" dirty="0"/>
              <a:t> </a:t>
            </a:r>
            <a:r>
              <a:rPr spc="-5" dirty="0"/>
              <a:t>УРАЛИНВЕСТ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80"/>
              </a:lnSpc>
            </a:pPr>
            <a:r>
              <a:rPr b="1" dirty="0">
                <a:latin typeface="Century Gothic"/>
                <a:cs typeface="Century Gothic"/>
              </a:rPr>
              <a:t>КОНЦЕПТ </a:t>
            </a:r>
            <a:r>
              <a:rPr dirty="0"/>
              <a:t>/ </a:t>
            </a:r>
            <a:r>
              <a:rPr spc="-5" dirty="0"/>
              <a:t>СУРГУТ </a:t>
            </a:r>
            <a:r>
              <a:rPr dirty="0"/>
              <a:t>/ </a:t>
            </a:r>
            <a:r>
              <a:rPr spc="-5" dirty="0"/>
              <a:t>КЕДРОВЫЙ</a:t>
            </a:r>
            <a:r>
              <a:rPr spc="-229" dirty="0"/>
              <a:t> </a:t>
            </a:r>
            <a:r>
              <a:rPr spc="-5" dirty="0"/>
              <a:t>ЛОГ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64"/>
              </a:lnSpc>
            </a:pPr>
            <a:r>
              <a:rPr spc="-5" dirty="0"/>
              <a:t>ООО</a:t>
            </a:r>
            <a:r>
              <a:rPr spc="-55" dirty="0"/>
              <a:t> </a:t>
            </a:r>
            <a:r>
              <a:rPr spc="-5" dirty="0"/>
              <a:t>УРАЛИНВЕСТ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80"/>
              </a:lnSpc>
            </a:pPr>
            <a:r>
              <a:rPr b="1" dirty="0">
                <a:latin typeface="Century Gothic"/>
                <a:cs typeface="Century Gothic"/>
              </a:rPr>
              <a:t>КОНЦЕПТ </a:t>
            </a:r>
            <a:r>
              <a:rPr dirty="0"/>
              <a:t>/ </a:t>
            </a:r>
            <a:r>
              <a:rPr spc="-5" dirty="0"/>
              <a:t>СУРГУТ </a:t>
            </a:r>
            <a:r>
              <a:rPr dirty="0"/>
              <a:t>/ </a:t>
            </a:r>
            <a:r>
              <a:rPr spc="-5" dirty="0"/>
              <a:t>КЕДРОВЫЙ</a:t>
            </a:r>
            <a:r>
              <a:rPr spc="-229" dirty="0"/>
              <a:t> </a:t>
            </a:r>
            <a:r>
              <a:rPr spc="-5" dirty="0"/>
              <a:t>ЛОГ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64"/>
              </a:lnSpc>
            </a:pPr>
            <a:r>
              <a:rPr spc="-5" dirty="0"/>
              <a:t>ООО</a:t>
            </a:r>
            <a:r>
              <a:rPr spc="-55" dirty="0"/>
              <a:t> </a:t>
            </a:r>
            <a:r>
              <a:rPr spc="-5" dirty="0"/>
              <a:t>УРАЛИНВЕСТ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80"/>
              </a:lnSpc>
            </a:pPr>
            <a:r>
              <a:rPr b="1" dirty="0">
                <a:latin typeface="Century Gothic"/>
                <a:cs typeface="Century Gothic"/>
              </a:rPr>
              <a:t>КОНЦЕПТ </a:t>
            </a:r>
            <a:r>
              <a:rPr dirty="0"/>
              <a:t>/ </a:t>
            </a:r>
            <a:r>
              <a:rPr spc="-5" dirty="0"/>
              <a:t>СУРГУТ </a:t>
            </a:r>
            <a:r>
              <a:rPr dirty="0"/>
              <a:t>/ </a:t>
            </a:r>
            <a:r>
              <a:rPr spc="-5" dirty="0"/>
              <a:t>КЕДРОВЫЙ</a:t>
            </a:r>
            <a:r>
              <a:rPr spc="-229" dirty="0"/>
              <a:t> </a:t>
            </a:r>
            <a:r>
              <a:rPr spc="-5" dirty="0"/>
              <a:t>ЛОГ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64"/>
              </a:lnSpc>
            </a:pPr>
            <a:r>
              <a:rPr spc="-5" dirty="0"/>
              <a:t>ООО</a:t>
            </a:r>
            <a:r>
              <a:rPr spc="-55" dirty="0"/>
              <a:t> </a:t>
            </a:r>
            <a:r>
              <a:rPr spc="-5" dirty="0"/>
              <a:t>УРАЛИНВЕСТ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80"/>
              </a:lnSpc>
            </a:pPr>
            <a:r>
              <a:rPr b="1" dirty="0">
                <a:solidFill>
                  <a:prstClr val="black"/>
                </a:solidFill>
              </a:rPr>
              <a:t>КОНЦЕПТ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СУРГУТ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КЕДРОВЫЙ</a:t>
            </a:r>
            <a:r>
              <a:rPr spc="-229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ЛОГ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30"/>
              </a:lnSpc>
            </a:pPr>
            <a:r>
              <a:rPr spc="-5" dirty="0">
                <a:solidFill>
                  <a:prstClr val="black"/>
                </a:solidFill>
              </a:rPr>
              <a:t>ООО</a:t>
            </a:r>
            <a:r>
              <a:rPr spc="-55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УРАЛИНВЕСТ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73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80"/>
              </a:lnSpc>
            </a:pPr>
            <a:r>
              <a:rPr b="1" dirty="0">
                <a:solidFill>
                  <a:prstClr val="black"/>
                </a:solidFill>
              </a:rPr>
              <a:t>КОНЦЕПТ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СУРГУТ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КЕДРОВЫЙ</a:t>
            </a:r>
            <a:r>
              <a:rPr spc="-229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ЛОГ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30"/>
              </a:lnSpc>
            </a:pPr>
            <a:r>
              <a:rPr spc="-5" dirty="0">
                <a:solidFill>
                  <a:prstClr val="black"/>
                </a:solidFill>
              </a:rPr>
              <a:t>ООО</a:t>
            </a:r>
            <a:r>
              <a:rPr spc="-55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УРАЛИНВЕСТ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6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80"/>
              </a:lnSpc>
            </a:pPr>
            <a:r>
              <a:rPr b="1" dirty="0">
                <a:solidFill>
                  <a:prstClr val="black"/>
                </a:solidFill>
              </a:rPr>
              <a:t>КОНЦЕПТ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СУРГУТ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КЕДРОВЫЙ</a:t>
            </a:r>
            <a:r>
              <a:rPr spc="-229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ЛОГ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30"/>
              </a:lnSpc>
            </a:pPr>
            <a:r>
              <a:rPr spc="-5" dirty="0">
                <a:solidFill>
                  <a:prstClr val="black"/>
                </a:solidFill>
              </a:rPr>
              <a:t>ООО</a:t>
            </a:r>
            <a:r>
              <a:rPr spc="-55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УРАЛИНВЕСТ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80"/>
              </a:lnSpc>
            </a:pPr>
            <a:r>
              <a:rPr b="1" dirty="0">
                <a:solidFill>
                  <a:prstClr val="black"/>
                </a:solidFill>
              </a:rPr>
              <a:t>КОНЦЕПТ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СУРГУТ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КЕДРОВЫЙ</a:t>
            </a:r>
            <a:r>
              <a:rPr spc="-229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ЛОГ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30"/>
              </a:lnSpc>
            </a:pPr>
            <a:r>
              <a:rPr spc="-5" dirty="0">
                <a:solidFill>
                  <a:prstClr val="black"/>
                </a:solidFill>
              </a:rPr>
              <a:t>ООО</a:t>
            </a:r>
            <a:r>
              <a:rPr spc="-55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УРАЛИНВЕСТ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211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12197" y="10179771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56" y="0"/>
                </a:lnTo>
              </a:path>
            </a:pathLst>
          </a:custGeom>
          <a:ln w="648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9629" y="55730"/>
            <a:ext cx="14126441" cy="37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3938" y="10316324"/>
            <a:ext cx="3684904" cy="253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80"/>
              </a:lnSpc>
            </a:pPr>
            <a:r>
              <a:rPr b="1" dirty="0">
                <a:latin typeface="Century Gothic"/>
                <a:cs typeface="Century Gothic"/>
              </a:rPr>
              <a:t>КОНЦЕПТ </a:t>
            </a:r>
            <a:r>
              <a:rPr dirty="0"/>
              <a:t>/ </a:t>
            </a:r>
            <a:r>
              <a:rPr spc="-5" dirty="0"/>
              <a:t>СУРГУТ </a:t>
            </a:r>
            <a:r>
              <a:rPr dirty="0"/>
              <a:t>/ </a:t>
            </a:r>
            <a:r>
              <a:rPr spc="-5" dirty="0"/>
              <a:t>КЕДРОВЫЙ</a:t>
            </a:r>
            <a:r>
              <a:rPr spc="-229" dirty="0"/>
              <a:t> </a:t>
            </a:r>
            <a:r>
              <a:rPr spc="-5" dirty="0"/>
              <a:t>ЛОГ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899671" y="10312997"/>
            <a:ext cx="1877694" cy="236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64"/>
              </a:lnSpc>
            </a:pPr>
            <a:r>
              <a:rPr spc="-5" dirty="0"/>
              <a:t>ООО</a:t>
            </a:r>
            <a:r>
              <a:rPr spc="-55" dirty="0"/>
              <a:t> </a:t>
            </a:r>
            <a:r>
              <a:rPr spc="-5" dirty="0"/>
              <a:t>УРАЛИНВЕСТ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865" y="710"/>
            <a:ext cx="15117444" cy="10691495"/>
          </a:xfrm>
          <a:custGeom>
            <a:avLst/>
            <a:gdLst/>
            <a:ahLst/>
            <a:cxnLst/>
            <a:rect l="l" t="t" r="r" b="b"/>
            <a:pathLst>
              <a:path w="15117444" h="10691495">
                <a:moveTo>
                  <a:pt x="15117120" y="0"/>
                </a:moveTo>
                <a:lnTo>
                  <a:pt x="0" y="0"/>
                </a:lnTo>
                <a:lnTo>
                  <a:pt x="0" y="10691292"/>
                </a:lnTo>
                <a:lnTo>
                  <a:pt x="15117120" y="10691292"/>
                </a:lnTo>
                <a:lnTo>
                  <a:pt x="151171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064" y="10180503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86" y="0"/>
                </a:lnTo>
              </a:path>
            </a:pathLst>
          </a:custGeom>
          <a:ln w="3175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15064" y="510180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86" y="0"/>
                </a:lnTo>
              </a:path>
            </a:pathLst>
          </a:custGeom>
          <a:ln w="3175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629" y="983162"/>
            <a:ext cx="14236441" cy="3917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6804" y="10317021"/>
            <a:ext cx="3684904" cy="250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80"/>
              </a:lnSpc>
            </a:pPr>
            <a:r>
              <a:rPr b="1" dirty="0">
                <a:solidFill>
                  <a:prstClr val="black"/>
                </a:solidFill>
              </a:rPr>
              <a:t>КОНЦЕПТ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СУРГУТ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КЕДРОВЫЙ</a:t>
            </a:r>
            <a:r>
              <a:rPr spc="-229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ЛОГ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902564" y="10313693"/>
            <a:ext cx="1877694" cy="2324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30"/>
              </a:lnSpc>
            </a:pPr>
            <a:r>
              <a:rPr spc="-5" dirty="0">
                <a:solidFill>
                  <a:prstClr val="black"/>
                </a:solidFill>
              </a:rPr>
              <a:t>ООО</a:t>
            </a:r>
            <a:r>
              <a:rPr spc="-55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УРАЛИНВЕСТ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9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12197" y="10179771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56" y="0"/>
                </a:lnTo>
              </a:path>
            </a:pathLst>
          </a:custGeom>
          <a:ln w="648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2197" y="509469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56" y="0"/>
                </a:lnTo>
              </a:path>
            </a:pathLst>
          </a:custGeom>
          <a:ln w="648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6285" y="427736"/>
            <a:ext cx="1361313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3938" y="10320594"/>
            <a:ext cx="3684904" cy="248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845"/>
              </a:lnSpc>
            </a:pPr>
            <a:r>
              <a:rPr b="1" dirty="0">
                <a:solidFill>
                  <a:prstClr val="black"/>
                </a:solidFill>
              </a:rPr>
              <a:t>КОНЦЕПТ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СУРГУТ </a:t>
            </a:r>
            <a:r>
              <a:rPr dirty="0">
                <a:solidFill>
                  <a:prstClr val="black"/>
                </a:solidFill>
              </a:rPr>
              <a:t>/ </a:t>
            </a:r>
            <a:r>
              <a:rPr spc="-5" dirty="0">
                <a:solidFill>
                  <a:prstClr val="black"/>
                </a:solidFill>
              </a:rPr>
              <a:t>КЕДРОВЫЙ</a:t>
            </a:r>
            <a:r>
              <a:rPr spc="-229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ЛОГ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899671" y="10324917"/>
            <a:ext cx="1877694" cy="2292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ts val="1785"/>
              </a:lnSpc>
            </a:pPr>
            <a:r>
              <a:rPr spc="-5" dirty="0">
                <a:solidFill>
                  <a:prstClr val="black"/>
                </a:solidFill>
              </a:rPr>
              <a:t>ООО</a:t>
            </a:r>
            <a:r>
              <a:rPr spc="-55" dirty="0">
                <a:solidFill>
                  <a:prstClr val="black"/>
                </a:solidFill>
              </a:rPr>
              <a:t> </a:t>
            </a:r>
            <a:r>
              <a:rPr spc="-5" dirty="0">
                <a:solidFill>
                  <a:prstClr val="black"/>
                </a:solidFill>
              </a:rPr>
              <a:t>УРАЛИНВЕСТ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0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0082551"/>
            <a:ext cx="15125700" cy="591371"/>
          </a:xfrm>
          <a:prstGeom prst="rect">
            <a:avLst/>
          </a:prstGeom>
          <a:solidFill>
            <a:srgbClr val="E95C0C"/>
          </a:solidFill>
          <a:ln>
            <a:solidFill>
              <a:srgbClr val="E95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33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8470900"/>
            <a:ext cx="15125700" cy="1592171"/>
          </a:xfrm>
          <a:prstGeom prst="rect">
            <a:avLst/>
          </a:prstGeom>
          <a:solidFill>
            <a:srgbClr val="E95C0C"/>
          </a:solidFill>
          <a:ln>
            <a:solidFill>
              <a:srgbClr val="E95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33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0" y="10092292"/>
            <a:ext cx="2738505" cy="601108"/>
          </a:xfrm>
        </p:spPr>
        <p:txBody>
          <a:bodyPr>
            <a:normAutofit/>
          </a:bodyPr>
          <a:lstStyle/>
          <a:p>
            <a:r>
              <a:rPr lang="en-US" sz="2233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2233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ЖКХменяется</a:t>
            </a:r>
          </a:p>
        </p:txBody>
      </p:sp>
      <p:pic>
        <p:nvPicPr>
          <p:cNvPr id="1026" name="Picture 2" descr="C:\Users\rizaeva\Desktop\РЦК\Фирменный стиль\Баннер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15601"/>
          <a:stretch/>
        </p:blipFill>
        <p:spPr bwMode="auto">
          <a:xfrm>
            <a:off x="0" y="1251380"/>
            <a:ext cx="15125700" cy="72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677650" y="10082553"/>
            <a:ext cx="2738505" cy="601108"/>
          </a:xfrm>
          <a:prstGeom prst="rect">
            <a:avLst/>
          </a:prstGeom>
        </p:spPr>
        <p:txBody>
          <a:bodyPr vert="horz" lIns="113443" tIns="56721" rIns="113443" bIns="56721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33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2233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Городаменяются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1"/>
            <a:ext cx="15125700" cy="1231900"/>
          </a:xfrm>
          <a:prstGeom prst="rect">
            <a:avLst/>
          </a:prstGeom>
          <a:solidFill>
            <a:srgbClr val="00A6B7">
              <a:alpha val="98039"/>
            </a:srgbClr>
          </a:solidFill>
          <a:ln>
            <a:solidFill>
              <a:srgbClr val="00A6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33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8623299"/>
            <a:ext cx="15125699" cy="1439773"/>
          </a:xfrm>
          <a:prstGeom prst="rect">
            <a:avLst/>
          </a:prstGeom>
        </p:spPr>
        <p:txBody>
          <a:bodyPr vert="horz" lIns="113443" tIns="56721" rIns="113443" bIns="56721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33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ПРИОРИТЕТНЫЙ </a:t>
            </a:r>
            <a:r>
              <a:rPr lang="ru-RU" sz="2233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ПРОЕКТ</a:t>
            </a:r>
          </a:p>
          <a:p>
            <a:r>
              <a:rPr lang="ru-RU" sz="2233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«ФОРМИРОВАНИЕ КОМФОРТНОЙ ГОРОДСКОЙ СРЕДЫ»</a:t>
            </a:r>
          </a:p>
          <a:p>
            <a:endParaRPr lang="ru-RU" sz="2233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2233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</a:t>
            </a:r>
            <a:r>
              <a:rPr lang="ru-RU" sz="2233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Парк «Кедровый Лог». Реновация</a:t>
            </a:r>
            <a:r>
              <a:rPr lang="ru-RU" sz="2233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»</a:t>
            </a:r>
            <a:endParaRPr lang="ru-RU" sz="2233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736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2027" y="1304426"/>
            <a:ext cx="14272005" cy="8028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9629" y="55730"/>
            <a:ext cx="1015428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latin typeface="Century Gothic"/>
                <a:cs typeface="Century Gothic"/>
              </a:rPr>
              <a:t>ГЛАВНАЯ АЛЛЕЯ/</a:t>
            </a:r>
            <a:r>
              <a:rPr sz="2300" spc="-5" dirty="0">
                <a:latin typeface="Century Gothic"/>
                <a:cs typeface="Century Gothic"/>
              </a:rPr>
              <a:t>СВЕТОВАЯ </a:t>
            </a:r>
            <a:r>
              <a:rPr sz="2300" dirty="0">
                <a:latin typeface="Century Gothic"/>
                <a:cs typeface="Century Gothic"/>
              </a:rPr>
              <a:t>АЛЛЕЯ/ВАРИАНТ </a:t>
            </a:r>
            <a:r>
              <a:rPr sz="2300" spc="-10" dirty="0">
                <a:latin typeface="Century Gothic"/>
                <a:cs typeface="Century Gothic"/>
              </a:rPr>
              <a:t>3/ПЕРСПЕКТИВНЫЕ</a:t>
            </a:r>
            <a:r>
              <a:rPr sz="2300" spc="145" dirty="0">
                <a:latin typeface="Century Gothic"/>
                <a:cs typeface="Century Gothic"/>
              </a:rPr>
              <a:t> </a:t>
            </a:r>
            <a:r>
              <a:rPr sz="2300" spc="-5" dirty="0">
                <a:latin typeface="Century Gothic"/>
                <a:cs typeface="Century Gothic"/>
              </a:rPr>
              <a:t>ВИДЫ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45"/>
              </a:lnSpc>
            </a:pPr>
            <a:r>
              <a:rPr b="1" dirty="0">
                <a:latin typeface="Century Gothic"/>
                <a:cs typeface="Century Gothic"/>
              </a:rPr>
              <a:t>КОНЦЕПТ </a:t>
            </a:r>
            <a:r>
              <a:rPr dirty="0"/>
              <a:t>/ </a:t>
            </a:r>
            <a:r>
              <a:rPr spc="-5" dirty="0"/>
              <a:t>СУРГУТ </a:t>
            </a:r>
            <a:r>
              <a:rPr dirty="0"/>
              <a:t>/ </a:t>
            </a:r>
            <a:r>
              <a:rPr spc="-5" dirty="0"/>
              <a:t>КЕДРОВЫЙ</a:t>
            </a:r>
            <a:r>
              <a:rPr spc="-229" dirty="0"/>
              <a:t> </a:t>
            </a:r>
            <a:r>
              <a:rPr spc="-5" dirty="0"/>
              <a:t>ЛОГ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5"/>
              </a:lnSpc>
            </a:pPr>
            <a:r>
              <a:rPr spc="-5" dirty="0"/>
              <a:t>ООО</a:t>
            </a:r>
            <a:r>
              <a:rPr spc="-55" dirty="0"/>
              <a:t> </a:t>
            </a:r>
            <a:r>
              <a:rPr spc="-5" dirty="0"/>
              <a:t>УРАЛИНВЕСТ</a:t>
            </a:r>
          </a:p>
        </p:txBody>
      </p:sp>
    </p:spTree>
    <p:extLst>
      <p:ext uri="{BB962C8B-B14F-4D97-AF65-F5344CB8AC3E}">
        <p14:creationId xmlns:p14="http://schemas.microsoft.com/office/powerpoint/2010/main" val="918794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197" y="10179771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56" y="0"/>
                </a:lnTo>
              </a:path>
            </a:pathLst>
          </a:custGeom>
          <a:ln w="648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2197" y="509469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56" y="0"/>
                </a:lnTo>
              </a:path>
            </a:pathLst>
          </a:custGeom>
          <a:ln w="648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2197" y="1229474"/>
            <a:ext cx="14251845" cy="8016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9629" y="55730"/>
            <a:ext cx="897318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latin typeface="Century Gothic"/>
                <a:cs typeface="Century Gothic"/>
              </a:rPr>
              <a:t>ПАРК "НЕФТЯНИК"/</a:t>
            </a:r>
            <a:r>
              <a:rPr sz="2300" spc="-5" dirty="0">
                <a:latin typeface="Century Gothic"/>
                <a:cs typeface="Century Gothic"/>
              </a:rPr>
              <a:t>СПОРТИВНАЯ ЗОНА/ПЕРСПЕКТИВНЫЕ</a:t>
            </a:r>
            <a:r>
              <a:rPr sz="2300" spc="45" dirty="0">
                <a:latin typeface="Century Gothic"/>
                <a:cs typeface="Century Gothic"/>
              </a:rPr>
              <a:t> </a:t>
            </a:r>
            <a:r>
              <a:rPr sz="2300" spc="-5" dirty="0">
                <a:latin typeface="Century Gothic"/>
                <a:cs typeface="Century Gothic"/>
              </a:rPr>
              <a:t>ВИДЫ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3938" y="10316324"/>
            <a:ext cx="3684904" cy="253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80"/>
              </a:lnSpc>
            </a:pPr>
            <a:r>
              <a:rPr sz="1600" b="1" dirty="0">
                <a:latin typeface="Century Gothic"/>
                <a:cs typeface="Century Gothic"/>
              </a:rPr>
              <a:t>КОНЦЕПТ </a:t>
            </a:r>
            <a:r>
              <a:rPr sz="1600" dirty="0">
                <a:latin typeface="Century Gothic"/>
                <a:cs typeface="Century Gothic"/>
              </a:rPr>
              <a:t>/ </a:t>
            </a:r>
            <a:r>
              <a:rPr sz="1600" spc="-5" dirty="0">
                <a:latin typeface="Century Gothic"/>
                <a:cs typeface="Century Gothic"/>
              </a:rPr>
              <a:t>СУРГУТ </a:t>
            </a:r>
            <a:r>
              <a:rPr sz="1600" dirty="0">
                <a:latin typeface="Century Gothic"/>
                <a:cs typeface="Century Gothic"/>
              </a:rPr>
              <a:t>/ </a:t>
            </a:r>
            <a:r>
              <a:rPr sz="1600" spc="-5" dirty="0">
                <a:latin typeface="Century Gothic"/>
                <a:cs typeface="Century Gothic"/>
              </a:rPr>
              <a:t>КЕДРОВЫЙ</a:t>
            </a:r>
            <a:r>
              <a:rPr sz="1600" spc="-229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ЛОГ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99671" y="10312997"/>
            <a:ext cx="187769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64"/>
              </a:lnSpc>
            </a:pPr>
            <a:r>
              <a:rPr sz="1600" b="1" spc="-5" dirty="0">
                <a:latin typeface="Century Gothic"/>
                <a:cs typeface="Century Gothic"/>
              </a:rPr>
              <a:t>ООО</a:t>
            </a:r>
            <a:r>
              <a:rPr sz="1600" b="1" spc="-55" dirty="0">
                <a:latin typeface="Century Gothic"/>
                <a:cs typeface="Century Gothic"/>
              </a:rPr>
              <a:t> </a:t>
            </a:r>
            <a:r>
              <a:rPr sz="1600" b="1" spc="-5" dirty="0">
                <a:latin typeface="Century Gothic"/>
                <a:cs typeface="Century Gothic"/>
              </a:rPr>
              <a:t>УРАЛИНВЕСТ</a:t>
            </a:r>
            <a:endParaRPr sz="160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92945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1997" y="5495158"/>
            <a:ext cx="6926281" cy="3858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9110" y="870149"/>
            <a:ext cx="7147790" cy="40795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61889" y="5495734"/>
            <a:ext cx="7405011" cy="38637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5049" y="870149"/>
            <a:ext cx="7150598" cy="42653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46993" y="4769611"/>
            <a:ext cx="7437120" cy="726440"/>
          </a:xfrm>
          <a:custGeom>
            <a:avLst/>
            <a:gdLst/>
            <a:ahLst/>
            <a:cxnLst/>
            <a:rect l="l" t="t" r="r" b="b"/>
            <a:pathLst>
              <a:path w="7437119" h="726439">
                <a:moveTo>
                  <a:pt x="0" y="726230"/>
                </a:moveTo>
                <a:lnTo>
                  <a:pt x="7436619" y="726230"/>
                </a:lnTo>
                <a:lnTo>
                  <a:pt x="7436619" y="0"/>
                </a:lnTo>
                <a:lnTo>
                  <a:pt x="0" y="0"/>
                </a:lnTo>
                <a:lnTo>
                  <a:pt x="0" y="7262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7972" y="4769611"/>
            <a:ext cx="6899275" cy="726440"/>
          </a:xfrm>
          <a:custGeom>
            <a:avLst/>
            <a:gdLst/>
            <a:ahLst/>
            <a:cxnLst/>
            <a:rect l="l" t="t" r="r" b="b"/>
            <a:pathLst>
              <a:path w="6899275" h="726439">
                <a:moveTo>
                  <a:pt x="0" y="726230"/>
                </a:moveTo>
                <a:lnTo>
                  <a:pt x="6899216" y="726230"/>
                </a:lnTo>
                <a:lnTo>
                  <a:pt x="6899216" y="0"/>
                </a:lnTo>
                <a:lnTo>
                  <a:pt x="0" y="0"/>
                </a:lnTo>
                <a:lnTo>
                  <a:pt x="0" y="7262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7972" y="4769611"/>
            <a:ext cx="0" cy="726440"/>
          </a:xfrm>
          <a:custGeom>
            <a:avLst/>
            <a:gdLst/>
            <a:ahLst/>
            <a:cxnLst/>
            <a:rect l="l" t="t" r="r" b="b"/>
            <a:pathLst>
              <a:path h="726439">
                <a:moveTo>
                  <a:pt x="0" y="0"/>
                </a:moveTo>
                <a:lnTo>
                  <a:pt x="0" y="72623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46993" y="4769611"/>
            <a:ext cx="7437120" cy="0"/>
          </a:xfrm>
          <a:custGeom>
            <a:avLst/>
            <a:gdLst/>
            <a:ahLst/>
            <a:cxnLst/>
            <a:rect l="l" t="t" r="r" b="b"/>
            <a:pathLst>
              <a:path w="7437119">
                <a:moveTo>
                  <a:pt x="0" y="0"/>
                </a:moveTo>
                <a:lnTo>
                  <a:pt x="743661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7972" y="4769611"/>
            <a:ext cx="6899275" cy="0"/>
          </a:xfrm>
          <a:custGeom>
            <a:avLst/>
            <a:gdLst/>
            <a:ahLst/>
            <a:cxnLst/>
            <a:rect l="l" t="t" r="r" b="b"/>
            <a:pathLst>
              <a:path w="6899275">
                <a:moveTo>
                  <a:pt x="0" y="0"/>
                </a:moveTo>
                <a:lnTo>
                  <a:pt x="6899216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883612" y="4769611"/>
            <a:ext cx="0" cy="726440"/>
          </a:xfrm>
          <a:custGeom>
            <a:avLst/>
            <a:gdLst/>
            <a:ahLst/>
            <a:cxnLst/>
            <a:rect l="l" t="t" r="r" b="b"/>
            <a:pathLst>
              <a:path h="726439">
                <a:moveTo>
                  <a:pt x="0" y="72623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46993" y="5495842"/>
            <a:ext cx="7437120" cy="0"/>
          </a:xfrm>
          <a:custGeom>
            <a:avLst/>
            <a:gdLst/>
            <a:ahLst/>
            <a:cxnLst/>
            <a:rect l="l" t="t" r="r" b="b"/>
            <a:pathLst>
              <a:path w="7437119">
                <a:moveTo>
                  <a:pt x="0" y="0"/>
                </a:moveTo>
                <a:lnTo>
                  <a:pt x="743661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7972" y="5495842"/>
            <a:ext cx="6899275" cy="0"/>
          </a:xfrm>
          <a:custGeom>
            <a:avLst/>
            <a:gdLst/>
            <a:ahLst/>
            <a:cxnLst/>
            <a:rect l="l" t="t" r="r" b="b"/>
            <a:pathLst>
              <a:path w="6899275">
                <a:moveTo>
                  <a:pt x="0" y="0"/>
                </a:moveTo>
                <a:lnTo>
                  <a:pt x="6899216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87188" y="789847"/>
            <a:ext cx="160020" cy="8700770"/>
          </a:xfrm>
          <a:custGeom>
            <a:avLst/>
            <a:gdLst/>
            <a:ahLst/>
            <a:cxnLst/>
            <a:rect l="l" t="t" r="r" b="b"/>
            <a:pathLst>
              <a:path w="160020" h="8700770">
                <a:moveTo>
                  <a:pt x="159804" y="0"/>
                </a:moveTo>
                <a:lnTo>
                  <a:pt x="159804" y="8700281"/>
                </a:lnTo>
                <a:lnTo>
                  <a:pt x="0" y="8700281"/>
                </a:lnTo>
                <a:lnTo>
                  <a:pt x="0" y="0"/>
                </a:lnTo>
                <a:lnTo>
                  <a:pt x="1598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46993" y="789847"/>
            <a:ext cx="0" cy="8700770"/>
          </a:xfrm>
          <a:custGeom>
            <a:avLst/>
            <a:gdLst/>
            <a:ahLst/>
            <a:cxnLst/>
            <a:rect l="l" t="t" r="r" b="b"/>
            <a:pathLst>
              <a:path h="8700770">
                <a:moveTo>
                  <a:pt x="0" y="8700281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87188" y="9490129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0" y="0"/>
                </a:moveTo>
                <a:lnTo>
                  <a:pt x="159804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87188" y="789847"/>
            <a:ext cx="0" cy="8700770"/>
          </a:xfrm>
          <a:custGeom>
            <a:avLst/>
            <a:gdLst/>
            <a:ahLst/>
            <a:cxnLst/>
            <a:rect l="l" t="t" r="r" b="b"/>
            <a:pathLst>
              <a:path h="8700770">
                <a:moveTo>
                  <a:pt x="0" y="0"/>
                </a:moveTo>
                <a:lnTo>
                  <a:pt x="0" y="8700281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87188" y="789847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15980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02350" y="56128"/>
            <a:ext cx="459105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95" dirty="0">
                <a:latin typeface="Century Gothic"/>
                <a:cs typeface="Century Gothic"/>
              </a:rPr>
              <a:t>ПАРК </a:t>
            </a:r>
            <a:r>
              <a:rPr sz="2300" b="1" spc="-114" dirty="0">
                <a:latin typeface="Century Gothic"/>
                <a:cs typeface="Century Gothic"/>
              </a:rPr>
              <a:t>"НЕФТЯНИК" </a:t>
            </a:r>
            <a:r>
              <a:rPr sz="2300" dirty="0">
                <a:latin typeface="Century Gothic"/>
                <a:cs typeface="Century Gothic"/>
              </a:rPr>
              <a:t>/</a:t>
            </a:r>
            <a:r>
              <a:rPr sz="2300" spc="-470" dirty="0">
                <a:latin typeface="Century Gothic"/>
                <a:cs typeface="Century Gothic"/>
              </a:rPr>
              <a:t> </a:t>
            </a:r>
            <a:r>
              <a:rPr sz="2300" spc="-105" dirty="0">
                <a:latin typeface="Century Gothic"/>
                <a:cs typeface="Century Gothic"/>
              </a:rPr>
              <a:t>ДЕТСКАЯ ЗОНА</a:t>
            </a:r>
            <a:endParaRPr sz="2300" dirty="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6638" y="10325697"/>
            <a:ext cx="14237969" cy="23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  <a:tabLst>
                <a:tab pos="12385675" algn="l"/>
              </a:tabLst>
            </a:pPr>
            <a:r>
              <a:rPr sz="1600" b="1" dirty="0">
                <a:latin typeface="Century Gothic"/>
                <a:cs typeface="Century Gothic"/>
              </a:rPr>
              <a:t>КОНЦЕПТ  </a:t>
            </a:r>
            <a:r>
              <a:rPr sz="1600" dirty="0">
                <a:latin typeface="Century Gothic"/>
                <a:cs typeface="Century Gothic"/>
              </a:rPr>
              <a:t>/ </a:t>
            </a:r>
            <a:r>
              <a:rPr sz="1600" spc="-5" dirty="0">
                <a:latin typeface="Century Gothic"/>
                <a:cs typeface="Century Gothic"/>
              </a:rPr>
              <a:t>СУРГУТ </a:t>
            </a:r>
            <a:r>
              <a:rPr sz="1600" dirty="0">
                <a:latin typeface="Century Gothic"/>
                <a:cs typeface="Century Gothic"/>
              </a:rPr>
              <a:t>/</a:t>
            </a:r>
            <a:r>
              <a:rPr sz="1600" spc="-175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КЕДРОВЫЙ</a:t>
            </a:r>
            <a:r>
              <a:rPr sz="1600" spc="30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ЛОГ	</a:t>
            </a:r>
            <a:r>
              <a:rPr sz="2400" b="1" spc="-7" baseline="1736" dirty="0">
                <a:latin typeface="Century Gothic"/>
                <a:cs typeface="Century Gothic"/>
              </a:rPr>
              <a:t>ООО</a:t>
            </a:r>
            <a:r>
              <a:rPr sz="2400" b="1" spc="-97" baseline="1736" dirty="0">
                <a:latin typeface="Century Gothic"/>
                <a:cs typeface="Century Gothic"/>
              </a:rPr>
              <a:t> </a:t>
            </a:r>
            <a:r>
              <a:rPr sz="2400" b="1" spc="-7" baseline="1736" dirty="0">
                <a:latin typeface="Century Gothic"/>
                <a:cs typeface="Century Gothic"/>
              </a:rPr>
              <a:t>УРАЛИНВЕСТ</a:t>
            </a:r>
            <a:endParaRPr sz="2400" baseline="1736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00"/>
              </a:lnSpc>
            </a:pPr>
            <a:r>
              <a:rPr spc="-5" dirty="0"/>
              <a:t>ООО</a:t>
            </a:r>
            <a:r>
              <a:rPr spc="-55" dirty="0"/>
              <a:t> </a:t>
            </a:r>
            <a:r>
              <a:rPr spc="-5" dirty="0"/>
              <a:t>УРАЛИНВЕСТ</a:t>
            </a:r>
          </a:p>
        </p:txBody>
      </p:sp>
    </p:spTree>
    <p:extLst>
      <p:ext uri="{BB962C8B-B14F-4D97-AF65-F5344CB8AC3E}">
        <p14:creationId xmlns:p14="http://schemas.microsoft.com/office/powerpoint/2010/main" val="1537644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42429" y="4503175"/>
            <a:ext cx="10485758" cy="56412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81083" y="669844"/>
            <a:ext cx="6885853" cy="46178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62132" y="4185365"/>
            <a:ext cx="619125" cy="819785"/>
          </a:xfrm>
          <a:custGeom>
            <a:avLst/>
            <a:gdLst/>
            <a:ahLst/>
            <a:cxnLst/>
            <a:rect l="l" t="t" r="r" b="b"/>
            <a:pathLst>
              <a:path w="619125" h="819785">
                <a:moveTo>
                  <a:pt x="0" y="819182"/>
                </a:moveTo>
                <a:lnTo>
                  <a:pt x="618950" y="819182"/>
                </a:lnTo>
                <a:lnTo>
                  <a:pt x="618950" y="0"/>
                </a:lnTo>
                <a:lnTo>
                  <a:pt x="0" y="0"/>
                </a:lnTo>
                <a:lnTo>
                  <a:pt x="0" y="8191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5049" y="837569"/>
            <a:ext cx="6998857" cy="44500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729292" y="5129469"/>
            <a:ext cx="2202180" cy="508634"/>
          </a:xfrm>
          <a:custGeom>
            <a:avLst/>
            <a:gdLst/>
            <a:ahLst/>
            <a:cxnLst/>
            <a:rect l="l" t="t" r="r" b="b"/>
            <a:pathLst>
              <a:path w="2202180" h="508635">
                <a:moveTo>
                  <a:pt x="2201876" y="508357"/>
                </a:moveTo>
                <a:lnTo>
                  <a:pt x="0" y="508357"/>
                </a:lnTo>
                <a:lnTo>
                  <a:pt x="0" y="0"/>
                </a:lnTo>
                <a:lnTo>
                  <a:pt x="2201876" y="0"/>
                </a:lnTo>
                <a:lnTo>
                  <a:pt x="2201876" y="5083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37469" y="9971523"/>
            <a:ext cx="10789285" cy="173355"/>
          </a:xfrm>
          <a:custGeom>
            <a:avLst/>
            <a:gdLst/>
            <a:ahLst/>
            <a:cxnLst/>
            <a:rect l="l" t="t" r="r" b="b"/>
            <a:pathLst>
              <a:path w="10789285" h="173354">
                <a:moveTo>
                  <a:pt x="0" y="172944"/>
                </a:moveTo>
                <a:lnTo>
                  <a:pt x="0" y="0"/>
                </a:lnTo>
                <a:lnTo>
                  <a:pt x="10788951" y="0"/>
                </a:lnTo>
                <a:lnTo>
                  <a:pt x="10788951" y="172944"/>
                </a:lnTo>
                <a:lnTo>
                  <a:pt x="0" y="1729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37469" y="9971523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944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37469" y="9971523"/>
            <a:ext cx="10789285" cy="0"/>
          </a:xfrm>
          <a:custGeom>
            <a:avLst/>
            <a:gdLst/>
            <a:ahLst/>
            <a:cxnLst/>
            <a:rect l="l" t="t" r="r" b="b"/>
            <a:pathLst>
              <a:path w="10789285">
                <a:moveTo>
                  <a:pt x="1078895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826420" y="9971523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172944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37469" y="10144467"/>
            <a:ext cx="10789285" cy="0"/>
          </a:xfrm>
          <a:custGeom>
            <a:avLst/>
            <a:gdLst/>
            <a:ahLst/>
            <a:cxnLst/>
            <a:rect l="l" t="t" r="r" b="b"/>
            <a:pathLst>
              <a:path w="10789285">
                <a:moveTo>
                  <a:pt x="0" y="0"/>
                </a:moveTo>
                <a:lnTo>
                  <a:pt x="1078895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5049" y="5004548"/>
            <a:ext cx="14355444" cy="283210"/>
          </a:xfrm>
          <a:custGeom>
            <a:avLst/>
            <a:gdLst/>
            <a:ahLst/>
            <a:cxnLst/>
            <a:rect l="l" t="t" r="r" b="b"/>
            <a:pathLst>
              <a:path w="14355444" h="283210">
                <a:moveTo>
                  <a:pt x="0" y="283105"/>
                </a:moveTo>
                <a:lnTo>
                  <a:pt x="0" y="0"/>
                </a:lnTo>
                <a:lnTo>
                  <a:pt x="14355135" y="0"/>
                </a:lnTo>
                <a:lnTo>
                  <a:pt x="14355135" y="283105"/>
                </a:lnTo>
                <a:lnTo>
                  <a:pt x="0" y="2831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5049" y="5004548"/>
            <a:ext cx="0" cy="283210"/>
          </a:xfrm>
          <a:custGeom>
            <a:avLst/>
            <a:gdLst/>
            <a:ahLst/>
            <a:cxnLst/>
            <a:rect l="l" t="t" r="r" b="b"/>
            <a:pathLst>
              <a:path h="283210">
                <a:moveTo>
                  <a:pt x="0" y="0"/>
                </a:moveTo>
                <a:lnTo>
                  <a:pt x="0" y="28310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5049" y="5004548"/>
            <a:ext cx="14355444" cy="0"/>
          </a:xfrm>
          <a:custGeom>
            <a:avLst/>
            <a:gdLst/>
            <a:ahLst/>
            <a:cxnLst/>
            <a:rect l="l" t="t" r="r" b="b"/>
            <a:pathLst>
              <a:path w="14355444">
                <a:moveTo>
                  <a:pt x="14355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870183" y="5004548"/>
            <a:ext cx="0" cy="283210"/>
          </a:xfrm>
          <a:custGeom>
            <a:avLst/>
            <a:gdLst/>
            <a:ahLst/>
            <a:cxnLst/>
            <a:rect l="l" t="t" r="r" b="b"/>
            <a:pathLst>
              <a:path h="283210">
                <a:moveTo>
                  <a:pt x="0" y="283105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5049" y="5287653"/>
            <a:ext cx="14355444" cy="0"/>
          </a:xfrm>
          <a:custGeom>
            <a:avLst/>
            <a:gdLst/>
            <a:ahLst/>
            <a:cxnLst/>
            <a:rect l="l" t="t" r="r" b="b"/>
            <a:pathLst>
              <a:path w="14355444">
                <a:moveTo>
                  <a:pt x="0" y="0"/>
                </a:moveTo>
                <a:lnTo>
                  <a:pt x="1435513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13881" y="640396"/>
            <a:ext cx="7327900" cy="197485"/>
          </a:xfrm>
          <a:custGeom>
            <a:avLst/>
            <a:gdLst/>
            <a:ahLst/>
            <a:cxnLst/>
            <a:rect l="l" t="t" r="r" b="b"/>
            <a:pathLst>
              <a:path w="7327900" h="197484">
                <a:moveTo>
                  <a:pt x="0" y="197179"/>
                </a:moveTo>
                <a:lnTo>
                  <a:pt x="0" y="0"/>
                </a:lnTo>
                <a:lnTo>
                  <a:pt x="7327430" y="0"/>
                </a:lnTo>
                <a:lnTo>
                  <a:pt x="7327430" y="197179"/>
                </a:lnTo>
                <a:lnTo>
                  <a:pt x="0" y="1971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13881" y="640396"/>
            <a:ext cx="0" cy="197485"/>
          </a:xfrm>
          <a:custGeom>
            <a:avLst/>
            <a:gdLst/>
            <a:ahLst/>
            <a:cxnLst/>
            <a:rect l="l" t="t" r="r" b="b"/>
            <a:pathLst>
              <a:path h="197484">
                <a:moveTo>
                  <a:pt x="0" y="0"/>
                </a:moveTo>
                <a:lnTo>
                  <a:pt x="0" y="197179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13881" y="640396"/>
            <a:ext cx="7327900" cy="0"/>
          </a:xfrm>
          <a:custGeom>
            <a:avLst/>
            <a:gdLst/>
            <a:ahLst/>
            <a:cxnLst/>
            <a:rect l="l" t="t" r="r" b="b"/>
            <a:pathLst>
              <a:path w="7327900">
                <a:moveTo>
                  <a:pt x="732743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841312" y="640396"/>
            <a:ext cx="0" cy="197485"/>
          </a:xfrm>
          <a:custGeom>
            <a:avLst/>
            <a:gdLst/>
            <a:ahLst/>
            <a:cxnLst/>
            <a:rect l="l" t="t" r="r" b="b"/>
            <a:pathLst>
              <a:path h="197484">
                <a:moveTo>
                  <a:pt x="0" y="197179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13881" y="837576"/>
            <a:ext cx="7327900" cy="0"/>
          </a:xfrm>
          <a:custGeom>
            <a:avLst/>
            <a:gdLst/>
            <a:ahLst/>
            <a:cxnLst/>
            <a:rect l="l" t="t" r="r" b="b"/>
            <a:pathLst>
              <a:path w="7327900">
                <a:moveTo>
                  <a:pt x="0" y="0"/>
                </a:moveTo>
                <a:lnTo>
                  <a:pt x="732743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02350" y="56128"/>
            <a:ext cx="459105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95" dirty="0">
                <a:latin typeface="Century Gothic"/>
                <a:cs typeface="Century Gothic"/>
              </a:rPr>
              <a:t>ПАРК </a:t>
            </a:r>
            <a:r>
              <a:rPr sz="2300" b="1" spc="-114" dirty="0">
                <a:latin typeface="Century Gothic"/>
                <a:cs typeface="Century Gothic"/>
              </a:rPr>
              <a:t>"НЕФТЯНИК" </a:t>
            </a:r>
            <a:r>
              <a:rPr sz="2300" dirty="0">
                <a:latin typeface="Century Gothic"/>
                <a:cs typeface="Century Gothic"/>
              </a:rPr>
              <a:t>/</a:t>
            </a:r>
            <a:r>
              <a:rPr sz="2300" spc="-470" dirty="0">
                <a:latin typeface="Century Gothic"/>
                <a:cs typeface="Century Gothic"/>
              </a:rPr>
              <a:t> </a:t>
            </a:r>
            <a:r>
              <a:rPr sz="2300" spc="-105" dirty="0">
                <a:latin typeface="Century Gothic"/>
                <a:cs typeface="Century Gothic"/>
              </a:rPr>
              <a:t>ДЕТСКАЯ ЗОНА</a:t>
            </a:r>
            <a:endParaRPr sz="2300" dirty="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b="1" i="0" dirty="0"/>
              <a:t>КОНЦЕПТ </a:t>
            </a:r>
            <a:r>
              <a:rPr i="0" dirty="0"/>
              <a:t>/ </a:t>
            </a:r>
            <a:r>
              <a:rPr i="0" spc="10" dirty="0"/>
              <a:t>СУРГУТ </a:t>
            </a:r>
            <a:r>
              <a:rPr i="0" dirty="0"/>
              <a:t>/ </a:t>
            </a:r>
            <a:r>
              <a:rPr i="0" spc="5" dirty="0"/>
              <a:t>КЕДРОВЫЙ</a:t>
            </a:r>
            <a:r>
              <a:rPr i="0" spc="-235" dirty="0"/>
              <a:t> </a:t>
            </a:r>
            <a:r>
              <a:rPr i="0" spc="-10" dirty="0"/>
              <a:t>ЛОГ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00"/>
              </a:lnSpc>
            </a:pPr>
            <a:r>
              <a:rPr spc="-5" dirty="0"/>
              <a:t>ООО</a:t>
            </a:r>
            <a:r>
              <a:rPr spc="-55" dirty="0"/>
              <a:t> </a:t>
            </a:r>
            <a:r>
              <a:rPr spc="-5" dirty="0"/>
              <a:t>УРАЛИНВЕСТ</a:t>
            </a:r>
          </a:p>
        </p:txBody>
      </p:sp>
    </p:spTree>
    <p:extLst>
      <p:ext uri="{BB962C8B-B14F-4D97-AF65-F5344CB8AC3E}">
        <p14:creationId xmlns:p14="http://schemas.microsoft.com/office/powerpoint/2010/main" val="1009039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izaeva\Desktop\РЦК\Фирменный стиль\Г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597"/>
            <a:ext cx="15125700" cy="850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9455" y="7580073"/>
            <a:ext cx="2738505" cy="601108"/>
          </a:xfrm>
        </p:spPr>
        <p:txBody>
          <a:bodyPr>
            <a:normAutofit/>
          </a:bodyPr>
          <a:lstStyle/>
          <a:p>
            <a:r>
              <a:rPr lang="en-US" sz="2977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2977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ЖКХменяется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634869" y="7580073"/>
            <a:ext cx="3216057" cy="601108"/>
          </a:xfrm>
          <a:prstGeom prst="rect">
            <a:avLst/>
          </a:prstGeom>
        </p:spPr>
        <p:txBody>
          <a:bodyPr vert="horz" lIns="113443" tIns="56721" rIns="113443" bIns="5672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77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</a:t>
            </a:r>
            <a:r>
              <a:rPr lang="ru-RU" sz="2977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Городаменяются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031572" y="5168030"/>
            <a:ext cx="11344274" cy="1659118"/>
          </a:xfrm>
          <a:prstGeom prst="rect">
            <a:avLst/>
          </a:prstGeom>
        </p:spPr>
        <p:txBody>
          <a:bodyPr vert="horz" lIns="113443" tIns="56721" rIns="113443" bIns="56721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77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ГОРОДСКАЯ СРЕДА</a:t>
            </a:r>
          </a:p>
          <a:p>
            <a:r>
              <a:rPr lang="en-US" sz="248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www.gorsreda86.ugraces.ru</a:t>
            </a:r>
            <a:endParaRPr lang="ru-RU" sz="248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205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5" y="674"/>
            <a:ext cx="15117444" cy="10691495"/>
          </a:xfrm>
          <a:custGeom>
            <a:avLst/>
            <a:gdLst/>
            <a:ahLst/>
            <a:cxnLst/>
            <a:rect l="l" t="t" r="r" b="b"/>
            <a:pathLst>
              <a:path w="15117444" h="10691495">
                <a:moveTo>
                  <a:pt x="15117120" y="0"/>
                </a:moveTo>
                <a:lnTo>
                  <a:pt x="0" y="0"/>
                </a:lnTo>
                <a:lnTo>
                  <a:pt x="0" y="10691328"/>
                </a:lnTo>
                <a:lnTo>
                  <a:pt x="15117120" y="10691328"/>
                </a:lnTo>
                <a:lnTo>
                  <a:pt x="151171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5064" y="10180467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86" y="0"/>
                </a:lnTo>
              </a:path>
            </a:pathLst>
          </a:custGeom>
          <a:ln w="648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5064" y="510144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86" y="0"/>
                </a:lnTo>
              </a:path>
            </a:pathLst>
          </a:custGeom>
          <a:ln w="648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2365" y="56128"/>
            <a:ext cx="571944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130" dirty="0">
                <a:latin typeface="Century Gothic"/>
                <a:cs typeface="Century Gothic"/>
              </a:rPr>
              <a:t>РАСПОЛОЖЕНИЕ </a:t>
            </a:r>
            <a:r>
              <a:rPr sz="2300" b="1" spc="-110" dirty="0">
                <a:latin typeface="Century Gothic"/>
                <a:cs typeface="Century Gothic"/>
              </a:rPr>
              <a:t>МЕСТА</a:t>
            </a:r>
            <a:r>
              <a:rPr sz="2300" b="1" spc="-380" dirty="0">
                <a:latin typeface="Century Gothic"/>
                <a:cs typeface="Century Gothic"/>
              </a:rPr>
              <a:t> </a:t>
            </a:r>
            <a:r>
              <a:rPr sz="2300" b="1" spc="-140" dirty="0">
                <a:latin typeface="Century Gothic"/>
                <a:cs typeface="Century Gothic"/>
              </a:rPr>
              <a:t>ПРОЕКТИРОВАНИЯ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5064" y="690145"/>
            <a:ext cx="6945937" cy="2680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5064" y="3576675"/>
            <a:ext cx="10061461" cy="6423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36537" y="3576671"/>
            <a:ext cx="3830414" cy="43092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936537" y="7845855"/>
            <a:ext cx="3830414" cy="21546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81799" y="7755859"/>
            <a:ext cx="4320540" cy="180340"/>
          </a:xfrm>
          <a:custGeom>
            <a:avLst/>
            <a:gdLst/>
            <a:ahLst/>
            <a:cxnLst/>
            <a:rect l="l" t="t" r="r" b="b"/>
            <a:pathLst>
              <a:path w="4320540" h="180340">
                <a:moveTo>
                  <a:pt x="0" y="0"/>
                </a:moveTo>
                <a:lnTo>
                  <a:pt x="4320015" y="0"/>
                </a:lnTo>
                <a:lnTo>
                  <a:pt x="4320015" y="180000"/>
                </a:lnTo>
                <a:lnTo>
                  <a:pt x="0" y="180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681799" y="7755858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20015" y="0"/>
                </a:lnTo>
              </a:path>
            </a:pathLst>
          </a:custGeom>
          <a:ln w="6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001816" y="7755858"/>
            <a:ext cx="0" cy="180340"/>
          </a:xfrm>
          <a:custGeom>
            <a:avLst/>
            <a:gdLst/>
            <a:ahLst/>
            <a:cxnLst/>
            <a:rect l="l" t="t" r="r" b="b"/>
            <a:pathLst>
              <a:path h="180340">
                <a:moveTo>
                  <a:pt x="0" y="0"/>
                </a:moveTo>
                <a:lnTo>
                  <a:pt x="0" y="180000"/>
                </a:lnTo>
              </a:path>
            </a:pathLst>
          </a:custGeom>
          <a:ln w="6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81799" y="7935859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4320015" y="0"/>
                </a:moveTo>
                <a:lnTo>
                  <a:pt x="0" y="0"/>
                </a:lnTo>
              </a:path>
            </a:pathLst>
          </a:custGeom>
          <a:ln w="6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681799" y="7755858"/>
            <a:ext cx="0" cy="180340"/>
          </a:xfrm>
          <a:custGeom>
            <a:avLst/>
            <a:gdLst/>
            <a:ahLst/>
            <a:cxnLst/>
            <a:rect l="l" t="t" r="r" b="b"/>
            <a:pathLst>
              <a:path h="180340">
                <a:moveTo>
                  <a:pt x="0" y="180000"/>
                </a:moveTo>
                <a:lnTo>
                  <a:pt x="0" y="0"/>
                </a:lnTo>
              </a:path>
            </a:pathLst>
          </a:custGeom>
          <a:ln w="6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681799" y="5641283"/>
            <a:ext cx="4320540" cy="180340"/>
          </a:xfrm>
          <a:custGeom>
            <a:avLst/>
            <a:gdLst/>
            <a:ahLst/>
            <a:cxnLst/>
            <a:rect l="l" t="t" r="r" b="b"/>
            <a:pathLst>
              <a:path w="4320540" h="180339">
                <a:moveTo>
                  <a:pt x="0" y="0"/>
                </a:moveTo>
                <a:lnTo>
                  <a:pt x="4320015" y="0"/>
                </a:lnTo>
                <a:lnTo>
                  <a:pt x="4320015" y="180000"/>
                </a:lnTo>
                <a:lnTo>
                  <a:pt x="0" y="180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81799" y="5641283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20015" y="0"/>
                </a:lnTo>
              </a:path>
            </a:pathLst>
          </a:custGeom>
          <a:ln w="6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001816" y="5641283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0"/>
                </a:moveTo>
                <a:lnTo>
                  <a:pt x="0" y="180000"/>
                </a:lnTo>
              </a:path>
            </a:pathLst>
          </a:custGeom>
          <a:ln w="6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681799" y="5821283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4320015" y="0"/>
                </a:moveTo>
                <a:lnTo>
                  <a:pt x="0" y="0"/>
                </a:lnTo>
              </a:path>
            </a:pathLst>
          </a:custGeom>
          <a:ln w="6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681799" y="5641283"/>
            <a:ext cx="0" cy="180340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180000"/>
                </a:moveTo>
                <a:lnTo>
                  <a:pt x="0" y="0"/>
                </a:lnTo>
              </a:path>
            </a:pathLst>
          </a:custGeom>
          <a:ln w="64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043165" y="5990340"/>
            <a:ext cx="2608580" cy="323215"/>
          </a:xfrm>
          <a:prstGeom prst="rect">
            <a:avLst/>
          </a:prstGeom>
          <a:solidFill>
            <a:srgbClr val="FFFFFF"/>
          </a:solidFill>
          <a:ln w="6480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000" i="1" spc="-15" dirty="0">
                <a:solidFill>
                  <a:srgbClr val="FF0000"/>
                </a:solidFill>
                <a:latin typeface="Century Gothic"/>
                <a:cs typeface="Century Gothic"/>
              </a:rPr>
              <a:t>Парк </a:t>
            </a:r>
            <a:r>
              <a:rPr sz="2000" i="1" spc="-10" dirty="0">
                <a:solidFill>
                  <a:srgbClr val="FF0000"/>
                </a:solidFill>
                <a:latin typeface="Century Gothic"/>
                <a:cs typeface="Century Gothic"/>
              </a:rPr>
              <a:t>"Кедровый </a:t>
            </a:r>
            <a:r>
              <a:rPr sz="2000" i="1" spc="20" dirty="0">
                <a:solidFill>
                  <a:srgbClr val="FF0000"/>
                </a:solidFill>
                <a:latin typeface="Century Gothic"/>
                <a:cs typeface="Century Gothic"/>
              </a:rPr>
              <a:t>лог"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323163" y="6313297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4" h="360045">
                <a:moveTo>
                  <a:pt x="0" y="360001"/>
                </a:moveTo>
                <a:lnTo>
                  <a:pt x="360001" y="0"/>
                </a:lnTo>
              </a:path>
            </a:pathLst>
          </a:custGeom>
          <a:ln w="648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23163" y="6613070"/>
            <a:ext cx="34925" cy="60325"/>
          </a:xfrm>
          <a:custGeom>
            <a:avLst/>
            <a:gdLst/>
            <a:ahLst/>
            <a:cxnLst/>
            <a:rect l="l" t="t" r="r" b="b"/>
            <a:pathLst>
              <a:path w="34925" h="60325">
                <a:moveTo>
                  <a:pt x="0" y="60228"/>
                </a:moveTo>
                <a:lnTo>
                  <a:pt x="34772" y="0"/>
                </a:lnTo>
              </a:path>
            </a:pathLst>
          </a:custGeom>
          <a:ln w="648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23163" y="6638522"/>
            <a:ext cx="60325" cy="34925"/>
          </a:xfrm>
          <a:custGeom>
            <a:avLst/>
            <a:gdLst/>
            <a:ahLst/>
            <a:cxnLst/>
            <a:rect l="l" t="t" r="r" b="b"/>
            <a:pathLst>
              <a:path w="60325" h="34925">
                <a:moveTo>
                  <a:pt x="0" y="34776"/>
                </a:moveTo>
                <a:lnTo>
                  <a:pt x="60228" y="0"/>
                </a:lnTo>
              </a:path>
            </a:pathLst>
          </a:custGeom>
          <a:ln w="648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83164" y="6313297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0" y="0"/>
                </a:moveTo>
                <a:lnTo>
                  <a:pt x="360001" y="0"/>
                </a:lnTo>
              </a:path>
            </a:pathLst>
          </a:custGeom>
          <a:ln w="648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808306" y="481244"/>
            <a:ext cx="6972300" cy="2932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 indent="457200" algn="just">
              <a:lnSpc>
                <a:spcPct val="106000"/>
              </a:lnSpc>
              <a:spcBef>
                <a:spcPts val="95"/>
              </a:spcBef>
            </a:pPr>
            <a:r>
              <a:rPr sz="1800" i="1" spc="-15" dirty="0">
                <a:latin typeface="Century Gothic"/>
                <a:cs typeface="Century Gothic"/>
              </a:rPr>
              <a:t>Сургут </a:t>
            </a:r>
            <a:r>
              <a:rPr sz="1800" i="1" dirty="0">
                <a:latin typeface="Century Gothic"/>
                <a:cs typeface="Century Gothic"/>
              </a:rPr>
              <a:t>— город в России, </a:t>
            </a:r>
            <a:r>
              <a:rPr sz="1800" i="1" spc="-15" dirty="0">
                <a:latin typeface="Century Gothic"/>
                <a:cs typeface="Century Gothic"/>
              </a:rPr>
              <a:t>административный центр  Сургутского </a:t>
            </a:r>
            <a:r>
              <a:rPr sz="1800" i="1" spc="-10" dirty="0">
                <a:latin typeface="Century Gothic"/>
                <a:cs typeface="Century Gothic"/>
              </a:rPr>
              <a:t>района </a:t>
            </a:r>
            <a:r>
              <a:rPr sz="1800" i="1" spc="-15" dirty="0">
                <a:latin typeface="Century Gothic"/>
                <a:cs typeface="Century Gothic"/>
              </a:rPr>
              <a:t>Ханты-Мансийского </a:t>
            </a:r>
            <a:r>
              <a:rPr sz="1800" i="1" spc="-5" dirty="0">
                <a:latin typeface="Century Gothic"/>
                <a:cs typeface="Century Gothic"/>
              </a:rPr>
              <a:t>автономного  </a:t>
            </a:r>
            <a:r>
              <a:rPr sz="1800" i="1" spc="-10" dirty="0">
                <a:latin typeface="Century Gothic"/>
                <a:cs typeface="Century Gothic"/>
              </a:rPr>
              <a:t>округа </a:t>
            </a:r>
            <a:r>
              <a:rPr sz="1800" i="1" dirty="0">
                <a:latin typeface="Century Gothic"/>
                <a:cs typeface="Century Gothic"/>
              </a:rPr>
              <a:t>—</a:t>
            </a:r>
            <a:r>
              <a:rPr sz="1800" i="1" spc="10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Югры.</a:t>
            </a:r>
            <a:endParaRPr sz="1800">
              <a:latin typeface="Century Gothic"/>
              <a:cs typeface="Century Gothic"/>
            </a:endParaRPr>
          </a:p>
          <a:p>
            <a:pPr marL="12700" marR="5080" indent="457200" algn="just">
              <a:lnSpc>
                <a:spcPct val="105900"/>
              </a:lnSpc>
              <a:spcBef>
                <a:spcPts val="5"/>
              </a:spcBef>
            </a:pPr>
            <a:r>
              <a:rPr sz="1800" i="1" spc="-10" dirty="0">
                <a:latin typeface="Century Gothic"/>
                <a:cs typeface="Century Gothic"/>
              </a:rPr>
              <a:t>Крупнейший </a:t>
            </a:r>
            <a:r>
              <a:rPr sz="1800" i="1" dirty="0">
                <a:latin typeface="Century Gothic"/>
                <a:cs typeface="Century Gothic"/>
              </a:rPr>
              <a:t>город </a:t>
            </a:r>
            <a:r>
              <a:rPr sz="1800" i="1" spc="-5" dirty="0">
                <a:latin typeface="Century Gothic"/>
                <a:cs typeface="Century Gothic"/>
              </a:rPr>
              <a:t>округа, </a:t>
            </a:r>
            <a:r>
              <a:rPr sz="1800" i="1" spc="-15" dirty="0">
                <a:latin typeface="Century Gothic"/>
                <a:cs typeface="Century Gothic"/>
              </a:rPr>
              <a:t>второй по </a:t>
            </a:r>
            <a:r>
              <a:rPr sz="1800" i="1" dirty="0">
                <a:latin typeface="Century Gothic"/>
                <a:cs typeface="Century Gothic"/>
              </a:rPr>
              <a:t>размеру в  </a:t>
            </a:r>
            <a:r>
              <a:rPr sz="1800" i="1" spc="-10" dirty="0">
                <a:latin typeface="Century Gothic"/>
                <a:cs typeface="Century Gothic"/>
              </a:rPr>
              <a:t>Тюменской </a:t>
            </a:r>
            <a:r>
              <a:rPr sz="1800" i="1" spc="-5" dirty="0">
                <a:latin typeface="Century Gothic"/>
                <a:cs typeface="Century Gothic"/>
              </a:rPr>
              <a:t>области, </a:t>
            </a:r>
            <a:r>
              <a:rPr sz="1800" i="1" spc="10" dirty="0">
                <a:latin typeface="Century Gothic"/>
                <a:cs typeface="Century Gothic"/>
              </a:rPr>
              <a:t>и </a:t>
            </a:r>
            <a:r>
              <a:rPr sz="1800" i="1" spc="-5" dirty="0">
                <a:latin typeface="Century Gothic"/>
                <a:cs typeface="Century Gothic"/>
              </a:rPr>
              <a:t>один из </a:t>
            </a:r>
            <a:r>
              <a:rPr sz="1800" i="1" spc="-15" dirty="0">
                <a:latin typeface="Century Gothic"/>
                <a:cs typeface="Century Gothic"/>
              </a:rPr>
              <a:t>крупнейших </a:t>
            </a:r>
            <a:r>
              <a:rPr sz="1800" i="1" dirty="0">
                <a:latin typeface="Century Gothic"/>
                <a:cs typeface="Century Gothic"/>
              </a:rPr>
              <a:t>в</a:t>
            </a:r>
            <a:r>
              <a:rPr sz="1800" i="1" spc="70" dirty="0">
                <a:latin typeface="Century Gothic"/>
                <a:cs typeface="Century Gothic"/>
              </a:rPr>
              <a:t> </a:t>
            </a:r>
            <a:r>
              <a:rPr sz="1800" i="1" spc="-5" dirty="0">
                <a:latin typeface="Century Gothic"/>
                <a:cs typeface="Century Gothic"/>
              </a:rPr>
              <a:t>Сибири.</a:t>
            </a:r>
            <a:endParaRPr sz="1800">
              <a:latin typeface="Century Gothic"/>
              <a:cs typeface="Century Gothic"/>
            </a:endParaRPr>
          </a:p>
          <a:p>
            <a:pPr marL="12700" marR="5080" indent="457200" algn="just">
              <a:lnSpc>
                <a:spcPct val="106000"/>
              </a:lnSpc>
            </a:pPr>
            <a:r>
              <a:rPr sz="1800" i="1" spc="-15" dirty="0">
                <a:latin typeface="Century Gothic"/>
                <a:cs typeface="Century Gothic"/>
              </a:rPr>
              <a:t>Парк </a:t>
            </a:r>
            <a:r>
              <a:rPr sz="1800" i="1" spc="-10" dirty="0">
                <a:latin typeface="Century Gothic"/>
                <a:cs typeface="Century Gothic"/>
              </a:rPr>
              <a:t>Кедровый </a:t>
            </a:r>
            <a:r>
              <a:rPr sz="1800" i="1" spc="20" dirty="0">
                <a:latin typeface="Century Gothic"/>
                <a:cs typeface="Century Gothic"/>
              </a:rPr>
              <a:t>лог </a:t>
            </a:r>
            <a:r>
              <a:rPr sz="1800" i="1" dirty="0">
                <a:latin typeface="Century Gothic"/>
                <a:cs typeface="Century Gothic"/>
              </a:rPr>
              <a:t>в </a:t>
            </a:r>
            <a:r>
              <a:rPr sz="1800" i="1" spc="-15" dirty="0">
                <a:latin typeface="Century Gothic"/>
                <a:cs typeface="Century Gothic"/>
              </a:rPr>
              <a:t>Сургуте </a:t>
            </a:r>
            <a:r>
              <a:rPr sz="1800" i="1" spc="-25" dirty="0">
                <a:latin typeface="Century Gothic"/>
                <a:cs typeface="Century Gothic"/>
              </a:rPr>
              <a:t>является </a:t>
            </a:r>
            <a:r>
              <a:rPr sz="1800" i="1" spc="5" dirty="0">
                <a:latin typeface="Century Gothic"/>
                <a:cs typeface="Century Gothic"/>
              </a:rPr>
              <a:t>одним </a:t>
            </a:r>
            <a:r>
              <a:rPr sz="1800" i="1" spc="-5" dirty="0">
                <a:latin typeface="Century Gothic"/>
                <a:cs typeface="Century Gothic"/>
              </a:rPr>
              <a:t>из  </a:t>
            </a:r>
            <a:r>
              <a:rPr sz="1800" i="1" dirty="0">
                <a:latin typeface="Century Gothic"/>
                <a:cs typeface="Century Gothic"/>
              </a:rPr>
              <a:t>любимых </a:t>
            </a:r>
            <a:r>
              <a:rPr sz="1800" i="1" spc="-5" dirty="0">
                <a:latin typeface="Century Gothic"/>
                <a:cs typeface="Century Gothic"/>
              </a:rPr>
              <a:t>мест </a:t>
            </a:r>
            <a:r>
              <a:rPr sz="1800" i="1" spc="-20" dirty="0">
                <a:latin typeface="Century Gothic"/>
                <a:cs typeface="Century Gothic"/>
              </a:rPr>
              <a:t>отдыха </a:t>
            </a:r>
            <a:r>
              <a:rPr sz="1800" i="1" spc="-10" dirty="0">
                <a:latin typeface="Century Gothic"/>
                <a:cs typeface="Century Gothic"/>
              </a:rPr>
              <a:t>горожан. </a:t>
            </a:r>
            <a:r>
              <a:rPr sz="1800" i="1" dirty="0">
                <a:latin typeface="Century Gothic"/>
                <a:cs typeface="Century Gothic"/>
              </a:rPr>
              <a:t>В </a:t>
            </a:r>
            <a:r>
              <a:rPr sz="1800" i="1" spc="5" dirty="0">
                <a:latin typeface="Century Gothic"/>
                <a:cs typeface="Century Gothic"/>
              </a:rPr>
              <a:t>нем </a:t>
            </a:r>
            <a:r>
              <a:rPr sz="1800" i="1" spc="-20" dirty="0">
                <a:latin typeface="Century Gothic"/>
                <a:cs typeface="Century Gothic"/>
              </a:rPr>
              <a:t>богатая  </a:t>
            </a:r>
            <a:r>
              <a:rPr sz="1800" i="1" spc="-25" dirty="0">
                <a:latin typeface="Century Gothic"/>
                <a:cs typeface="Century Gothic"/>
              </a:rPr>
              <a:t>естественная </a:t>
            </a:r>
            <a:r>
              <a:rPr sz="1800" i="1" spc="5" dirty="0">
                <a:latin typeface="Century Gothic"/>
                <a:cs typeface="Century Gothic"/>
              </a:rPr>
              <a:t>флора </a:t>
            </a:r>
            <a:r>
              <a:rPr sz="1800" i="1" spc="10" dirty="0">
                <a:latin typeface="Century Gothic"/>
                <a:cs typeface="Century Gothic"/>
              </a:rPr>
              <a:t>и </a:t>
            </a:r>
            <a:r>
              <a:rPr sz="1800" i="1" spc="-5" dirty="0">
                <a:latin typeface="Century Gothic"/>
                <a:cs typeface="Century Gothic"/>
              </a:rPr>
              <a:t>фауна, </a:t>
            </a:r>
            <a:r>
              <a:rPr sz="1800" i="1" spc="-25" dirty="0">
                <a:latin typeface="Century Gothic"/>
                <a:cs typeface="Century Gothic"/>
              </a:rPr>
              <a:t>искуственные </a:t>
            </a:r>
            <a:r>
              <a:rPr sz="1800" i="1" dirty="0">
                <a:latin typeface="Century Gothic"/>
                <a:cs typeface="Century Gothic"/>
              </a:rPr>
              <a:t>водоемы, а в  </a:t>
            </a:r>
            <a:r>
              <a:rPr sz="1800" i="1" spc="-5" dirty="0">
                <a:latin typeface="Century Gothic"/>
                <a:cs typeface="Century Gothic"/>
              </a:rPr>
              <a:t>примыкающим </a:t>
            </a:r>
            <a:r>
              <a:rPr sz="1800" i="1" spc="-20" dirty="0">
                <a:latin typeface="Century Gothic"/>
                <a:cs typeface="Century Gothic"/>
              </a:rPr>
              <a:t>к </a:t>
            </a:r>
            <a:r>
              <a:rPr sz="1800" i="1" spc="10" dirty="0">
                <a:latin typeface="Century Gothic"/>
                <a:cs typeface="Century Gothic"/>
              </a:rPr>
              <a:t>лесу </a:t>
            </a:r>
            <a:r>
              <a:rPr sz="1800" i="1" spc="-15" dirty="0">
                <a:latin typeface="Century Gothic"/>
                <a:cs typeface="Century Gothic"/>
              </a:rPr>
              <a:t>парке </a:t>
            </a:r>
            <a:r>
              <a:rPr sz="1800" i="1" spc="-20" dirty="0">
                <a:latin typeface="Century Gothic"/>
                <a:cs typeface="Century Gothic"/>
              </a:rPr>
              <a:t>культуры </a:t>
            </a:r>
            <a:r>
              <a:rPr sz="1800" i="1" spc="10" dirty="0">
                <a:latin typeface="Century Gothic"/>
                <a:cs typeface="Century Gothic"/>
              </a:rPr>
              <a:t>и </a:t>
            </a:r>
            <a:r>
              <a:rPr sz="1800" i="1" spc="-20" dirty="0">
                <a:latin typeface="Century Gothic"/>
                <a:cs typeface="Century Gothic"/>
              </a:rPr>
              <a:t>отдыха </a:t>
            </a:r>
            <a:r>
              <a:rPr sz="1800" i="1" spc="-15" dirty="0">
                <a:latin typeface="Century Gothic"/>
                <a:cs typeface="Century Gothic"/>
              </a:rPr>
              <a:t>"Нефтяник"  </a:t>
            </a:r>
            <a:r>
              <a:rPr sz="1800" i="1" spc="-5" dirty="0">
                <a:latin typeface="Century Gothic"/>
                <a:cs typeface="Century Gothic"/>
              </a:rPr>
              <a:t>можно развлечь </a:t>
            </a:r>
            <a:r>
              <a:rPr sz="1800" i="1" spc="-20" dirty="0">
                <a:latin typeface="Century Gothic"/>
                <a:cs typeface="Century Gothic"/>
              </a:rPr>
              <a:t>себя </a:t>
            </a:r>
            <a:r>
              <a:rPr sz="1800" i="1" spc="-10" dirty="0">
                <a:latin typeface="Century Gothic"/>
                <a:cs typeface="Century Gothic"/>
              </a:rPr>
              <a:t>аттракционами </a:t>
            </a:r>
            <a:r>
              <a:rPr sz="1800" i="1" spc="10" dirty="0">
                <a:latin typeface="Century Gothic"/>
                <a:cs typeface="Century Gothic"/>
              </a:rPr>
              <a:t>и </a:t>
            </a:r>
            <a:r>
              <a:rPr sz="1800" i="1" dirty="0">
                <a:latin typeface="Century Gothic"/>
                <a:cs typeface="Century Gothic"/>
              </a:rPr>
              <a:t>походом в</a:t>
            </a:r>
            <a:r>
              <a:rPr sz="1800" i="1" spc="70" dirty="0">
                <a:latin typeface="Century Gothic"/>
                <a:cs typeface="Century Gothic"/>
              </a:rPr>
              <a:t> </a:t>
            </a:r>
            <a:r>
              <a:rPr sz="1800" i="1" spc="-10" dirty="0">
                <a:latin typeface="Century Gothic"/>
                <a:cs typeface="Century Gothic"/>
              </a:rPr>
              <a:t>кафе.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6638" y="10325697"/>
            <a:ext cx="14237969" cy="23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5"/>
              </a:lnSpc>
              <a:tabLst>
                <a:tab pos="12385675" algn="l"/>
              </a:tabLst>
            </a:pPr>
            <a:r>
              <a:rPr sz="1600" b="1" dirty="0" smtClean="0">
                <a:latin typeface="Century Gothic"/>
                <a:cs typeface="Century Gothic"/>
              </a:rPr>
              <a:t>КОНЦЕПТ  </a:t>
            </a:r>
            <a:r>
              <a:rPr sz="1600" dirty="0" smtClean="0">
                <a:latin typeface="Century Gothic"/>
                <a:cs typeface="Century Gothic"/>
              </a:rPr>
              <a:t>/ </a:t>
            </a:r>
            <a:r>
              <a:rPr sz="1600" spc="-5" dirty="0" smtClean="0">
                <a:latin typeface="Century Gothic"/>
                <a:cs typeface="Century Gothic"/>
              </a:rPr>
              <a:t>СУРГУТ </a:t>
            </a:r>
            <a:r>
              <a:rPr sz="1600" dirty="0" smtClean="0">
                <a:latin typeface="Century Gothic"/>
                <a:cs typeface="Century Gothic"/>
              </a:rPr>
              <a:t>/</a:t>
            </a:r>
            <a:r>
              <a:rPr sz="1600" spc="-175" dirty="0" smtClean="0">
                <a:latin typeface="Century Gothic"/>
                <a:cs typeface="Century Gothic"/>
              </a:rPr>
              <a:t> </a:t>
            </a:r>
            <a:r>
              <a:rPr sz="1600" spc="-5" dirty="0" smtClean="0">
                <a:latin typeface="Century Gothic"/>
                <a:cs typeface="Century Gothic"/>
              </a:rPr>
              <a:t>КЕДРОВЫЙ</a:t>
            </a:r>
            <a:r>
              <a:rPr sz="1600" spc="30" dirty="0" smtClean="0">
                <a:latin typeface="Century Gothic"/>
                <a:cs typeface="Century Gothic"/>
              </a:rPr>
              <a:t> </a:t>
            </a:r>
            <a:r>
              <a:rPr sz="1600" spc="-5" dirty="0" smtClean="0">
                <a:latin typeface="Century Gothic"/>
                <a:cs typeface="Century Gothic"/>
              </a:rPr>
              <a:t>ЛОГ</a:t>
            </a:r>
            <a:r>
              <a:rPr sz="1600" spc="-5" dirty="0">
                <a:latin typeface="Century Gothic"/>
                <a:cs typeface="Century Gothic"/>
              </a:rPr>
              <a:t>	</a:t>
            </a:r>
            <a:r>
              <a:rPr sz="2400" b="1" spc="-7" baseline="1736" dirty="0">
                <a:latin typeface="Century Gothic"/>
                <a:cs typeface="Century Gothic"/>
              </a:rPr>
              <a:t>ООО</a:t>
            </a:r>
            <a:r>
              <a:rPr sz="2400" b="1" spc="-97" baseline="1736" dirty="0">
                <a:latin typeface="Century Gothic"/>
                <a:cs typeface="Century Gothic"/>
              </a:rPr>
              <a:t> </a:t>
            </a:r>
            <a:r>
              <a:rPr sz="2400" b="1" spc="-7" baseline="1736" dirty="0">
                <a:latin typeface="Century Gothic"/>
                <a:cs typeface="Century Gothic"/>
              </a:rPr>
              <a:t>УРАЛИНВЕСТ</a:t>
            </a:r>
            <a:endParaRPr sz="2400" baseline="1736" dirty="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902564" y="10321404"/>
            <a:ext cx="1877695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00"/>
              </a:lnSpc>
            </a:pPr>
            <a:r>
              <a:rPr sz="1600" b="1" spc="-5" dirty="0">
                <a:latin typeface="Century Gothic"/>
                <a:cs typeface="Century Gothic"/>
              </a:rPr>
              <a:t>ООО</a:t>
            </a:r>
            <a:r>
              <a:rPr sz="1600" b="1" spc="-55" dirty="0">
                <a:latin typeface="Century Gothic"/>
                <a:cs typeface="Century Gothic"/>
              </a:rPr>
              <a:t> </a:t>
            </a:r>
            <a:r>
              <a:rPr sz="1600" b="1" spc="-5" dirty="0">
                <a:latin typeface="Century Gothic"/>
                <a:cs typeface="Century Gothic"/>
              </a:rPr>
              <a:t>УРАЛИНВЕСТ</a:t>
            </a:r>
            <a:endParaRPr sz="160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34351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197" y="509469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56" y="0"/>
                </a:lnTo>
              </a:path>
            </a:pathLst>
          </a:custGeom>
          <a:ln w="648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30569" y="849077"/>
            <a:ext cx="796291" cy="41496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2327" y="669975"/>
            <a:ext cx="10151534" cy="9470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9629" y="55731"/>
            <a:ext cx="647573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latin typeface="Century Gothic"/>
                <a:cs typeface="Century Gothic"/>
              </a:rPr>
              <a:t>СХЕМА ФУНКЦИОНАЛЬНОГО</a:t>
            </a:r>
            <a:r>
              <a:rPr sz="2300" b="1" spc="20" dirty="0">
                <a:latin typeface="Century Gothic"/>
                <a:cs typeface="Century Gothic"/>
              </a:rPr>
              <a:t> </a:t>
            </a:r>
            <a:r>
              <a:rPr sz="2300" b="1" spc="-5" dirty="0">
                <a:latin typeface="Century Gothic"/>
                <a:cs typeface="Century Gothic"/>
              </a:rPr>
              <a:t>ЗОНИРОВАНИЯ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80"/>
              </a:lnSpc>
            </a:pPr>
            <a:r>
              <a:rPr b="1" dirty="0">
                <a:latin typeface="Century Gothic"/>
                <a:cs typeface="Century Gothic"/>
              </a:rPr>
              <a:t>КОНЦЕПТ </a:t>
            </a:r>
            <a:r>
              <a:rPr dirty="0"/>
              <a:t>/ </a:t>
            </a:r>
            <a:r>
              <a:rPr spc="-5" dirty="0"/>
              <a:t>СУРГУТ </a:t>
            </a:r>
            <a:r>
              <a:rPr dirty="0"/>
              <a:t>/ </a:t>
            </a:r>
            <a:r>
              <a:rPr spc="-5" dirty="0"/>
              <a:t>КЕДРОВЫЙ</a:t>
            </a:r>
            <a:r>
              <a:rPr spc="-229" dirty="0"/>
              <a:t> </a:t>
            </a:r>
            <a:r>
              <a:rPr spc="-5" dirty="0"/>
              <a:t>ЛОГ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pc="-5" dirty="0"/>
              <a:t>ООО</a:t>
            </a:r>
            <a:r>
              <a:rPr spc="-55" dirty="0"/>
              <a:t> </a:t>
            </a:r>
            <a:r>
              <a:rPr spc="-5" dirty="0"/>
              <a:t>УРАЛИНВЕСТ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750814" y="886973"/>
            <a:ext cx="2517140" cy="422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Century Gothic"/>
                <a:cs typeface="Century Gothic"/>
              </a:rPr>
              <a:t>Зона семейного</a:t>
            </a:r>
            <a:r>
              <a:rPr sz="1600" spc="-35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отдыха</a:t>
            </a:r>
            <a:endParaRPr sz="1600">
              <a:latin typeface="Century Gothic"/>
              <a:cs typeface="Century Gothic"/>
            </a:endParaRPr>
          </a:p>
          <a:p>
            <a:pPr marL="12700" marR="5715">
              <a:lnSpc>
                <a:spcPct val="221500"/>
              </a:lnSpc>
            </a:pPr>
            <a:r>
              <a:rPr sz="1600" spc="-5" dirty="0">
                <a:latin typeface="Century Gothic"/>
                <a:cs typeface="Century Gothic"/>
              </a:rPr>
              <a:t>Маршрут молодоженов  Буферная</a:t>
            </a:r>
            <a:r>
              <a:rPr sz="1600" spc="10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зона</a:t>
            </a:r>
            <a:endParaRPr sz="1600">
              <a:latin typeface="Century Gothic"/>
              <a:cs typeface="Century Gothic"/>
            </a:endParaRPr>
          </a:p>
          <a:p>
            <a:pPr marL="12700" marR="1029969" algn="just">
              <a:lnSpc>
                <a:spcPct val="221500"/>
              </a:lnSpc>
            </a:pPr>
            <a:r>
              <a:rPr sz="1600" spc="-5" dirty="0">
                <a:latin typeface="Century Gothic"/>
                <a:cs typeface="Century Gothic"/>
              </a:rPr>
              <a:t>Главная аллея  Веломаршрут  Лог</a:t>
            </a:r>
            <a:endParaRPr sz="1600">
              <a:latin typeface="Century Gothic"/>
              <a:cs typeface="Century Gothic"/>
            </a:endParaRPr>
          </a:p>
          <a:p>
            <a:pPr marL="12700" marR="688340">
              <a:lnSpc>
                <a:spcPct val="186500"/>
              </a:lnSpc>
              <a:spcBef>
                <a:spcPts val="670"/>
              </a:spcBef>
            </a:pPr>
            <a:r>
              <a:rPr sz="1600" spc="-10" dirty="0">
                <a:latin typeface="Century Gothic"/>
                <a:cs typeface="Century Gothic"/>
              </a:rPr>
              <a:t>Парк</a:t>
            </a:r>
            <a:r>
              <a:rPr sz="1600" spc="-65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Нефтяников  Аллея</a:t>
            </a:r>
            <a:r>
              <a:rPr sz="1600" spc="1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славы</a:t>
            </a:r>
            <a:endParaRPr sz="1600">
              <a:latin typeface="Century Gothic"/>
              <a:cs typeface="Century Gothic"/>
            </a:endParaRPr>
          </a:p>
          <a:p>
            <a:pPr marL="12700" algn="just">
              <a:lnSpc>
                <a:spcPct val="100000"/>
              </a:lnSpc>
              <a:spcBef>
                <a:spcPts val="115"/>
              </a:spcBef>
            </a:pPr>
            <a:r>
              <a:rPr sz="1600" spc="-5" dirty="0">
                <a:latin typeface="Century Gothic"/>
                <a:cs typeface="Century Gothic"/>
              </a:rPr>
              <a:t>Зона массовых</a:t>
            </a:r>
            <a:r>
              <a:rPr sz="1600" spc="-10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гуляний</a:t>
            </a:r>
            <a:endParaRPr sz="160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7518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197" y="509469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56" y="0"/>
                </a:lnTo>
              </a:path>
            </a:pathLst>
          </a:custGeom>
          <a:ln w="648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2327" y="764414"/>
            <a:ext cx="14251727" cy="9164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9629" y="55730"/>
            <a:ext cx="1111504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latin typeface="Century Gothic"/>
                <a:cs typeface="Century Gothic"/>
              </a:rPr>
              <a:t>ЗОНА СЕМЕЙНОГО ОТДЫХА/</a:t>
            </a:r>
            <a:r>
              <a:rPr sz="2300" spc="-5" dirty="0">
                <a:latin typeface="Century Gothic"/>
                <a:cs typeface="Century Gothic"/>
              </a:rPr>
              <a:t>ВХОДНАЯ ГРУППА ТИП </a:t>
            </a:r>
            <a:r>
              <a:rPr sz="2300" spc="-10" dirty="0">
                <a:latin typeface="Century Gothic"/>
                <a:cs typeface="Century Gothic"/>
              </a:rPr>
              <a:t>1/ПЕРСПЕКТИВНЫЕ</a:t>
            </a:r>
            <a:r>
              <a:rPr sz="2300" spc="190" dirty="0">
                <a:latin typeface="Century Gothic"/>
                <a:cs typeface="Century Gothic"/>
              </a:rPr>
              <a:t> </a:t>
            </a:r>
            <a:r>
              <a:rPr sz="2300" spc="-5" dirty="0">
                <a:latin typeface="Century Gothic"/>
                <a:cs typeface="Century Gothic"/>
              </a:rPr>
              <a:t>ВИДЫ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80"/>
              </a:lnSpc>
            </a:pPr>
            <a:r>
              <a:rPr b="1" dirty="0">
                <a:latin typeface="Century Gothic"/>
                <a:cs typeface="Century Gothic"/>
              </a:rPr>
              <a:t>КОНЦЕПТ </a:t>
            </a:r>
            <a:r>
              <a:rPr dirty="0"/>
              <a:t>/ </a:t>
            </a:r>
            <a:r>
              <a:rPr spc="-5" dirty="0"/>
              <a:t>СУРГУТ </a:t>
            </a:r>
            <a:r>
              <a:rPr dirty="0"/>
              <a:t>/ </a:t>
            </a:r>
            <a:r>
              <a:rPr spc="-5" dirty="0"/>
              <a:t>КЕДРОВЫЙ</a:t>
            </a:r>
            <a:r>
              <a:rPr spc="-229" dirty="0"/>
              <a:t> </a:t>
            </a:r>
            <a:r>
              <a:rPr spc="-5" dirty="0"/>
              <a:t>ЛОГ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64"/>
              </a:lnSpc>
            </a:pPr>
            <a:r>
              <a:rPr spc="-5" dirty="0"/>
              <a:t>ООО</a:t>
            </a:r>
            <a:r>
              <a:rPr spc="-55" dirty="0"/>
              <a:t> </a:t>
            </a:r>
            <a:r>
              <a:rPr spc="-5" dirty="0"/>
              <a:t>УРАЛИНВЕСТ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197" y="509469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56" y="0"/>
                </a:lnTo>
              </a:path>
            </a:pathLst>
          </a:custGeom>
          <a:ln w="648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2327" y="764414"/>
            <a:ext cx="14251727" cy="9187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9629" y="55730"/>
            <a:ext cx="1058862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latin typeface="Century Gothic"/>
                <a:cs typeface="Century Gothic"/>
              </a:rPr>
              <a:t>ЗОНА СЕМЕЙНОГО ОТДЫХА/</a:t>
            </a:r>
            <a:r>
              <a:rPr sz="2300" spc="-5" dirty="0">
                <a:latin typeface="Century Gothic"/>
                <a:cs typeface="Century Gothic"/>
              </a:rPr>
              <a:t>ОЗЕРО </a:t>
            </a:r>
            <a:r>
              <a:rPr sz="2300" dirty="0">
                <a:latin typeface="Century Gothic"/>
                <a:cs typeface="Century Gothic"/>
              </a:rPr>
              <a:t>1/ВАРИАНТ </a:t>
            </a:r>
            <a:r>
              <a:rPr sz="2300" spc="-10" dirty="0">
                <a:latin typeface="Century Gothic"/>
                <a:cs typeface="Century Gothic"/>
              </a:rPr>
              <a:t>1/ПЕРСПЕКТИВНЫЕ</a:t>
            </a:r>
            <a:r>
              <a:rPr sz="2300" spc="135" dirty="0">
                <a:latin typeface="Century Gothic"/>
                <a:cs typeface="Century Gothic"/>
              </a:rPr>
              <a:t> </a:t>
            </a:r>
            <a:r>
              <a:rPr sz="2300" spc="-5" dirty="0">
                <a:latin typeface="Century Gothic"/>
                <a:cs typeface="Century Gothic"/>
              </a:rPr>
              <a:t>ВИДЫ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80"/>
              </a:lnSpc>
            </a:pPr>
            <a:r>
              <a:rPr b="1" dirty="0">
                <a:latin typeface="Century Gothic"/>
                <a:cs typeface="Century Gothic"/>
              </a:rPr>
              <a:t>КОНЦЕПТ </a:t>
            </a:r>
            <a:r>
              <a:rPr dirty="0"/>
              <a:t>/ </a:t>
            </a:r>
            <a:r>
              <a:rPr spc="-5" dirty="0"/>
              <a:t>СУРГУТ </a:t>
            </a:r>
            <a:r>
              <a:rPr dirty="0"/>
              <a:t>/ </a:t>
            </a:r>
            <a:r>
              <a:rPr spc="-5" dirty="0"/>
              <a:t>КЕДРОВЫЙ</a:t>
            </a:r>
            <a:r>
              <a:rPr spc="-229" dirty="0"/>
              <a:t> </a:t>
            </a:r>
            <a:r>
              <a:rPr spc="-5" dirty="0"/>
              <a:t>ЛОГ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64"/>
              </a:lnSpc>
            </a:pPr>
            <a:r>
              <a:rPr spc="-5" dirty="0"/>
              <a:t>ООО</a:t>
            </a:r>
            <a:r>
              <a:rPr spc="-55" dirty="0"/>
              <a:t> </a:t>
            </a:r>
            <a:r>
              <a:rPr spc="-5" dirty="0"/>
              <a:t>УРАЛИНВЕСТ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197" y="509469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56" y="0"/>
                </a:lnTo>
              </a:path>
            </a:pathLst>
          </a:custGeom>
          <a:ln w="648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2327" y="764414"/>
            <a:ext cx="14239523" cy="9200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9629" y="55731"/>
            <a:ext cx="1053211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latin typeface="Century Gothic"/>
                <a:cs typeface="Century Gothic"/>
              </a:rPr>
              <a:t>ЗОНА СЕМЕЙНОГО ОТДЫХА/</a:t>
            </a:r>
            <a:r>
              <a:rPr sz="2300" spc="-5" dirty="0">
                <a:latin typeface="Century Gothic"/>
                <a:cs typeface="Century Gothic"/>
              </a:rPr>
              <a:t>ТЕРРИТОРИЯ </a:t>
            </a:r>
            <a:r>
              <a:rPr sz="2300" dirty="0">
                <a:latin typeface="Century Gothic"/>
                <a:cs typeface="Century Gothic"/>
              </a:rPr>
              <a:t>У </a:t>
            </a:r>
            <a:r>
              <a:rPr sz="2300" spc="-10" dirty="0">
                <a:latin typeface="Century Gothic"/>
                <a:cs typeface="Century Gothic"/>
              </a:rPr>
              <a:t>ОЗЁР/ПЕРСПЕКТИВНЫЕ</a:t>
            </a:r>
            <a:r>
              <a:rPr sz="2300" spc="114" dirty="0">
                <a:latin typeface="Century Gothic"/>
                <a:cs typeface="Century Gothic"/>
              </a:rPr>
              <a:t> </a:t>
            </a:r>
            <a:r>
              <a:rPr sz="2300" spc="-5" dirty="0">
                <a:latin typeface="Century Gothic"/>
                <a:cs typeface="Century Gothic"/>
              </a:rPr>
              <a:t>ВИДЫ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80"/>
              </a:lnSpc>
            </a:pPr>
            <a:r>
              <a:rPr b="1" dirty="0">
                <a:latin typeface="Century Gothic"/>
                <a:cs typeface="Century Gothic"/>
              </a:rPr>
              <a:t>КОНЦЕПТ </a:t>
            </a:r>
            <a:r>
              <a:rPr dirty="0"/>
              <a:t>/ </a:t>
            </a:r>
            <a:r>
              <a:rPr spc="-5" dirty="0"/>
              <a:t>СУРГУТ </a:t>
            </a:r>
            <a:r>
              <a:rPr dirty="0"/>
              <a:t>/ </a:t>
            </a:r>
            <a:r>
              <a:rPr spc="-5" dirty="0"/>
              <a:t>КЕДРОВЫЙ</a:t>
            </a:r>
            <a:r>
              <a:rPr spc="-229" dirty="0"/>
              <a:t> </a:t>
            </a:r>
            <a:r>
              <a:rPr spc="-5" dirty="0"/>
              <a:t>ЛОГ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64"/>
              </a:lnSpc>
            </a:pPr>
            <a:r>
              <a:rPr spc="-5" dirty="0"/>
              <a:t>ООО</a:t>
            </a:r>
            <a:r>
              <a:rPr spc="-55" dirty="0"/>
              <a:t> </a:t>
            </a:r>
            <a:r>
              <a:rPr spc="-5" dirty="0"/>
              <a:t>УРАЛИНВЕСТ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480" y="56142"/>
            <a:ext cx="838454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63925" algn="l"/>
              </a:tabLst>
            </a:pPr>
            <a:r>
              <a:rPr sz="2300" b="1" spc="-5" dirty="0">
                <a:latin typeface="Century Gothic"/>
                <a:cs typeface="Century Gothic"/>
              </a:rPr>
              <a:t>СВАДЕБНЫЙ</a:t>
            </a:r>
            <a:r>
              <a:rPr sz="2300" b="1" spc="35" dirty="0">
                <a:latin typeface="Century Gothic"/>
                <a:cs typeface="Century Gothic"/>
              </a:rPr>
              <a:t> </a:t>
            </a:r>
            <a:r>
              <a:rPr sz="2300" b="1" spc="-5" dirty="0">
                <a:latin typeface="Century Gothic"/>
                <a:cs typeface="Century Gothic"/>
              </a:rPr>
              <a:t>МАРШРУТ	</a:t>
            </a:r>
            <a:r>
              <a:rPr sz="2300" dirty="0">
                <a:latin typeface="Century Gothic"/>
                <a:cs typeface="Century Gothic"/>
              </a:rPr>
              <a:t>/ </a:t>
            </a:r>
            <a:r>
              <a:rPr sz="2300" spc="-105" dirty="0">
                <a:latin typeface="Century Gothic"/>
                <a:cs typeface="Century Gothic"/>
              </a:rPr>
              <a:t>ВАРИАНТ</a:t>
            </a:r>
            <a:r>
              <a:rPr sz="2300" spc="-229" dirty="0">
                <a:latin typeface="Century Gothic"/>
                <a:cs typeface="Century Gothic"/>
              </a:rPr>
              <a:t> </a:t>
            </a:r>
            <a:r>
              <a:rPr sz="2300" dirty="0">
                <a:latin typeface="Century Gothic"/>
                <a:cs typeface="Century Gothic"/>
              </a:rPr>
              <a:t>1</a:t>
            </a:r>
            <a:r>
              <a:rPr sz="2300" spc="-175" dirty="0">
                <a:latin typeface="Century Gothic"/>
                <a:cs typeface="Century Gothic"/>
              </a:rPr>
              <a:t> </a:t>
            </a:r>
            <a:r>
              <a:rPr sz="2300" dirty="0">
                <a:latin typeface="Century Gothic"/>
                <a:cs typeface="Century Gothic"/>
              </a:rPr>
              <a:t>/</a:t>
            </a:r>
            <a:r>
              <a:rPr sz="2300" spc="-145" dirty="0">
                <a:latin typeface="Century Gothic"/>
                <a:cs typeface="Century Gothic"/>
              </a:rPr>
              <a:t> </a:t>
            </a:r>
            <a:r>
              <a:rPr sz="2300" spc="-130" dirty="0">
                <a:latin typeface="Century Gothic"/>
                <a:cs typeface="Century Gothic"/>
              </a:rPr>
              <a:t>ПЕРСПЕКТИВНЫЕ</a:t>
            </a:r>
            <a:r>
              <a:rPr sz="2300" spc="-245" dirty="0">
                <a:latin typeface="Century Gothic"/>
                <a:cs typeface="Century Gothic"/>
              </a:rPr>
              <a:t> </a:t>
            </a:r>
            <a:r>
              <a:rPr sz="2300" spc="-135" dirty="0">
                <a:latin typeface="Century Gothic"/>
                <a:cs typeface="Century Gothic"/>
              </a:rPr>
              <a:t>ВИДЫ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5049" y="1339051"/>
            <a:ext cx="14251876" cy="8016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6638" y="10333294"/>
            <a:ext cx="14237969" cy="223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45"/>
              </a:lnSpc>
              <a:tabLst>
                <a:tab pos="12385675" algn="l"/>
              </a:tabLst>
            </a:pPr>
            <a:r>
              <a:rPr sz="1600" b="1" dirty="0">
                <a:latin typeface="Century Gothic"/>
                <a:cs typeface="Century Gothic"/>
              </a:rPr>
              <a:t>КОНЦЕПТ </a:t>
            </a:r>
            <a:r>
              <a:rPr sz="1600" dirty="0" smtClean="0">
                <a:latin typeface="Century Gothic"/>
                <a:cs typeface="Century Gothic"/>
              </a:rPr>
              <a:t>/ </a:t>
            </a:r>
            <a:r>
              <a:rPr sz="1600" spc="-5" dirty="0">
                <a:latin typeface="Century Gothic"/>
                <a:cs typeface="Century Gothic"/>
              </a:rPr>
              <a:t>СУРГУТ </a:t>
            </a:r>
            <a:r>
              <a:rPr sz="1600" dirty="0">
                <a:latin typeface="Century Gothic"/>
                <a:cs typeface="Century Gothic"/>
              </a:rPr>
              <a:t>/</a:t>
            </a:r>
            <a:r>
              <a:rPr sz="1600" spc="-175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КЕДРОВЫЙ</a:t>
            </a:r>
            <a:r>
              <a:rPr sz="1600" spc="30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ЛОГ	</a:t>
            </a:r>
            <a:r>
              <a:rPr sz="2400" b="1" spc="-7" baseline="1736" dirty="0">
                <a:latin typeface="Century Gothic"/>
                <a:cs typeface="Century Gothic"/>
              </a:rPr>
              <a:t>ООО</a:t>
            </a:r>
            <a:r>
              <a:rPr sz="2400" b="1" spc="-97" baseline="1736" dirty="0">
                <a:latin typeface="Century Gothic"/>
                <a:cs typeface="Century Gothic"/>
              </a:rPr>
              <a:t> </a:t>
            </a:r>
            <a:r>
              <a:rPr sz="2400" b="1" spc="-7" baseline="1736" dirty="0">
                <a:latin typeface="Century Gothic"/>
                <a:cs typeface="Century Gothic"/>
              </a:rPr>
              <a:t>УРАЛИНВЕСТ</a:t>
            </a:r>
            <a:endParaRPr sz="2400" baseline="1736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pc="-5" dirty="0"/>
              <a:t>ООО</a:t>
            </a:r>
            <a:r>
              <a:rPr spc="-55" dirty="0"/>
              <a:t> </a:t>
            </a:r>
            <a:r>
              <a:rPr spc="-5" dirty="0"/>
              <a:t>УРАЛИНВЕСТ</a:t>
            </a:r>
          </a:p>
        </p:txBody>
      </p:sp>
    </p:spTree>
    <p:extLst>
      <p:ext uri="{BB962C8B-B14F-4D97-AF65-F5344CB8AC3E}">
        <p14:creationId xmlns:p14="http://schemas.microsoft.com/office/powerpoint/2010/main" val="485717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495" y="56142"/>
            <a:ext cx="838454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63925" algn="l"/>
              </a:tabLst>
            </a:pPr>
            <a:r>
              <a:rPr sz="2300" b="1" spc="-5" dirty="0">
                <a:latin typeface="Century Gothic"/>
                <a:cs typeface="Century Gothic"/>
              </a:rPr>
              <a:t>СВАДЕБНЫЙ</a:t>
            </a:r>
            <a:r>
              <a:rPr sz="2300" b="1" spc="35" dirty="0">
                <a:latin typeface="Century Gothic"/>
                <a:cs typeface="Century Gothic"/>
              </a:rPr>
              <a:t> </a:t>
            </a:r>
            <a:r>
              <a:rPr sz="2300" b="1" spc="-5" dirty="0">
                <a:latin typeface="Century Gothic"/>
                <a:cs typeface="Century Gothic"/>
              </a:rPr>
              <a:t>МАРШРУТ	</a:t>
            </a:r>
            <a:r>
              <a:rPr sz="2300" dirty="0">
                <a:latin typeface="Century Gothic"/>
                <a:cs typeface="Century Gothic"/>
              </a:rPr>
              <a:t>/ </a:t>
            </a:r>
            <a:r>
              <a:rPr sz="2300" spc="-105" dirty="0">
                <a:latin typeface="Century Gothic"/>
                <a:cs typeface="Century Gothic"/>
              </a:rPr>
              <a:t>ВАРИАНТ</a:t>
            </a:r>
            <a:r>
              <a:rPr sz="2300" spc="-229" dirty="0">
                <a:latin typeface="Century Gothic"/>
                <a:cs typeface="Century Gothic"/>
              </a:rPr>
              <a:t> </a:t>
            </a:r>
            <a:r>
              <a:rPr sz="2300" dirty="0">
                <a:latin typeface="Century Gothic"/>
                <a:cs typeface="Century Gothic"/>
              </a:rPr>
              <a:t>1</a:t>
            </a:r>
            <a:r>
              <a:rPr sz="2300" spc="-175" dirty="0">
                <a:latin typeface="Century Gothic"/>
                <a:cs typeface="Century Gothic"/>
              </a:rPr>
              <a:t> </a:t>
            </a:r>
            <a:r>
              <a:rPr sz="2300" dirty="0">
                <a:latin typeface="Century Gothic"/>
                <a:cs typeface="Century Gothic"/>
              </a:rPr>
              <a:t>/</a:t>
            </a:r>
            <a:r>
              <a:rPr sz="2300" spc="-145" dirty="0">
                <a:latin typeface="Century Gothic"/>
                <a:cs typeface="Century Gothic"/>
              </a:rPr>
              <a:t> </a:t>
            </a:r>
            <a:r>
              <a:rPr sz="2300" spc="-130" dirty="0">
                <a:latin typeface="Century Gothic"/>
                <a:cs typeface="Century Gothic"/>
              </a:rPr>
              <a:t>ПЕРСПЕКТИВНЫЕ</a:t>
            </a:r>
            <a:r>
              <a:rPr sz="2300" spc="-245" dirty="0">
                <a:latin typeface="Century Gothic"/>
                <a:cs typeface="Century Gothic"/>
              </a:rPr>
              <a:t> </a:t>
            </a:r>
            <a:r>
              <a:rPr sz="2300" spc="-135" dirty="0">
                <a:latin typeface="Century Gothic"/>
                <a:cs typeface="Century Gothic"/>
              </a:rPr>
              <a:t>ВИДЫ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5064" y="1339051"/>
            <a:ext cx="14251876" cy="8016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80"/>
              </a:lnSpc>
            </a:pPr>
            <a:r>
              <a:rPr b="1" dirty="0">
                <a:latin typeface="Century Gothic"/>
                <a:cs typeface="Century Gothic"/>
              </a:rPr>
              <a:t>КОНЦЕПТ </a:t>
            </a:r>
            <a:r>
              <a:rPr dirty="0"/>
              <a:t>/ </a:t>
            </a:r>
            <a:r>
              <a:rPr spc="-5" dirty="0"/>
              <a:t>СУРГУТ </a:t>
            </a:r>
            <a:r>
              <a:rPr dirty="0"/>
              <a:t>/ </a:t>
            </a:r>
            <a:r>
              <a:rPr spc="-5" dirty="0"/>
              <a:t>КЕДРОВЫЙ</a:t>
            </a:r>
            <a:r>
              <a:rPr spc="-229" dirty="0"/>
              <a:t> </a:t>
            </a:r>
            <a:r>
              <a:rPr spc="-5" dirty="0"/>
              <a:t>ЛОГ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pc="-5" dirty="0"/>
              <a:t>ООО</a:t>
            </a:r>
            <a:r>
              <a:rPr spc="-55" dirty="0"/>
              <a:t> </a:t>
            </a:r>
            <a:r>
              <a:rPr spc="-5" dirty="0"/>
              <a:t>УРАЛИНВЕСТ</a:t>
            </a:r>
          </a:p>
        </p:txBody>
      </p:sp>
    </p:spTree>
    <p:extLst>
      <p:ext uri="{BB962C8B-B14F-4D97-AF65-F5344CB8AC3E}">
        <p14:creationId xmlns:p14="http://schemas.microsoft.com/office/powerpoint/2010/main" val="3569652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0" y="710"/>
            <a:ext cx="15117444" cy="10691495"/>
          </a:xfrm>
          <a:custGeom>
            <a:avLst/>
            <a:gdLst/>
            <a:ahLst/>
            <a:cxnLst/>
            <a:rect l="l" t="t" r="r" b="b"/>
            <a:pathLst>
              <a:path w="15117444" h="10691495">
                <a:moveTo>
                  <a:pt x="15117135" y="0"/>
                </a:moveTo>
                <a:lnTo>
                  <a:pt x="0" y="0"/>
                </a:lnTo>
                <a:lnTo>
                  <a:pt x="0" y="10691292"/>
                </a:lnTo>
                <a:lnTo>
                  <a:pt x="15117135" y="10691292"/>
                </a:lnTo>
                <a:lnTo>
                  <a:pt x="151171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5049" y="10180503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86" y="0"/>
                </a:lnTo>
              </a:path>
            </a:pathLst>
          </a:custGeom>
          <a:ln w="648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5049" y="510180"/>
            <a:ext cx="14251940" cy="0"/>
          </a:xfrm>
          <a:custGeom>
            <a:avLst/>
            <a:gdLst/>
            <a:ahLst/>
            <a:cxnLst/>
            <a:rect l="l" t="t" r="r" b="b"/>
            <a:pathLst>
              <a:path w="14251940">
                <a:moveTo>
                  <a:pt x="0" y="0"/>
                </a:moveTo>
                <a:lnTo>
                  <a:pt x="14251886" y="0"/>
                </a:lnTo>
              </a:path>
            </a:pathLst>
          </a:custGeom>
          <a:ln w="6480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5052" y="4920920"/>
            <a:ext cx="8947832" cy="5012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20998" y="690185"/>
            <a:ext cx="6945937" cy="38707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82690" y="4920938"/>
            <a:ext cx="4884246" cy="27390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5052" y="690181"/>
            <a:ext cx="6945944" cy="3870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19996" y="1365583"/>
            <a:ext cx="2672715" cy="323215"/>
          </a:xfrm>
          <a:prstGeom prst="rect">
            <a:avLst/>
          </a:prstGeom>
          <a:solidFill>
            <a:srgbClr val="FFFFFF"/>
          </a:solidFill>
          <a:ln w="6480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000" i="1" spc="-5" dirty="0">
                <a:solidFill>
                  <a:srgbClr val="FF0000"/>
                </a:solidFill>
                <a:latin typeface="Century Gothic"/>
                <a:cs typeface="Century Gothic"/>
              </a:rPr>
              <a:t>Главная </a:t>
            </a:r>
            <a:r>
              <a:rPr sz="2000" i="1" spc="10" dirty="0">
                <a:solidFill>
                  <a:srgbClr val="FF0000"/>
                </a:solidFill>
                <a:latin typeface="Century Gothic"/>
                <a:cs typeface="Century Gothic"/>
              </a:rPr>
              <a:t>аллея</a:t>
            </a:r>
            <a:r>
              <a:rPr sz="2000" i="1" spc="-2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2000" i="1" spc="-15" dirty="0">
                <a:solidFill>
                  <a:srgbClr val="FF0000"/>
                </a:solidFill>
                <a:latin typeface="Century Gothic"/>
                <a:cs typeface="Century Gothic"/>
              </a:rPr>
              <a:t>парка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99979" y="1688526"/>
            <a:ext cx="360045" cy="666115"/>
          </a:xfrm>
          <a:custGeom>
            <a:avLst/>
            <a:gdLst/>
            <a:ahLst/>
            <a:cxnLst/>
            <a:rect l="l" t="t" r="r" b="b"/>
            <a:pathLst>
              <a:path w="360045" h="666114">
                <a:moveTo>
                  <a:pt x="0" y="665966"/>
                </a:moveTo>
                <a:lnTo>
                  <a:pt x="360015" y="0"/>
                </a:lnTo>
              </a:path>
            </a:pathLst>
          </a:custGeom>
          <a:ln w="648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99979" y="2286837"/>
            <a:ext cx="16510" cy="67945"/>
          </a:xfrm>
          <a:custGeom>
            <a:avLst/>
            <a:gdLst/>
            <a:ahLst/>
            <a:cxnLst/>
            <a:rect l="l" t="t" r="r" b="b"/>
            <a:pathLst>
              <a:path w="16510" h="67944">
                <a:moveTo>
                  <a:pt x="0" y="67655"/>
                </a:moveTo>
                <a:lnTo>
                  <a:pt x="16110" y="0"/>
                </a:lnTo>
              </a:path>
            </a:pathLst>
          </a:custGeom>
          <a:ln w="648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99979" y="2303959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0" y="50533"/>
                </a:moveTo>
                <a:lnTo>
                  <a:pt x="47779" y="0"/>
                </a:lnTo>
              </a:path>
            </a:pathLst>
          </a:custGeom>
          <a:ln w="648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59995" y="1688526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5">
                <a:moveTo>
                  <a:pt x="0" y="0"/>
                </a:moveTo>
                <a:lnTo>
                  <a:pt x="360001" y="0"/>
                </a:lnTo>
              </a:path>
            </a:pathLst>
          </a:custGeom>
          <a:ln w="648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786523" y="1950049"/>
            <a:ext cx="1384935" cy="646430"/>
          </a:xfrm>
          <a:prstGeom prst="rect">
            <a:avLst/>
          </a:prstGeom>
          <a:solidFill>
            <a:srgbClr val="FFFFFF"/>
          </a:solidFill>
          <a:ln w="6480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i="1" spc="-15" dirty="0">
                <a:solidFill>
                  <a:srgbClr val="FF0000"/>
                </a:solidFill>
                <a:latin typeface="Century Gothic"/>
                <a:cs typeface="Century Gothic"/>
              </a:rPr>
              <a:t>Стихийный</a:t>
            </a:r>
            <a:endParaRPr sz="2000">
              <a:latin typeface="Century Gothic"/>
              <a:cs typeface="Century Gothic"/>
            </a:endParaRPr>
          </a:p>
          <a:p>
            <a:pPr marR="3175" algn="ctr">
              <a:lnSpc>
                <a:spcPct val="100000"/>
              </a:lnSpc>
              <a:spcBef>
                <a:spcPts val="140"/>
              </a:spcBef>
            </a:pPr>
            <a:r>
              <a:rPr sz="2000" i="1" spc="-10" dirty="0">
                <a:solidFill>
                  <a:srgbClr val="FF0000"/>
                </a:solidFill>
                <a:latin typeface="Century Gothic"/>
                <a:cs typeface="Century Gothic"/>
              </a:rPr>
              <a:t>паркинг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66520" y="2595934"/>
            <a:ext cx="360045" cy="280035"/>
          </a:xfrm>
          <a:custGeom>
            <a:avLst/>
            <a:gdLst/>
            <a:ahLst/>
            <a:cxnLst/>
            <a:rect l="l" t="t" r="r" b="b"/>
            <a:pathLst>
              <a:path w="360045" h="280035">
                <a:moveTo>
                  <a:pt x="0" y="280030"/>
                </a:moveTo>
                <a:lnTo>
                  <a:pt x="360001" y="0"/>
                </a:lnTo>
              </a:path>
            </a:pathLst>
          </a:custGeom>
          <a:ln w="648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66520" y="2820514"/>
            <a:ext cx="42545" cy="55880"/>
          </a:xfrm>
          <a:custGeom>
            <a:avLst/>
            <a:gdLst/>
            <a:ahLst/>
            <a:cxnLst/>
            <a:rect l="l" t="t" r="r" b="b"/>
            <a:pathLst>
              <a:path w="42545" h="55880">
                <a:moveTo>
                  <a:pt x="0" y="55451"/>
                </a:moveTo>
                <a:lnTo>
                  <a:pt x="41976" y="0"/>
                </a:lnTo>
              </a:path>
            </a:pathLst>
          </a:custGeom>
          <a:ln w="648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66520" y="2848929"/>
            <a:ext cx="64135" cy="27305"/>
          </a:xfrm>
          <a:custGeom>
            <a:avLst/>
            <a:gdLst/>
            <a:ahLst/>
            <a:cxnLst/>
            <a:rect l="l" t="t" r="r" b="b"/>
            <a:pathLst>
              <a:path w="64135" h="27305">
                <a:moveTo>
                  <a:pt x="0" y="27036"/>
                </a:moveTo>
                <a:lnTo>
                  <a:pt x="64080" y="0"/>
                </a:lnTo>
              </a:path>
            </a:pathLst>
          </a:custGeom>
          <a:ln w="648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26521" y="2595934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5">
                <a:moveTo>
                  <a:pt x="0" y="0"/>
                </a:moveTo>
                <a:lnTo>
                  <a:pt x="360001" y="0"/>
                </a:lnTo>
              </a:path>
            </a:pathLst>
          </a:custGeom>
          <a:ln w="648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02350" y="56164"/>
            <a:ext cx="7350759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114" dirty="0">
                <a:latin typeface="Century Gothic"/>
                <a:cs typeface="Century Gothic"/>
              </a:rPr>
              <a:t>ГЛАВНАЯ</a:t>
            </a:r>
            <a:r>
              <a:rPr sz="2300" b="1" spc="-260" dirty="0">
                <a:latin typeface="Century Gothic"/>
                <a:cs typeface="Century Gothic"/>
              </a:rPr>
              <a:t> </a:t>
            </a:r>
            <a:r>
              <a:rPr sz="2300" b="1" spc="-105" dirty="0">
                <a:latin typeface="Century Gothic"/>
                <a:cs typeface="Century Gothic"/>
              </a:rPr>
              <a:t>АЛЛЕЯ</a:t>
            </a:r>
            <a:r>
              <a:rPr sz="2300" b="1" spc="-200" dirty="0">
                <a:latin typeface="Century Gothic"/>
                <a:cs typeface="Century Gothic"/>
              </a:rPr>
              <a:t> </a:t>
            </a:r>
            <a:r>
              <a:rPr sz="2300" i="1" dirty="0">
                <a:latin typeface="Century Gothic"/>
                <a:cs typeface="Century Gothic"/>
              </a:rPr>
              <a:t>/</a:t>
            </a:r>
            <a:r>
              <a:rPr sz="2300" i="1" spc="-150" dirty="0">
                <a:latin typeface="Century Gothic"/>
                <a:cs typeface="Century Gothic"/>
              </a:rPr>
              <a:t> </a:t>
            </a:r>
            <a:r>
              <a:rPr sz="2300" i="1" spc="-125" dirty="0">
                <a:latin typeface="Century Gothic"/>
                <a:cs typeface="Century Gothic"/>
              </a:rPr>
              <a:t>РАСПОЛОЖЕНИЕ</a:t>
            </a:r>
            <a:r>
              <a:rPr sz="2300" i="1" spc="-270" dirty="0">
                <a:latin typeface="Century Gothic"/>
                <a:cs typeface="Century Gothic"/>
              </a:rPr>
              <a:t> </a:t>
            </a:r>
            <a:r>
              <a:rPr sz="2300" i="1" dirty="0">
                <a:latin typeface="Century Gothic"/>
                <a:cs typeface="Century Gothic"/>
              </a:rPr>
              <a:t>/</a:t>
            </a:r>
            <a:r>
              <a:rPr sz="2300" i="1" spc="-150" dirty="0">
                <a:latin typeface="Century Gothic"/>
                <a:cs typeface="Century Gothic"/>
              </a:rPr>
              <a:t> </a:t>
            </a:r>
            <a:r>
              <a:rPr sz="2300" i="1" spc="-120" dirty="0">
                <a:latin typeface="Century Gothic"/>
                <a:cs typeface="Century Gothic"/>
              </a:rPr>
              <a:t>ФОТОФИКСАЦИЯ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6789" y="10321326"/>
            <a:ext cx="3684904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45"/>
              </a:lnSpc>
            </a:pPr>
            <a:r>
              <a:rPr sz="1600" b="1" dirty="0">
                <a:latin typeface="Century Gothic"/>
                <a:cs typeface="Century Gothic"/>
              </a:rPr>
              <a:t>КОНЦЕПТ </a:t>
            </a:r>
            <a:r>
              <a:rPr sz="1600" i="1" dirty="0">
                <a:latin typeface="Century Gothic"/>
                <a:cs typeface="Century Gothic"/>
              </a:rPr>
              <a:t>/ </a:t>
            </a:r>
            <a:r>
              <a:rPr sz="1600" spc="10" dirty="0">
                <a:latin typeface="Century Gothic"/>
                <a:cs typeface="Century Gothic"/>
              </a:rPr>
              <a:t>СУРГУТ </a:t>
            </a:r>
            <a:r>
              <a:rPr sz="1600" dirty="0">
                <a:latin typeface="Century Gothic"/>
                <a:cs typeface="Century Gothic"/>
              </a:rPr>
              <a:t>/ </a:t>
            </a:r>
            <a:r>
              <a:rPr sz="1600" spc="5" dirty="0">
                <a:latin typeface="Century Gothic"/>
                <a:cs typeface="Century Gothic"/>
              </a:rPr>
              <a:t>КЕДРОВЫЙ</a:t>
            </a:r>
            <a:r>
              <a:rPr sz="1600" spc="-23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ЛОГ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902549" y="10321440"/>
            <a:ext cx="1877695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00"/>
              </a:lnSpc>
            </a:pPr>
            <a:r>
              <a:rPr sz="1600" b="1" spc="-5" dirty="0">
                <a:latin typeface="Century Gothic"/>
                <a:cs typeface="Century Gothic"/>
              </a:rPr>
              <a:t>ООО</a:t>
            </a:r>
            <a:r>
              <a:rPr sz="1600" b="1" spc="-55" dirty="0">
                <a:latin typeface="Century Gothic"/>
                <a:cs typeface="Century Gothic"/>
              </a:rPr>
              <a:t> </a:t>
            </a:r>
            <a:r>
              <a:rPr sz="1600" b="1" spc="-5" dirty="0">
                <a:latin typeface="Century Gothic"/>
                <a:cs typeface="Century Gothic"/>
              </a:rPr>
              <a:t>УРАЛИНВЕСТ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888356" y="7869583"/>
            <a:ext cx="4892675" cy="20599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57200" algn="just">
              <a:lnSpc>
                <a:spcPct val="106000"/>
              </a:lnSpc>
              <a:spcBef>
                <a:spcPts val="95"/>
              </a:spcBef>
            </a:pPr>
            <a:r>
              <a:rPr sz="1800" i="1" spc="-5" dirty="0">
                <a:latin typeface="Century Gothic"/>
                <a:cs typeface="Century Gothic"/>
              </a:rPr>
              <a:t>Главная </a:t>
            </a:r>
            <a:r>
              <a:rPr sz="1800" i="1" dirty="0">
                <a:latin typeface="Century Gothic"/>
                <a:cs typeface="Century Gothic"/>
              </a:rPr>
              <a:t>- </a:t>
            </a:r>
            <a:r>
              <a:rPr sz="1800" i="1" spc="-10" dirty="0">
                <a:latin typeface="Century Gothic"/>
                <a:cs typeface="Century Gothic"/>
              </a:rPr>
              <a:t>центральная </a:t>
            </a:r>
            <a:r>
              <a:rPr sz="1800" i="1" dirty="0">
                <a:latin typeface="Century Gothic"/>
                <a:cs typeface="Century Gothic"/>
              </a:rPr>
              <a:t>- </a:t>
            </a:r>
            <a:r>
              <a:rPr sz="1800" i="1" spc="10" dirty="0">
                <a:latin typeface="Century Gothic"/>
                <a:cs typeface="Century Gothic"/>
              </a:rPr>
              <a:t>аллея </a:t>
            </a:r>
            <a:r>
              <a:rPr sz="1800" i="1" spc="5" dirty="0">
                <a:latin typeface="Century Gothic"/>
                <a:cs typeface="Century Gothic"/>
              </a:rPr>
              <a:t>делит  </a:t>
            </a:r>
            <a:r>
              <a:rPr sz="1800" i="1" spc="-20" dirty="0">
                <a:latin typeface="Century Gothic"/>
                <a:cs typeface="Century Gothic"/>
              </a:rPr>
              <a:t>парк </a:t>
            </a:r>
            <a:r>
              <a:rPr sz="1800" i="1" spc="-15" dirty="0">
                <a:latin typeface="Century Gothic"/>
                <a:cs typeface="Century Gothic"/>
              </a:rPr>
              <a:t>на </a:t>
            </a:r>
            <a:r>
              <a:rPr sz="1800" i="1" dirty="0">
                <a:latin typeface="Century Gothic"/>
                <a:cs typeface="Century Gothic"/>
              </a:rPr>
              <a:t>две </a:t>
            </a:r>
            <a:r>
              <a:rPr sz="1800" i="1" spc="-15" dirty="0">
                <a:latin typeface="Century Gothic"/>
                <a:cs typeface="Century Gothic"/>
              </a:rPr>
              <a:t>части. </a:t>
            </a:r>
            <a:r>
              <a:rPr sz="1800" i="1" spc="-5" dirty="0">
                <a:latin typeface="Century Gothic"/>
                <a:cs typeface="Century Gothic"/>
              </a:rPr>
              <a:t>По </a:t>
            </a:r>
            <a:r>
              <a:rPr sz="1800" i="1" spc="-10" dirty="0">
                <a:latin typeface="Century Gothic"/>
                <a:cs typeface="Century Gothic"/>
              </a:rPr>
              <a:t>ней </a:t>
            </a:r>
            <a:r>
              <a:rPr sz="1800" i="1" spc="-15" dirty="0">
                <a:latin typeface="Century Gothic"/>
                <a:cs typeface="Century Gothic"/>
              </a:rPr>
              <a:t>посетители  </a:t>
            </a:r>
            <a:r>
              <a:rPr sz="1800" i="1" spc="-5" dirty="0">
                <a:latin typeface="Century Gothic"/>
                <a:cs typeface="Century Gothic"/>
              </a:rPr>
              <a:t>могут </a:t>
            </a:r>
            <a:r>
              <a:rPr sz="1800" i="1" spc="-15" dirty="0">
                <a:latin typeface="Century Gothic"/>
                <a:cs typeface="Century Gothic"/>
              </a:rPr>
              <a:t>пересечь </a:t>
            </a:r>
            <a:r>
              <a:rPr sz="1800" i="1" spc="-10" dirty="0">
                <a:latin typeface="Century Gothic"/>
                <a:cs typeface="Century Gothic"/>
              </a:rPr>
              <a:t>Кедровый </a:t>
            </a:r>
            <a:r>
              <a:rPr sz="1800" i="1" spc="20" dirty="0">
                <a:latin typeface="Century Gothic"/>
                <a:cs typeface="Century Gothic"/>
              </a:rPr>
              <a:t>лог </a:t>
            </a:r>
            <a:r>
              <a:rPr sz="1800" i="1" spc="-15" dirty="0">
                <a:latin typeface="Century Gothic"/>
                <a:cs typeface="Century Gothic"/>
              </a:rPr>
              <a:t>насквозь, </a:t>
            </a:r>
            <a:r>
              <a:rPr sz="1800" i="1" dirty="0">
                <a:latin typeface="Century Gothic"/>
                <a:cs typeface="Century Gothic"/>
              </a:rPr>
              <a:t>а  </a:t>
            </a:r>
            <a:r>
              <a:rPr sz="1800" i="1" spc="-5" dirty="0">
                <a:latin typeface="Century Gothic"/>
                <a:cs typeface="Century Gothic"/>
              </a:rPr>
              <a:t>могут  </a:t>
            </a:r>
            <a:r>
              <a:rPr sz="1800" i="1" spc="-20" dirty="0">
                <a:latin typeface="Century Gothic"/>
                <a:cs typeface="Century Gothic"/>
              </a:rPr>
              <a:t>свернуть </a:t>
            </a:r>
            <a:r>
              <a:rPr sz="1800" i="1" spc="-15" dirty="0">
                <a:latin typeface="Century Gothic"/>
                <a:cs typeface="Century Gothic"/>
              </a:rPr>
              <a:t>по </a:t>
            </a:r>
            <a:r>
              <a:rPr sz="1800" i="1" spc="-10" dirty="0">
                <a:latin typeface="Century Gothic"/>
                <a:cs typeface="Century Gothic"/>
              </a:rPr>
              <a:t>тропам </a:t>
            </a:r>
            <a:r>
              <a:rPr sz="1800" i="1" spc="-15" dirty="0">
                <a:latin typeface="Century Gothic"/>
                <a:cs typeface="Century Gothic"/>
              </a:rPr>
              <a:t>на  </a:t>
            </a:r>
            <a:r>
              <a:rPr sz="1800" i="1" dirty="0">
                <a:latin typeface="Century Gothic"/>
                <a:cs typeface="Century Gothic"/>
              </a:rPr>
              <a:t>прилегающие </a:t>
            </a:r>
            <a:r>
              <a:rPr sz="1800" i="1" spc="-15" dirty="0">
                <a:latin typeface="Century Gothic"/>
                <a:cs typeface="Century Gothic"/>
              </a:rPr>
              <a:t>тематические</a:t>
            </a:r>
            <a:r>
              <a:rPr sz="1800" i="1" spc="20" dirty="0">
                <a:latin typeface="Century Gothic"/>
                <a:cs typeface="Century Gothic"/>
              </a:rPr>
              <a:t> </a:t>
            </a:r>
            <a:r>
              <a:rPr sz="1800" i="1" spc="-20" dirty="0">
                <a:latin typeface="Century Gothic"/>
                <a:cs typeface="Century Gothic"/>
              </a:rPr>
              <a:t>зоны.</a:t>
            </a:r>
            <a:endParaRPr sz="1800">
              <a:latin typeface="Century Gothic"/>
              <a:cs typeface="Century Gothic"/>
            </a:endParaRPr>
          </a:p>
          <a:p>
            <a:pPr marL="12700" marR="6350" indent="457200" algn="just">
              <a:lnSpc>
                <a:spcPct val="105900"/>
              </a:lnSpc>
              <a:spcBef>
                <a:spcPts val="5"/>
              </a:spcBef>
            </a:pPr>
            <a:r>
              <a:rPr sz="1800" i="1" spc="25" dirty="0">
                <a:latin typeface="Century Gothic"/>
                <a:cs typeface="Century Gothic"/>
              </a:rPr>
              <a:t>К </a:t>
            </a:r>
            <a:r>
              <a:rPr sz="1800" i="1" spc="15" dirty="0">
                <a:latin typeface="Century Gothic"/>
                <a:cs typeface="Century Gothic"/>
              </a:rPr>
              <a:t>аллее </a:t>
            </a:r>
            <a:r>
              <a:rPr sz="1800" i="1" spc="-10" dirty="0">
                <a:latin typeface="Century Gothic"/>
                <a:cs typeface="Century Gothic"/>
              </a:rPr>
              <a:t>прилегает </a:t>
            </a:r>
            <a:r>
              <a:rPr sz="1800" i="1" spc="-15" dirty="0">
                <a:latin typeface="Century Gothic"/>
                <a:cs typeface="Century Gothic"/>
              </a:rPr>
              <a:t>стихийный  </a:t>
            </a:r>
            <a:r>
              <a:rPr sz="1800" i="1" spc="-10" dirty="0">
                <a:latin typeface="Century Gothic"/>
                <a:cs typeface="Century Gothic"/>
              </a:rPr>
              <a:t>паркинг.</a:t>
            </a:r>
            <a:endParaRPr sz="180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32402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</TotalTime>
  <Words>327</Words>
  <Application>Microsoft Office PowerPoint</Application>
  <PresentationFormat>Произвольный</PresentationFormat>
  <Paragraphs>60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Calibri</vt:lpstr>
      <vt:lpstr>Calibri Light</vt:lpstr>
      <vt:lpstr>Century Gothic</vt:lpstr>
      <vt:lpstr>Office Theme</vt:lpstr>
      <vt:lpstr>2_Office Theme</vt:lpstr>
      <vt:lpstr>4_Office Theme</vt:lpstr>
      <vt:lpstr>#ЖКХменяется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#ЖКХменяется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Lidiia Diundiukova</dc:creator>
  <cp:lastModifiedBy>Нуянзина Мария Валерьевна</cp:lastModifiedBy>
  <cp:revision>16</cp:revision>
  <dcterms:created xsi:type="dcterms:W3CDTF">2018-11-13T06:41:46Z</dcterms:created>
  <dcterms:modified xsi:type="dcterms:W3CDTF">2019-02-18T11:11:33Z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2018-11-13T00:00:00Z</vt:filetime>
  </property>
  <property fmtid="{D5CDD505-2E9C-101B-9397-08002B2CF9AE}" pid="3" name="Creator">
    <vt:lpwstr>ARCHICAD (GSPublisherVersion: 0.0.100.100)</vt:lpwstr>
  </property>
  <property fmtid="{D5CDD505-2E9C-101B-9397-08002B2CF9AE}" pid="4" name="LastSaved">
    <vt:filetime>2018-11-13T00:00:00Z</vt:filetime>
  </property>
</Properties>
</file>