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62" r:id="rId4"/>
    <p:sldId id="263" r:id="rId5"/>
    <p:sldId id="270" r:id="rId6"/>
    <p:sldId id="257" r:id="rId7"/>
    <p:sldId id="259" r:id="rId8"/>
    <p:sldId id="305" r:id="rId9"/>
    <p:sldId id="302" r:id="rId10"/>
    <p:sldId id="304" r:id="rId11"/>
    <p:sldId id="303" r:id="rId12"/>
    <p:sldId id="265" r:id="rId13"/>
    <p:sldId id="274" r:id="rId14"/>
    <p:sldId id="306" r:id="rId15"/>
    <p:sldId id="266" r:id="rId16"/>
    <p:sldId id="284" r:id="rId17"/>
    <p:sldId id="283" r:id="rId18"/>
    <p:sldId id="280" r:id="rId19"/>
    <p:sldId id="275" r:id="rId20"/>
    <p:sldId id="281" r:id="rId21"/>
    <p:sldId id="276" r:id="rId22"/>
    <p:sldId id="293" r:id="rId23"/>
    <p:sldId id="294" r:id="rId24"/>
    <p:sldId id="297" r:id="rId25"/>
    <p:sldId id="282" r:id="rId26"/>
    <p:sldId id="279" r:id="rId27"/>
    <p:sldId id="277" r:id="rId28"/>
    <p:sldId id="278" r:id="rId29"/>
    <p:sldId id="292" r:id="rId30"/>
    <p:sldId id="291" r:id="rId31"/>
    <p:sldId id="296" r:id="rId32"/>
    <p:sldId id="286" r:id="rId33"/>
    <p:sldId id="289" r:id="rId34"/>
    <p:sldId id="287" r:id="rId35"/>
    <p:sldId id="288" r:id="rId36"/>
    <p:sldId id="260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DD5"/>
    <a:srgbClr val="FBE9FD"/>
    <a:srgbClr val="CCFFFF"/>
    <a:srgbClr val="A5EFF7"/>
    <a:srgbClr val="CFF1FD"/>
    <a:srgbClr val="FFFFFF"/>
    <a:srgbClr val="ECF8FE"/>
    <a:srgbClr val="DEF4FE"/>
    <a:srgbClr val="DEFEEB"/>
    <a:srgbClr val="E2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395" autoAdjust="0"/>
  </p:normalViewPr>
  <p:slideViewPr>
    <p:cSldViewPr snapToGrid="0" showGuides="1">
      <p:cViewPr varScale="1">
        <p:scale>
          <a:sx n="111" d="100"/>
          <a:sy n="111" d="100"/>
        </p:scale>
        <p:origin x="594" y="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22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48779206772047"/>
          <c:y val="0"/>
          <c:w val="0.57158574009519014"/>
          <c:h val="0.901082795302764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6.9715070663635796E-3"/>
                  <c:y val="3.0797271022289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27C-4751-98FC-0AA34B13C4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Индекс потребительских цен</c:v>
                </c:pt>
                <c:pt idx="1">
                  <c:v>Реальный размер назначенных пенсий по старости</c:v>
                </c:pt>
                <c:pt idx="2">
                  <c:v>Реальная заработная плата</c:v>
                </c:pt>
                <c:pt idx="3">
                  <c:v>Реальные денежные доходы населения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105.29</c:v>
                </c:pt>
                <c:pt idx="1">
                  <c:v>98</c:v>
                </c:pt>
                <c:pt idx="2">
                  <c:v>98.63</c:v>
                </c:pt>
                <c:pt idx="3">
                  <c:v>97.04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C-4676-95F4-F8EECA3127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4.1829042398180867E-3"/>
                  <c:y val="-6.3104429881288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60B-467D-B14F-0B0F3FE39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Индекс потребительских цен</c:v>
                </c:pt>
                <c:pt idx="1">
                  <c:v>Реальный размер назначенных пенсий по старости</c:v>
                </c:pt>
                <c:pt idx="2">
                  <c:v>Реальная заработная плата</c:v>
                </c:pt>
                <c:pt idx="3">
                  <c:v>Реальные денежные доходы населения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103.4</c:v>
                </c:pt>
                <c:pt idx="1">
                  <c:v>100.77</c:v>
                </c:pt>
                <c:pt idx="2">
                  <c:v>100.3</c:v>
                </c:pt>
                <c:pt idx="3">
                  <c:v>100.5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C-4676-95F4-F8EECA3127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Индекс потребительских цен</c:v>
                </c:pt>
                <c:pt idx="1">
                  <c:v>Реальный размер назначенных пенсий по старости</c:v>
                </c:pt>
                <c:pt idx="2">
                  <c:v>Реальная заработная плата</c:v>
                </c:pt>
                <c:pt idx="3">
                  <c:v>Реальные денежные доходы населения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">
                  <c:v>103.98</c:v>
                </c:pt>
                <c:pt idx="1">
                  <c:v>100.78</c:v>
                </c:pt>
                <c:pt idx="2">
                  <c:v>100.25</c:v>
                </c:pt>
                <c:pt idx="3" formatCode="0.0">
                  <c:v>100.38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C-4676-95F4-F8EECA31275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943014132726955E-3"/>
                  <c:y val="-9.4656644821933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60B-467D-B14F-0B0F3FE39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Индекс потребительских цен</c:v>
                </c:pt>
                <c:pt idx="1">
                  <c:v>Реальный размер назначенных пенсий по старости</c:v>
                </c:pt>
                <c:pt idx="2">
                  <c:v>Реальная заработная плата</c:v>
                </c:pt>
                <c:pt idx="3">
                  <c:v>Реальные денежные доходы населения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">
                  <c:v>103.54</c:v>
                </c:pt>
                <c:pt idx="1">
                  <c:v>101.51</c:v>
                </c:pt>
                <c:pt idx="2">
                  <c:v>101.1</c:v>
                </c:pt>
                <c:pt idx="3">
                  <c:v>101.54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C-4676-95F4-F8EECA312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7356416"/>
        <c:axId val="97374592"/>
      </c:barChart>
      <c:catAx>
        <c:axId val="97356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97374592"/>
        <c:crosses val="autoZero"/>
        <c:auto val="1"/>
        <c:lblAlgn val="ctr"/>
        <c:lblOffset val="100"/>
        <c:noMultiLvlLbl val="0"/>
      </c:catAx>
      <c:valAx>
        <c:axId val="973745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735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30463716132457E-3"/>
          <c:y val="0.92697078364273555"/>
          <c:w val="0.98785483766847682"/>
          <c:h val="7.0121195287341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993509303749905E-2"/>
          <c:y val="7.0795656851135785E-2"/>
          <c:w val="0.91204758761631533"/>
          <c:h val="0.72024991803078786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solidFill>
              <a:srgbClr val="C00000"/>
            </a:solidFill>
            <a:ln w="19050"/>
          </c:spPr>
          <c:dLbls>
            <c:dLbl>
              <c:idx val="0"/>
              <c:layout>
                <c:manualLayout>
                  <c:x val="-4.0772148119077846E-2"/>
                  <c:y val="-8.1551145485855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A5E-42E7-8E72-5C73EDCACB46}"/>
                </c:ext>
              </c:extLst>
            </c:dLbl>
            <c:dLbl>
              <c:idx val="1"/>
              <c:layout>
                <c:manualLayout>
                  <c:x val="4.8986201171866703E-3"/>
                  <c:y val="-4.397313198047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A5E-42E7-8E72-5C73EDCACB46}"/>
                </c:ext>
              </c:extLst>
            </c:dLbl>
            <c:dLbl>
              <c:idx val="2"/>
              <c:layout>
                <c:manualLayout>
                  <c:x val="-4.2560477755430488E-3"/>
                  <c:y val="-4.292443116076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723-4D05-ADFD-CF059389CA63}"/>
                </c:ext>
              </c:extLst>
            </c:dLbl>
            <c:dLbl>
              <c:idx val="3"/>
              <c:layout>
                <c:manualLayout>
                  <c:x val="1.3785731124725978E-4"/>
                  <c:y val="-4.649257959700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9C3-4BC0-87F3-108B438BA4D5}"/>
                </c:ext>
              </c:extLst>
            </c:dLbl>
            <c:dLbl>
              <c:idx val="4"/>
              <c:layout>
                <c:manualLayout>
                  <c:x val="2.4180868867114534E-2"/>
                  <c:y val="-7.70713002984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70-44E3-90FF-847AA8818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4180</c:v>
                </c:pt>
                <c:pt idx="1">
                  <c:v>4070</c:v>
                </c:pt>
                <c:pt idx="2">
                  <c:v>3650</c:v>
                </c:pt>
                <c:pt idx="3">
                  <c:v>3350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5E-42E7-8E72-5C73EDCACB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Миграционный прирост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Lbls>
            <c:dLbl>
              <c:idx val="0"/>
              <c:layout>
                <c:manualLayout>
                  <c:x val="-7.2184429581255469E-2"/>
                  <c:y val="3.6885116461190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A5E-42E7-8E72-5C73EDCACB46}"/>
                </c:ext>
              </c:extLst>
            </c:dLbl>
            <c:dLbl>
              <c:idx val="1"/>
              <c:layout>
                <c:manualLayout>
                  <c:x val="-3.1752882158392656E-2"/>
                  <c:y val="5.1917467128277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A5E-42E7-8E72-5C73EDCACB46}"/>
                </c:ext>
              </c:extLst>
            </c:dLbl>
            <c:dLbl>
              <c:idx val="2"/>
              <c:layout>
                <c:manualLayout>
                  <c:x val="-5.2311851389731628E-2"/>
                  <c:y val="5.9910385332560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774-41E0-93E4-D64B45612DF0}"/>
                </c:ext>
              </c:extLst>
            </c:dLbl>
            <c:dLbl>
              <c:idx val="3"/>
              <c:layout>
                <c:manualLayout>
                  <c:x val="9.0444603970878824E-3"/>
                  <c:y val="-5.525849980632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9C3-4BC0-87F3-108B438BA4D5}"/>
                </c:ext>
              </c:extLst>
            </c:dLbl>
            <c:dLbl>
              <c:idx val="4"/>
              <c:layout>
                <c:manualLayout>
                  <c:x val="9.9568283570471601E-3"/>
                  <c:y val="-7.706887285590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3058634630991E-2"/>
                      <c:h val="8.93874154582453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774-41E0-93E4-D64B45612D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1410</c:v>
                </c:pt>
                <c:pt idx="1">
                  <c:v>1800</c:v>
                </c:pt>
                <c:pt idx="2">
                  <c:v>1900</c:v>
                </c:pt>
                <c:pt idx="3">
                  <c:v>1900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A5E-42E7-8E72-5C73EDCAC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28256"/>
        <c:axId val="96529792"/>
        <c:axId val="57247936"/>
      </c:line3DChart>
      <c:catAx>
        <c:axId val="9652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6529792"/>
        <c:crosses val="autoZero"/>
        <c:auto val="1"/>
        <c:lblAlgn val="ctr"/>
        <c:lblOffset val="100"/>
        <c:noMultiLvlLbl val="0"/>
      </c:catAx>
      <c:valAx>
        <c:axId val="96529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6528256"/>
        <c:crosses val="autoZero"/>
        <c:crossBetween val="between"/>
      </c:valAx>
      <c:serAx>
        <c:axId val="57247936"/>
        <c:scaling>
          <c:orientation val="minMax"/>
        </c:scaling>
        <c:delete val="1"/>
        <c:axPos val="b"/>
        <c:majorTickMark val="out"/>
        <c:minorTickMark val="none"/>
        <c:tickLblPos val="nextTo"/>
        <c:crossAx val="96529792"/>
        <c:crosses val="autoZero"/>
      </c:serAx>
    </c:plotArea>
    <c:legend>
      <c:legendPos val="r"/>
      <c:layout>
        <c:manualLayout>
          <c:xMode val="edge"/>
          <c:yMode val="edge"/>
          <c:x val="0"/>
          <c:y val="0.88160009658152105"/>
          <c:w val="0.99851409176813333"/>
          <c:h val="0.1152071506631045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91856735844779"/>
          <c:y val="5.5232716296050331E-2"/>
          <c:w val="0.84919191715153775"/>
          <c:h val="0.628383419670103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 населения, тыс.чел.</c:v>
                </c:pt>
              </c:strCache>
            </c:strRef>
          </c:tx>
          <c:spPr>
            <a:ln w="28575" cap="sq">
              <a:solidFill>
                <a:schemeClr val="accent1"/>
              </a:solidFill>
              <a:round/>
              <a:headEnd type="oval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577296679503629E-2"/>
                  <c:y val="-4.0913735804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4E-438C-BFDF-9BC5DA2563D3}"/>
                </c:ext>
              </c:extLst>
            </c:dLbl>
            <c:dLbl>
              <c:idx val="1"/>
              <c:layout>
                <c:manualLayout>
                  <c:x val="-4.048025335447656E-2"/>
                  <c:y val="-5.4551647738963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4E-438C-BFDF-9BC5DA2563D3}"/>
                </c:ext>
              </c:extLst>
            </c:dLbl>
            <c:dLbl>
              <c:idx val="2"/>
              <c:layout>
                <c:manualLayout>
                  <c:x val="-5.2046040027184153E-2"/>
                  <c:y val="-3.5458571030326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F4E-438C-BFDF-9BC5DA2563D3}"/>
                </c:ext>
              </c:extLst>
            </c:dLbl>
            <c:dLbl>
              <c:idx val="3"/>
              <c:layout>
                <c:manualLayout>
                  <c:x val="-1.4457233340884487E-2"/>
                  <c:y val="-3.273098864337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F4E-438C-BFDF-9BC5DA2563D3}"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0.30499999999999999</c:v>
                </c:pt>
                <c:pt idx="1">
                  <c:v>0.26</c:v>
                </c:pt>
                <c:pt idx="2">
                  <c:v>0.3</c:v>
                </c:pt>
                <c:pt idx="3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DD-4BDE-AB31-9FC6FF40D2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зарегистрированной безработицы, %</c:v>
                </c:pt>
              </c:strCache>
            </c:strRef>
          </c:tx>
          <c:spPr>
            <a:ln w="28575" cap="sq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577296679503629E-2"/>
                  <c:y val="4.0913735804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F4E-438C-BFDF-9BC5DA2563D3}"/>
                </c:ext>
              </c:extLst>
            </c:dLbl>
            <c:dLbl>
              <c:idx val="1"/>
              <c:layout>
                <c:manualLayout>
                  <c:x val="-7.2286166704422436E-3"/>
                  <c:y val="3.818615341727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F4E-438C-BFDF-9BC5DA2563D3}"/>
                </c:ext>
              </c:extLst>
            </c:dLbl>
            <c:dLbl>
              <c:idx val="2"/>
              <c:layout>
                <c:manualLayout>
                  <c:x val="-7.2286166704422436E-3"/>
                  <c:y val="4.9096482965066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F4E-438C-BFDF-9BC5DA2563D3}"/>
                </c:ext>
              </c:extLst>
            </c:dLbl>
            <c:dLbl>
              <c:idx val="3"/>
              <c:layout>
                <c:manualLayout>
                  <c:x val="-3.9034530020388113E-2"/>
                  <c:y val="5.4551647738963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F4E-438C-BFDF-9BC5DA2563D3}"/>
                </c:ext>
              </c:extLst>
            </c:dLbl>
            <c:dLbl>
              <c:idx val="4"/>
              <c:layout>
                <c:manualLayout>
                  <c:x val="1.4457233340884486E-3"/>
                  <c:y val="2.7275823869481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4E-438C-BFDF-9BC5DA2563D3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0.00</c:formatCode>
                <c:ptCount val="4"/>
                <c:pt idx="0" formatCode="General">
                  <c:v>0.18</c:v>
                </c:pt>
                <c:pt idx="1">
                  <c:v>0.16</c:v>
                </c:pt>
                <c:pt idx="2">
                  <c:v>0.18</c:v>
                </c:pt>
                <c:pt idx="3" formatCode="General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DD-4BDE-AB31-9FC6FF40D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28544"/>
        <c:axId val="97630080"/>
      </c:lineChart>
      <c:catAx>
        <c:axId val="9762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97630080"/>
        <c:crosses val="autoZero"/>
        <c:auto val="1"/>
        <c:lblAlgn val="ctr"/>
        <c:lblOffset val="100"/>
        <c:noMultiLvlLbl val="0"/>
      </c:catAx>
      <c:valAx>
        <c:axId val="9763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9762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825319055202723E-2"/>
          <c:y val="0.78970894449061457"/>
          <c:w val="0.94157797856003678"/>
          <c:h val="0.21029105550938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 i="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622534384024276E-2"/>
          <c:y val="2.8325511984273358E-2"/>
          <c:w val="0.90837746561597577"/>
          <c:h val="0.698398136374899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экономически активного населения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4.6501042893029495E-4"/>
                  <c:y val="-1.1044378732885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FD2-4786-9E6A-6FC672EEB427}"/>
                </c:ext>
              </c:extLst>
            </c:dLbl>
            <c:dLbl>
              <c:idx val="1"/>
              <c:layout>
                <c:manualLayout>
                  <c:x val="6.6255391794777536E-3"/>
                  <c:y val="-8.0756431523926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FD2-4786-9E6A-6FC672EEB4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166.91300000000001</c:v>
                </c:pt>
                <c:pt idx="1">
                  <c:v>166.547</c:v>
                </c:pt>
                <c:pt idx="2">
                  <c:v>168.09</c:v>
                </c:pt>
                <c:pt idx="3">
                  <c:v>168.45699999999999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D2-4786-9E6A-6FC672EEB4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занятых в экономике на территории МО,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6756088164510565E-3"/>
                  <c:y val="-9.6124221565015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FD2-4786-9E6A-6FC672EEB427}"/>
                </c:ext>
              </c:extLst>
            </c:dLbl>
            <c:dLbl>
              <c:idx val="1"/>
              <c:layout>
                <c:manualLayout>
                  <c:x val="9.4896275630864304E-3"/>
                  <c:y val="-4.6393173305796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FD2-4786-9E6A-6FC672EEB4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158.035</c:v>
                </c:pt>
                <c:pt idx="1">
                  <c:v>158.785</c:v>
                </c:pt>
                <c:pt idx="2">
                  <c:v>160.477</c:v>
                </c:pt>
                <c:pt idx="3">
                  <c:v>161.07599999999999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D2-4786-9E6A-6FC672EEB4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том числе численность работников крупных и средних предприятий города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212246894181821E-3"/>
                  <c:y val="5.1891212407029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4F-4022-A174-496C824E30FD}"/>
                </c:ext>
              </c:extLst>
            </c:dLbl>
            <c:dLbl>
              <c:idx val="1"/>
              <c:layout>
                <c:manualLayout>
                  <c:x val="1.0187143206481872E-2"/>
                  <c:y val="6.532287054779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4F-4022-A174-496C824E3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115.623</c:v>
                </c:pt>
                <c:pt idx="1">
                  <c:v>115.84399999999999</c:v>
                </c:pt>
                <c:pt idx="2">
                  <c:v>116.04300000000001</c:v>
                </c:pt>
                <c:pt idx="3">
                  <c:v>116.217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F-4022-A174-496C824E3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97528448"/>
        <c:axId val="97538432"/>
        <c:axId val="0"/>
      </c:bar3DChart>
      <c:catAx>
        <c:axId val="9752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538432"/>
        <c:crosses val="autoZero"/>
        <c:auto val="1"/>
        <c:lblAlgn val="ctr"/>
        <c:lblOffset val="100"/>
        <c:noMultiLvlLbl val="0"/>
      </c:catAx>
      <c:valAx>
        <c:axId val="97538432"/>
        <c:scaling>
          <c:orientation val="minMax"/>
          <c:max val="2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528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361056648537601E-2"/>
          <c:y val="0.80092966907279162"/>
          <c:w val="0.94841283392114717"/>
          <c:h val="0.16912594988206586"/>
        </c:manualLayout>
      </c:layout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FAC5C40-0D38-4C3D-80BE-1B0610EAD0CF}">
      <dgm:prSet custT="1"/>
      <dgm:spPr/>
      <dgm:t>
        <a:bodyPr/>
        <a:lstStyle/>
        <a:p>
          <a:r>
            <a:rPr lang="ru-RU" sz="1000" b="1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Генеральный план города Сургута</a:t>
          </a:r>
          <a:endParaRPr lang="ru-RU" sz="10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7DA041-FCF8-4920-8425-9E9DF3DAD17A}" type="parTrans" cxnId="{DF54F334-2783-4F70-A431-BA783F2F9A40}">
      <dgm:prSet/>
      <dgm:spPr/>
      <dgm:t>
        <a:bodyPr/>
        <a:lstStyle/>
        <a:p>
          <a:endParaRPr lang="ru-RU">
            <a:solidFill>
              <a:srgbClr val="7030A0"/>
            </a:solidFill>
          </a:endParaRPr>
        </a:p>
      </dgm:t>
    </dgm:pt>
    <dgm:pt modelId="{FEC81319-0C74-42AA-A51C-AA82FBA0F485}" type="sibTrans" cxnId="{DF54F334-2783-4F70-A431-BA783F2F9A40}">
      <dgm:prSet/>
      <dgm:spPr/>
      <dgm:t>
        <a:bodyPr/>
        <a:lstStyle/>
        <a:p>
          <a:endParaRPr lang="ru-RU">
            <a:solidFill>
              <a:srgbClr val="7030A0"/>
            </a:solidFill>
          </a:endParaRPr>
        </a:p>
      </dgm:t>
    </dgm:pt>
    <dgm:pt modelId="{7673D16E-FBD7-4E4A-977D-A58448C8538E}">
      <dgm:prSet custT="1"/>
      <dgm:spPr/>
      <dgm:t>
        <a:bodyPr/>
        <a:lstStyle/>
        <a:p>
          <a:r>
            <a:rPr lang="ru-RU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планировки территории улично-дорожной сети города Сургута</a:t>
          </a:r>
        </a:p>
      </dgm:t>
    </dgm:pt>
    <dgm:pt modelId="{EE069E69-03EC-45D7-9420-F52983376469}" type="parTrans" cxnId="{F9F614D3-B730-4255-8170-43F00D164D44}">
      <dgm:prSet/>
      <dgm:spPr/>
      <dgm:t>
        <a:bodyPr/>
        <a:lstStyle/>
        <a:p>
          <a:endParaRPr lang="ru-RU"/>
        </a:p>
      </dgm:t>
    </dgm:pt>
    <dgm:pt modelId="{FDA30828-D34B-470E-A460-B2D59B625FE2}" type="sibTrans" cxnId="{F9F614D3-B730-4255-8170-43F00D164D44}">
      <dgm:prSet/>
      <dgm:spPr/>
      <dgm:t>
        <a:bodyPr/>
        <a:lstStyle/>
        <a:p>
          <a:endParaRPr lang="ru-RU"/>
        </a:p>
      </dgm:t>
    </dgm:pt>
    <dgm:pt modelId="{1E976AFC-E6E2-4E09-B3C7-6A6A71256792}">
      <dgm:prSet custT="1"/>
      <dgm:spPr/>
      <dgm:t>
        <a:bodyPr/>
        <a:lstStyle/>
        <a:p>
          <a:r>
            <a:rPr lang="ru-RU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Подготовка и утверждение градостроительных планов земельных участков</a:t>
          </a:r>
        </a:p>
      </dgm:t>
    </dgm:pt>
    <dgm:pt modelId="{57E40C71-9EDA-4780-A845-274E373C1110}" type="parTrans" cxnId="{52492BA5-FCD9-4172-B331-A4C2502282DD}">
      <dgm:prSet/>
      <dgm:spPr/>
      <dgm:t>
        <a:bodyPr/>
        <a:lstStyle/>
        <a:p>
          <a:endParaRPr lang="ru-RU"/>
        </a:p>
      </dgm:t>
    </dgm:pt>
    <dgm:pt modelId="{F0034D2F-420C-4CD2-8FA2-370D7FD40B20}" type="sibTrans" cxnId="{52492BA5-FCD9-4172-B331-A4C2502282DD}">
      <dgm:prSet/>
      <dgm:spPr/>
      <dgm:t>
        <a:bodyPr/>
        <a:lstStyle/>
        <a:p>
          <a:endParaRPr lang="ru-RU"/>
        </a:p>
      </dgm:t>
    </dgm:pt>
    <dgm:pt modelId="{6D5560FE-4348-485B-AD1F-1E4041A1E8ED}">
      <dgm:prSet custT="1"/>
      <dgm:spPr/>
      <dgm:t>
        <a:bodyPr/>
        <a:lstStyle/>
        <a:p>
          <a:r>
            <a:rPr lang="ru-RU" sz="1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Дорожная карта по реализации генерального плана</a:t>
          </a:r>
        </a:p>
      </dgm:t>
    </dgm:pt>
    <dgm:pt modelId="{E2ACA049-E72A-4645-BFD9-655E4CD11FFB}" type="parTrans" cxnId="{5BD4631E-9786-47B7-8F3D-598F073A4472}">
      <dgm:prSet/>
      <dgm:spPr/>
      <dgm:t>
        <a:bodyPr/>
        <a:lstStyle/>
        <a:p>
          <a:endParaRPr lang="ru-RU"/>
        </a:p>
      </dgm:t>
    </dgm:pt>
    <dgm:pt modelId="{A4F2E499-8A99-4A03-8A6A-A1AF304725DA}" type="sibTrans" cxnId="{5BD4631E-9786-47B7-8F3D-598F073A4472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4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4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4"/>
      <dgm:spPr/>
      <dgm:t>
        <a:bodyPr/>
        <a:lstStyle/>
        <a:p>
          <a:endParaRPr lang="ru-RU"/>
        </a:p>
      </dgm:t>
    </dgm:pt>
    <dgm:pt modelId="{B0842DEF-906B-463C-8C13-387AFFDFB2B1}" type="pres">
      <dgm:prSet presAssocID="{1FAC5C40-0D38-4C3D-80BE-1B0610EAD0C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89537-DECC-435B-A90F-25763F0D45D6}" type="pres">
      <dgm:prSet presAssocID="{1FAC5C40-0D38-4C3D-80BE-1B0610EAD0CF}" presName="accent_1" presStyleCnt="0"/>
      <dgm:spPr/>
      <dgm:t>
        <a:bodyPr/>
        <a:lstStyle/>
        <a:p>
          <a:endParaRPr lang="ru-RU"/>
        </a:p>
      </dgm:t>
    </dgm:pt>
    <dgm:pt modelId="{61D2D4E8-2A48-43B2-8959-9AF7D9A01AB9}" type="pres">
      <dgm:prSet presAssocID="{1FAC5C40-0D38-4C3D-80BE-1B0610EAD0CF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0C74B6C9-FC09-4012-8EC4-91925A2E24E3}" type="pres">
      <dgm:prSet presAssocID="{6D5560FE-4348-485B-AD1F-1E4041A1E8E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6B2A3-FF92-49BD-A03D-AA18EEFC7C16}" type="pres">
      <dgm:prSet presAssocID="{6D5560FE-4348-485B-AD1F-1E4041A1E8ED}" presName="accent_2" presStyleCnt="0"/>
      <dgm:spPr/>
    </dgm:pt>
    <dgm:pt modelId="{5E537B14-79FB-4AA4-9D2B-296F3FEC559D}" type="pres">
      <dgm:prSet presAssocID="{6D5560FE-4348-485B-AD1F-1E4041A1E8ED}" presName="accentRepeatNode" presStyleLbl="solidFgAcc1" presStyleIdx="1" presStyleCnt="4"/>
      <dgm:spPr/>
    </dgm:pt>
    <dgm:pt modelId="{EB5D8BC0-72C8-46D9-AC51-38D93684A26E}" type="pres">
      <dgm:prSet presAssocID="{7673D16E-FBD7-4E4A-977D-A58448C8538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EC947-30F1-439B-8ECC-FE8CED2BA673}" type="pres">
      <dgm:prSet presAssocID="{7673D16E-FBD7-4E4A-977D-A58448C8538E}" presName="accent_3" presStyleCnt="0"/>
      <dgm:spPr/>
    </dgm:pt>
    <dgm:pt modelId="{FE710B07-EDE7-41B6-A5CD-7F8E4979AB1F}" type="pres">
      <dgm:prSet presAssocID="{7673D16E-FBD7-4E4A-977D-A58448C8538E}" presName="accentRepeatNode" presStyleLbl="solidFgAcc1" presStyleIdx="2" presStyleCnt="4"/>
      <dgm:spPr/>
    </dgm:pt>
    <dgm:pt modelId="{10A43667-63DD-4373-BD52-675C57434545}" type="pres">
      <dgm:prSet presAssocID="{1E976AFC-E6E2-4E09-B3C7-6A6A7125679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387B9-CAD1-437D-A47B-97787F3CA689}" type="pres">
      <dgm:prSet presAssocID="{1E976AFC-E6E2-4E09-B3C7-6A6A71256792}" presName="accent_4" presStyleCnt="0"/>
      <dgm:spPr/>
    </dgm:pt>
    <dgm:pt modelId="{2F0479D6-A789-4585-AFAC-432EF9E5E357}" type="pres">
      <dgm:prSet presAssocID="{1E976AFC-E6E2-4E09-B3C7-6A6A71256792}" presName="accentRepeatNode" presStyleLbl="solidFgAcc1" presStyleIdx="3" presStyleCnt="4"/>
      <dgm:spPr/>
    </dgm:pt>
  </dgm:ptLst>
  <dgm:cxnLst>
    <dgm:cxn modelId="{DF54F334-2783-4F70-A431-BA783F2F9A40}" srcId="{8D65E845-5BEC-496F-B74C-CF5D69908E7D}" destId="{1FAC5C40-0D38-4C3D-80BE-1B0610EAD0CF}" srcOrd="0" destOrd="0" parTransId="{3B7DA041-FCF8-4920-8425-9E9DF3DAD17A}" sibTransId="{FEC81319-0C74-42AA-A51C-AA82FBA0F485}"/>
    <dgm:cxn modelId="{AF10B8D4-DBE1-46FD-B588-C583D13A2AA0}" type="presOf" srcId="{8D65E845-5BEC-496F-B74C-CF5D69908E7D}" destId="{46165254-0972-4505-A29B-2A26E157ABCC}" srcOrd="0" destOrd="0" presId="urn:microsoft.com/office/officeart/2008/layout/VerticalCurvedList"/>
    <dgm:cxn modelId="{52492BA5-FCD9-4172-B331-A4C2502282DD}" srcId="{8D65E845-5BEC-496F-B74C-CF5D69908E7D}" destId="{1E976AFC-E6E2-4E09-B3C7-6A6A71256792}" srcOrd="3" destOrd="0" parTransId="{57E40C71-9EDA-4780-A845-274E373C1110}" sibTransId="{F0034D2F-420C-4CD2-8FA2-370D7FD40B20}"/>
    <dgm:cxn modelId="{1E55527E-0BAC-491F-8E88-B8E6DE4C53AE}" type="presOf" srcId="{7673D16E-FBD7-4E4A-977D-A58448C8538E}" destId="{EB5D8BC0-72C8-46D9-AC51-38D93684A26E}" srcOrd="0" destOrd="0" presId="urn:microsoft.com/office/officeart/2008/layout/VerticalCurvedList"/>
    <dgm:cxn modelId="{F9F614D3-B730-4255-8170-43F00D164D44}" srcId="{8D65E845-5BEC-496F-B74C-CF5D69908E7D}" destId="{7673D16E-FBD7-4E4A-977D-A58448C8538E}" srcOrd="2" destOrd="0" parTransId="{EE069E69-03EC-45D7-9420-F52983376469}" sibTransId="{FDA30828-D34B-470E-A460-B2D59B625FE2}"/>
    <dgm:cxn modelId="{DA495D49-A70A-47A9-B6F6-4C68A2A45078}" type="presOf" srcId="{1E976AFC-E6E2-4E09-B3C7-6A6A71256792}" destId="{10A43667-63DD-4373-BD52-675C57434545}" srcOrd="0" destOrd="0" presId="urn:microsoft.com/office/officeart/2008/layout/VerticalCurvedList"/>
    <dgm:cxn modelId="{3EEB2634-0588-4E73-AA8C-28549F7959BA}" type="presOf" srcId="{FEC81319-0C74-42AA-A51C-AA82FBA0F485}" destId="{00154633-42FA-477E-BF4A-8B6BE0CCD955}" srcOrd="0" destOrd="0" presId="urn:microsoft.com/office/officeart/2008/layout/VerticalCurvedList"/>
    <dgm:cxn modelId="{677F224E-328F-47EE-9F29-A7664B033844}" type="presOf" srcId="{1FAC5C40-0D38-4C3D-80BE-1B0610EAD0CF}" destId="{B0842DEF-906B-463C-8C13-387AFFDFB2B1}" srcOrd="0" destOrd="0" presId="urn:microsoft.com/office/officeart/2008/layout/VerticalCurvedList"/>
    <dgm:cxn modelId="{5BD4631E-9786-47B7-8F3D-598F073A4472}" srcId="{8D65E845-5BEC-496F-B74C-CF5D69908E7D}" destId="{6D5560FE-4348-485B-AD1F-1E4041A1E8ED}" srcOrd="1" destOrd="0" parTransId="{E2ACA049-E72A-4645-BFD9-655E4CD11FFB}" sibTransId="{A4F2E499-8A99-4A03-8A6A-A1AF304725DA}"/>
    <dgm:cxn modelId="{9F8D8340-F9E1-4BD6-9B95-7F808180CB69}" type="presOf" srcId="{6D5560FE-4348-485B-AD1F-1E4041A1E8ED}" destId="{0C74B6C9-FC09-4012-8EC4-91925A2E24E3}" srcOrd="0" destOrd="0" presId="urn:microsoft.com/office/officeart/2008/layout/VerticalCurvedList"/>
    <dgm:cxn modelId="{30A95CFD-ABA8-411A-ACC2-36BCF589858B}" type="presParOf" srcId="{46165254-0972-4505-A29B-2A26E157ABCC}" destId="{6C52DEA7-01D1-45BA-8BB8-C521840F778D}" srcOrd="0" destOrd="0" presId="urn:microsoft.com/office/officeart/2008/layout/VerticalCurvedList"/>
    <dgm:cxn modelId="{D74F26FC-B2CD-4CD8-BA1E-2D47BE3AB692}" type="presParOf" srcId="{6C52DEA7-01D1-45BA-8BB8-C521840F778D}" destId="{5F5AFEDE-4010-449E-A8BC-7308DD8B351A}" srcOrd="0" destOrd="0" presId="urn:microsoft.com/office/officeart/2008/layout/VerticalCurvedList"/>
    <dgm:cxn modelId="{D77A4B13-9997-49DB-BDA1-2FE903757A6A}" type="presParOf" srcId="{5F5AFEDE-4010-449E-A8BC-7308DD8B351A}" destId="{E122442E-38D1-4F67-8196-A255460FA6C2}" srcOrd="0" destOrd="0" presId="urn:microsoft.com/office/officeart/2008/layout/VerticalCurvedList"/>
    <dgm:cxn modelId="{CD2193CB-BE0A-4DE2-9BDD-1B0F2E954EAF}" type="presParOf" srcId="{5F5AFEDE-4010-449E-A8BC-7308DD8B351A}" destId="{00154633-42FA-477E-BF4A-8B6BE0CCD955}" srcOrd="1" destOrd="0" presId="urn:microsoft.com/office/officeart/2008/layout/VerticalCurvedList"/>
    <dgm:cxn modelId="{D31CB97A-3AD8-48DC-92E9-27F9359944D5}" type="presParOf" srcId="{5F5AFEDE-4010-449E-A8BC-7308DD8B351A}" destId="{2B9EEBEE-8F48-47A3-9FF3-D22C2263A3E8}" srcOrd="2" destOrd="0" presId="urn:microsoft.com/office/officeart/2008/layout/VerticalCurvedList"/>
    <dgm:cxn modelId="{6EB32428-39D3-4698-A5DB-2F8B22724755}" type="presParOf" srcId="{5F5AFEDE-4010-449E-A8BC-7308DD8B351A}" destId="{362D7CD2-CEBB-4C50-9FC3-D4A8CDAF7E63}" srcOrd="3" destOrd="0" presId="urn:microsoft.com/office/officeart/2008/layout/VerticalCurvedList"/>
    <dgm:cxn modelId="{E033E0F4-083D-4448-BBB4-24963F6BA4C9}" type="presParOf" srcId="{6C52DEA7-01D1-45BA-8BB8-C521840F778D}" destId="{B0842DEF-906B-463C-8C13-387AFFDFB2B1}" srcOrd="1" destOrd="0" presId="urn:microsoft.com/office/officeart/2008/layout/VerticalCurvedList"/>
    <dgm:cxn modelId="{DBD83E07-D774-49C3-8617-58BE51D040D0}" type="presParOf" srcId="{6C52DEA7-01D1-45BA-8BB8-C521840F778D}" destId="{27C89537-DECC-435B-A90F-25763F0D45D6}" srcOrd="2" destOrd="0" presId="urn:microsoft.com/office/officeart/2008/layout/VerticalCurvedList"/>
    <dgm:cxn modelId="{5AD9BB37-A8FC-4118-A778-D1DFCD00B0B5}" type="presParOf" srcId="{27C89537-DECC-435B-A90F-25763F0D45D6}" destId="{61D2D4E8-2A48-43B2-8959-9AF7D9A01AB9}" srcOrd="0" destOrd="0" presId="urn:microsoft.com/office/officeart/2008/layout/VerticalCurvedList"/>
    <dgm:cxn modelId="{6CD12E8C-D137-4BDF-808E-BAE36304C97D}" type="presParOf" srcId="{6C52DEA7-01D1-45BA-8BB8-C521840F778D}" destId="{0C74B6C9-FC09-4012-8EC4-91925A2E24E3}" srcOrd="3" destOrd="0" presId="urn:microsoft.com/office/officeart/2008/layout/VerticalCurvedList"/>
    <dgm:cxn modelId="{FE9F3E4E-B627-4A1D-B8F8-EE9EA82BC0D0}" type="presParOf" srcId="{6C52DEA7-01D1-45BA-8BB8-C521840F778D}" destId="{4E86B2A3-FF92-49BD-A03D-AA18EEFC7C16}" srcOrd="4" destOrd="0" presId="urn:microsoft.com/office/officeart/2008/layout/VerticalCurvedList"/>
    <dgm:cxn modelId="{891BFBC0-0FEE-465C-92CD-36B0475C2B4D}" type="presParOf" srcId="{4E86B2A3-FF92-49BD-A03D-AA18EEFC7C16}" destId="{5E537B14-79FB-4AA4-9D2B-296F3FEC559D}" srcOrd="0" destOrd="0" presId="urn:microsoft.com/office/officeart/2008/layout/VerticalCurvedList"/>
    <dgm:cxn modelId="{66AE7009-2D1F-4DE7-802B-F587BDD8AB41}" type="presParOf" srcId="{6C52DEA7-01D1-45BA-8BB8-C521840F778D}" destId="{EB5D8BC0-72C8-46D9-AC51-38D93684A26E}" srcOrd="5" destOrd="0" presId="urn:microsoft.com/office/officeart/2008/layout/VerticalCurvedList"/>
    <dgm:cxn modelId="{2E5F700F-B38A-41AF-A91C-CBC5300E2448}" type="presParOf" srcId="{6C52DEA7-01D1-45BA-8BB8-C521840F778D}" destId="{A07EC947-30F1-439B-8ECC-FE8CED2BA673}" srcOrd="6" destOrd="0" presId="urn:microsoft.com/office/officeart/2008/layout/VerticalCurvedList"/>
    <dgm:cxn modelId="{FFDB34D2-1604-4A3F-B1FD-D6ABFABD27D7}" type="presParOf" srcId="{A07EC947-30F1-439B-8ECC-FE8CED2BA673}" destId="{FE710B07-EDE7-41B6-A5CD-7F8E4979AB1F}" srcOrd="0" destOrd="0" presId="urn:microsoft.com/office/officeart/2008/layout/VerticalCurvedList"/>
    <dgm:cxn modelId="{16251007-906B-4BED-868F-081EACA3D459}" type="presParOf" srcId="{6C52DEA7-01D1-45BA-8BB8-C521840F778D}" destId="{10A43667-63DD-4373-BD52-675C57434545}" srcOrd="7" destOrd="0" presId="urn:microsoft.com/office/officeart/2008/layout/VerticalCurvedList"/>
    <dgm:cxn modelId="{7749B18F-BA16-4CFA-AD5E-4546CD935B62}" type="presParOf" srcId="{6C52DEA7-01D1-45BA-8BB8-C521840F778D}" destId="{944387B9-CAD1-437D-A47B-97787F3CA689}" srcOrd="8" destOrd="0" presId="urn:microsoft.com/office/officeart/2008/layout/VerticalCurvedList"/>
    <dgm:cxn modelId="{54CEBDCF-C25F-4785-8DEC-08638ED78079}" type="presParOf" srcId="{944387B9-CAD1-437D-A47B-97787F3CA689}" destId="{2F0479D6-A789-4585-AFAC-432EF9E5E3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042A2D-19CC-4421-B705-0CF8FD5804CC}">
      <dgm:prSet phldrT="[Текст]" custT="1"/>
      <dgm:spPr>
        <a:solidFill>
          <a:schemeClr val="accent1">
            <a:lumMod val="40000"/>
            <a:lumOff val="60000"/>
            <a:alpha val="18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ru-RU" sz="1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92 муниципальных образовательных учреждения, подведомственных департаменту образования Администрации города (48 дошкольных, 40 общеобразовательных учреждений, 4 учреждения дополнительного  образования)</a:t>
          </a:r>
          <a:endParaRPr lang="ru-RU" sz="10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48E8ED-878F-40D8-B82B-AFFDF770894E}" type="parTrans" cxnId="{09395374-3B09-4B63-9964-9F898936B1AF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DDAD925F-366B-4733-917C-DEB3CA0BFD95}" type="sibTrans" cxnId="{09395374-3B09-4B63-9964-9F898936B1AF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A2B0CB2B-FD4F-4C2E-91FD-5EB8BC515067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казенных общеобразовательных учреждения, подведомственных Департаменту образования и молодежной политики ХМАО-Югры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196826-F8E3-4022-ABC4-9E32B656C9A1}" type="parTrans" cxnId="{5C79DFD9-1366-4666-AE59-FEA777FFFD50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0D2A9903-1285-49F5-8C03-06FAC579BAE9}" type="sibTrans" cxnId="{5C79DFD9-1366-4666-AE59-FEA777FFFD50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66841549-E6EB-473D-9314-1EDE831286AD}">
      <dgm:prSet phldrT="[Текст]" custT="1"/>
      <dgm:spPr>
        <a:solidFill>
          <a:srgbClr val="FFDE75"/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ru-RU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частное образовательное учреждение </a:t>
          </a:r>
          <a:endParaRPr lang="ru-RU" sz="1000" b="1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1A0C5-D900-4D7D-83EB-5C0ED3CFE7FB}" type="parTrans" cxnId="{254D6F1B-97B6-4612-BBF3-596A82C55CB9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B4CEAF62-8210-4AE9-8004-0BEC8902BB22}" type="sibTrans" cxnId="{254D6F1B-97B6-4612-BBF3-596A82C55CB9}">
      <dgm:prSet/>
      <dgm:spPr/>
      <dgm:t>
        <a:bodyPr/>
        <a:lstStyle/>
        <a:p>
          <a:endParaRPr lang="ru-RU" sz="1000" b="1">
            <a:solidFill>
              <a:schemeClr val="tx1"/>
            </a:solidFill>
          </a:endParaRPr>
        </a:p>
      </dgm:t>
    </dgm:pt>
    <dgm:pt modelId="{598DA3CD-FC2A-4FCE-9B47-1C379C352122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 anchor="ctr"/>
        <a:lstStyle/>
        <a:p>
          <a:pPr algn="just">
            <a:spcAft>
              <a:spcPts val="0"/>
            </a:spcAft>
          </a:pPr>
          <a:endParaRPr lang="ru-RU" sz="1000" b="1" dirty="0" smtClean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>
            <a:spcAft>
              <a:spcPts val="0"/>
            </a:spcAft>
          </a:pPr>
          <a:r>
            <a:rPr lang="ru-RU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 частных организаций, осуществляющих образовательную деятельность по реализации образовательных программ дошкольного образования</a:t>
          </a:r>
        </a:p>
        <a:p>
          <a:pPr algn="l">
            <a:spcAft>
              <a:spcPct val="35000"/>
            </a:spcAft>
          </a:pPr>
          <a:endParaRPr lang="ru-RU" sz="1000" b="1" dirty="0">
            <a:solidFill>
              <a:schemeClr val="tx1"/>
            </a:solidFill>
          </a:endParaRPr>
        </a:p>
      </dgm:t>
    </dgm:pt>
    <dgm:pt modelId="{DFA77A23-2A06-4ECA-9BFF-A40EA5577354}" type="parTrans" cxnId="{2A1D74D7-7EFB-4E1F-8283-526AE49B6F67}">
      <dgm:prSet/>
      <dgm:spPr/>
      <dgm:t>
        <a:bodyPr/>
        <a:lstStyle/>
        <a:p>
          <a:endParaRPr lang="ru-RU" sz="1000"/>
        </a:p>
      </dgm:t>
    </dgm:pt>
    <dgm:pt modelId="{FBF5A404-C3CF-4E4F-B136-1AC050D3D6B8}" type="sibTrans" cxnId="{2A1D74D7-7EFB-4E1F-8283-526AE49B6F67}">
      <dgm:prSet/>
      <dgm:spPr/>
      <dgm:t>
        <a:bodyPr/>
        <a:lstStyle/>
        <a:p>
          <a:endParaRPr lang="ru-RU" sz="1000"/>
        </a:p>
      </dgm:t>
    </dgm:pt>
    <dgm:pt modelId="{CA6044A1-F0E7-4B08-9C74-8EBC50EE6760}">
      <dgm:prSet custT="1"/>
      <dgm:spPr/>
      <dgm:t>
        <a:bodyPr/>
        <a:lstStyle/>
        <a:p>
          <a:pPr algn="just"/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9 учреждений среднего профессионального образования (Сургутский профессиональный колледж, Сургутский  медицинский колледж, Сургутский музыкальный колледж русской культуры им. А.С. Знаменского, Сургутский нефтяной техникум – филиал ГОУ ВПО  «Югорский государственный университет», АНПОО «Сургутский институт экономики, управления и права», 3 филиала средних специальных учебных заведения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F63ED5-3D7A-4F97-9B4E-B087932A6A7E}" type="parTrans" cxnId="{42EC9275-8122-4699-A05E-2732D168D043}">
      <dgm:prSet/>
      <dgm:spPr/>
      <dgm:t>
        <a:bodyPr/>
        <a:lstStyle/>
        <a:p>
          <a:endParaRPr lang="ru-RU"/>
        </a:p>
      </dgm:t>
    </dgm:pt>
    <dgm:pt modelId="{5D0B2C37-3472-423E-B01A-2E9C2241583C}" type="sibTrans" cxnId="{42EC9275-8122-4699-A05E-2732D168D043}">
      <dgm:prSet/>
      <dgm:spPr/>
      <dgm:t>
        <a:bodyPr/>
        <a:lstStyle/>
        <a:p>
          <a:endParaRPr lang="ru-RU"/>
        </a:p>
      </dgm:t>
    </dgm:pt>
    <dgm:pt modelId="{3F0A58AD-5A19-438F-98A4-D3EB7EF4B45C}">
      <dgm:prSet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учреждения высшего профессионального образования (Сургутский государственный университет ХМАО-Югры, Сургутский государственный педагогический университет, 2 филиала вузов) </a:t>
          </a:r>
          <a:endParaRPr lang="ru-RU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1B3964-358F-4B4F-AE8A-DD58B7708891}" type="parTrans" cxnId="{60A1B2D4-4D72-4B36-A4ED-FE403DE22242}">
      <dgm:prSet/>
      <dgm:spPr/>
      <dgm:t>
        <a:bodyPr/>
        <a:lstStyle/>
        <a:p>
          <a:endParaRPr lang="ru-RU"/>
        </a:p>
      </dgm:t>
    </dgm:pt>
    <dgm:pt modelId="{9F91C78D-BC7C-4F31-8DBB-9D1EC20FF9DD}" type="sibTrans" cxnId="{60A1B2D4-4D72-4B36-A4ED-FE403DE22242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</dgm:pt>
    <dgm:pt modelId="{5F5AFEDE-4010-449E-A8BC-7308DD8B351A}" type="pres">
      <dgm:prSet presAssocID="{8D65E845-5BEC-496F-B74C-CF5D69908E7D}" presName="cycle" presStyleCnt="0"/>
      <dgm:spPr/>
    </dgm:pt>
    <dgm:pt modelId="{E122442E-38D1-4F67-8196-A255460FA6C2}" type="pres">
      <dgm:prSet presAssocID="{8D65E845-5BEC-496F-B74C-CF5D69908E7D}" presName="srcNode" presStyleLbl="node1" presStyleIdx="0" presStyleCnt="6"/>
      <dgm:spPr/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6"/>
      <dgm:spPr/>
    </dgm:pt>
    <dgm:pt modelId="{362D7CD2-CEBB-4C50-9FC3-D4A8CDAF7E63}" type="pres">
      <dgm:prSet presAssocID="{8D65E845-5BEC-496F-B74C-CF5D69908E7D}" presName="dstNode" presStyleLbl="node1" presStyleIdx="0" presStyleCnt="6"/>
      <dgm:spPr/>
    </dgm:pt>
    <dgm:pt modelId="{7B966F65-EAC6-415D-A96C-D70D3A9AD2BC}" type="pres">
      <dgm:prSet presAssocID="{C7042A2D-19CC-4421-B705-0CF8FD5804CC}" presName="text_1" presStyleLbl="node1" presStyleIdx="0" presStyleCnt="6" custScaleY="120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40AFD-8B3E-4BD2-93CE-17A04DDEDB5E}" type="pres">
      <dgm:prSet presAssocID="{C7042A2D-19CC-4421-B705-0CF8FD5804CC}" presName="accent_1" presStyleCnt="0"/>
      <dgm:spPr/>
    </dgm:pt>
    <dgm:pt modelId="{9F9A70EB-05E0-47B1-A17F-B2ECF0521F68}" type="pres">
      <dgm:prSet presAssocID="{C7042A2D-19CC-4421-B705-0CF8FD5804CC}" presName="accentRepeatNode" presStyleLbl="solidFgAcc1" presStyleIdx="0" presStyleCnt="6" custScaleX="127364" custScaleY="1074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83E025-688A-49F4-BC5A-741CBA4CD5C0}" type="pres">
      <dgm:prSet presAssocID="{A2B0CB2B-FD4F-4C2E-91FD-5EB8BC515067}" presName="text_2" presStyleLbl="node1" presStyleIdx="1" presStyleCnt="6" custScaleY="115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3BAEA-2C62-40B5-9F09-23CDF0E9F332}" type="pres">
      <dgm:prSet presAssocID="{A2B0CB2B-FD4F-4C2E-91FD-5EB8BC515067}" presName="accent_2" presStyleCnt="0"/>
      <dgm:spPr/>
    </dgm:pt>
    <dgm:pt modelId="{D4CF2A48-D7D4-4489-A393-D434A72F2BD0}" type="pres">
      <dgm:prSet presAssocID="{A2B0CB2B-FD4F-4C2E-91FD-5EB8BC515067}" presName="accentRepeatNode" presStyleLbl="solidFgAcc1" presStyleIdx="1" presStyleCnt="6" custScaleX="121404" custScaleY="1041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79D582-2254-45C9-A873-423C2A73CF8B}" type="pres">
      <dgm:prSet presAssocID="{66841549-E6EB-473D-9314-1EDE831286AD}" presName="text_3" presStyleLbl="node1" presStyleIdx="2" presStyleCnt="6" custScaleY="71385" custLinFactNeighborX="1021" custLinFactNeighborY="-2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DCED32-2E9A-4D7C-9990-4B849B926AE3}" type="pres">
      <dgm:prSet presAssocID="{66841549-E6EB-473D-9314-1EDE831286AD}" presName="accent_3" presStyleCnt="0"/>
      <dgm:spPr/>
    </dgm:pt>
    <dgm:pt modelId="{C2AA3121-F0ED-4056-82D6-394600E557B7}" type="pres">
      <dgm:prSet presAssocID="{66841549-E6EB-473D-9314-1EDE831286AD}" presName="accentRepeatNode" presStyleLbl="solidFgAcc1" presStyleIdx="2" presStyleCnt="6" custScaleX="15600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23A496-BA89-4123-B047-D78C0E25DC5F}" type="pres">
      <dgm:prSet presAssocID="{598DA3CD-FC2A-4FCE-9B47-1C379C352122}" presName="text_4" presStyleLbl="node1" presStyleIdx="3" presStyleCnt="6" custScaleY="77934" custLinFactNeighborX="1046" custLinFactNeighborY="1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8A700-F3A2-4B4A-932E-08AEE06FEF75}" type="pres">
      <dgm:prSet presAssocID="{598DA3CD-FC2A-4FCE-9B47-1C379C352122}" presName="accent_4" presStyleCnt="0"/>
      <dgm:spPr/>
    </dgm:pt>
    <dgm:pt modelId="{50CE5587-F985-4611-BAAE-DC59F2FF5B96}" type="pres">
      <dgm:prSet presAssocID="{598DA3CD-FC2A-4FCE-9B47-1C379C352122}" presName="accentRepeatNode" presStyleLbl="solidFgAcc1" presStyleIdx="3" presStyleCnt="6" custScaleX="12026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2E4D93-4D8B-4061-917D-E361B5A88CB6}" type="pres">
      <dgm:prSet presAssocID="{CA6044A1-F0E7-4B08-9C74-8EBC50EE6760}" presName="text_5" presStyleLbl="node1" presStyleIdx="4" presStyleCnt="6" custScaleY="148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528D0-9196-4CC7-9868-ABB0D0F5FF3D}" type="pres">
      <dgm:prSet presAssocID="{CA6044A1-F0E7-4B08-9C74-8EBC50EE6760}" presName="accent_5" presStyleCnt="0"/>
      <dgm:spPr/>
    </dgm:pt>
    <dgm:pt modelId="{3826DFA0-954C-43C3-8C96-4FC50AA5FF2F}" type="pres">
      <dgm:prSet presAssocID="{CA6044A1-F0E7-4B08-9C74-8EBC50EE6760}" presName="accentRepeatNode" presStyleLbl="solidFgAcc1" presStyleIdx="4" presStyleCnt="6" custScaleX="140796" custScaleY="12585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785ACC-0DDD-4D97-9D4D-60340E71F0FC}" type="pres">
      <dgm:prSet presAssocID="{3F0A58AD-5A19-438F-98A4-D3EB7EF4B45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025A2-7F60-47BB-A1F3-4ED8D04A9DF9}" type="pres">
      <dgm:prSet presAssocID="{3F0A58AD-5A19-438F-98A4-D3EB7EF4B45C}" presName="accent_6" presStyleCnt="0"/>
      <dgm:spPr/>
    </dgm:pt>
    <dgm:pt modelId="{DE9B0F3A-E813-4FCC-A310-F5AD5C514C53}" type="pres">
      <dgm:prSet presAssocID="{3F0A58AD-5A19-438F-98A4-D3EB7EF4B45C}" presName="accentRepeatNode" presStyleLbl="solidFgAcc1" presStyleIdx="5" presStyleCnt="6" custScaleX="118497" custScaleY="11354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006764F-9738-4C6F-9725-38AE57FF06BB}" type="presOf" srcId="{598DA3CD-FC2A-4FCE-9B47-1C379C352122}" destId="{1F23A496-BA89-4123-B047-D78C0E25DC5F}" srcOrd="0" destOrd="0" presId="urn:microsoft.com/office/officeart/2008/layout/VerticalCurvedList"/>
    <dgm:cxn modelId="{B9502DDE-6545-428C-8120-0FB4C0A60C98}" type="presOf" srcId="{C7042A2D-19CC-4421-B705-0CF8FD5804CC}" destId="{7B966F65-EAC6-415D-A96C-D70D3A9AD2BC}" srcOrd="0" destOrd="0" presId="urn:microsoft.com/office/officeart/2008/layout/VerticalCurvedList"/>
    <dgm:cxn modelId="{AF10B8D4-DBE1-46FD-B588-C583D13A2AA0}" type="presOf" srcId="{8D65E845-5BEC-496F-B74C-CF5D69908E7D}" destId="{46165254-0972-4505-A29B-2A26E157ABCC}" srcOrd="0" destOrd="0" presId="urn:microsoft.com/office/officeart/2008/layout/VerticalCurvedList"/>
    <dgm:cxn modelId="{2F91398B-9E4F-4338-B949-906164F9469C}" type="presOf" srcId="{66841549-E6EB-473D-9314-1EDE831286AD}" destId="{5C79D582-2254-45C9-A873-423C2A73CF8B}" srcOrd="0" destOrd="0" presId="urn:microsoft.com/office/officeart/2008/layout/VerticalCurvedList"/>
    <dgm:cxn modelId="{09395374-3B09-4B63-9964-9F898936B1AF}" srcId="{8D65E845-5BEC-496F-B74C-CF5D69908E7D}" destId="{C7042A2D-19CC-4421-B705-0CF8FD5804CC}" srcOrd="0" destOrd="0" parTransId="{0048E8ED-878F-40D8-B82B-AFFDF770894E}" sibTransId="{DDAD925F-366B-4733-917C-DEB3CA0BFD95}"/>
    <dgm:cxn modelId="{2A1D74D7-7EFB-4E1F-8283-526AE49B6F67}" srcId="{8D65E845-5BEC-496F-B74C-CF5D69908E7D}" destId="{598DA3CD-FC2A-4FCE-9B47-1C379C352122}" srcOrd="3" destOrd="0" parTransId="{DFA77A23-2A06-4ECA-9BFF-A40EA5577354}" sibTransId="{FBF5A404-C3CF-4E4F-B136-1AC050D3D6B8}"/>
    <dgm:cxn modelId="{FCCF8B9B-03E5-42EC-AEA6-5BFAF8854177}" type="presOf" srcId="{DDAD925F-366B-4733-917C-DEB3CA0BFD95}" destId="{00154633-42FA-477E-BF4A-8B6BE0CCD955}" srcOrd="0" destOrd="0" presId="urn:microsoft.com/office/officeart/2008/layout/VerticalCurvedList"/>
    <dgm:cxn modelId="{42EC9275-8122-4699-A05E-2732D168D043}" srcId="{8D65E845-5BEC-496F-B74C-CF5D69908E7D}" destId="{CA6044A1-F0E7-4B08-9C74-8EBC50EE6760}" srcOrd="4" destOrd="0" parTransId="{96F63ED5-3D7A-4F97-9B4E-B087932A6A7E}" sibTransId="{5D0B2C37-3472-423E-B01A-2E9C2241583C}"/>
    <dgm:cxn modelId="{9A102499-DDEF-4F4E-8FAE-AF9640E3B1A5}" type="presOf" srcId="{A2B0CB2B-FD4F-4C2E-91FD-5EB8BC515067}" destId="{3483E025-688A-49F4-BC5A-741CBA4CD5C0}" srcOrd="0" destOrd="0" presId="urn:microsoft.com/office/officeart/2008/layout/VerticalCurvedList"/>
    <dgm:cxn modelId="{254D6F1B-97B6-4612-BBF3-596A82C55CB9}" srcId="{8D65E845-5BEC-496F-B74C-CF5D69908E7D}" destId="{66841549-E6EB-473D-9314-1EDE831286AD}" srcOrd="2" destOrd="0" parTransId="{3D41A0C5-D900-4D7D-83EB-5C0ED3CFE7FB}" sibTransId="{B4CEAF62-8210-4AE9-8004-0BEC8902BB22}"/>
    <dgm:cxn modelId="{60A1B2D4-4D72-4B36-A4ED-FE403DE22242}" srcId="{8D65E845-5BEC-496F-B74C-CF5D69908E7D}" destId="{3F0A58AD-5A19-438F-98A4-D3EB7EF4B45C}" srcOrd="5" destOrd="0" parTransId="{341B3964-358F-4B4F-AE8A-DD58B7708891}" sibTransId="{9F91C78D-BC7C-4F31-8DBB-9D1EC20FF9DD}"/>
    <dgm:cxn modelId="{5C79DFD9-1366-4666-AE59-FEA777FFFD50}" srcId="{8D65E845-5BEC-496F-B74C-CF5D69908E7D}" destId="{A2B0CB2B-FD4F-4C2E-91FD-5EB8BC515067}" srcOrd="1" destOrd="0" parTransId="{51196826-F8E3-4022-ABC4-9E32B656C9A1}" sibTransId="{0D2A9903-1285-49F5-8C03-06FAC579BAE9}"/>
    <dgm:cxn modelId="{08B39066-2415-4067-8E8F-98722C07CA1B}" type="presOf" srcId="{CA6044A1-F0E7-4B08-9C74-8EBC50EE6760}" destId="{5F2E4D93-4D8B-4061-917D-E361B5A88CB6}" srcOrd="0" destOrd="0" presId="urn:microsoft.com/office/officeart/2008/layout/VerticalCurvedList"/>
    <dgm:cxn modelId="{B04F265C-C260-49F7-9636-2FE38C4728E6}" type="presOf" srcId="{3F0A58AD-5A19-438F-98A4-D3EB7EF4B45C}" destId="{AF785ACC-0DDD-4D97-9D4D-60340E71F0FC}" srcOrd="0" destOrd="0" presId="urn:microsoft.com/office/officeart/2008/layout/VerticalCurvedList"/>
    <dgm:cxn modelId="{30A95CFD-ABA8-411A-ACC2-36BCF589858B}" type="presParOf" srcId="{46165254-0972-4505-A29B-2A26E157ABCC}" destId="{6C52DEA7-01D1-45BA-8BB8-C521840F778D}" srcOrd="0" destOrd="0" presId="urn:microsoft.com/office/officeart/2008/layout/VerticalCurvedList"/>
    <dgm:cxn modelId="{D74F26FC-B2CD-4CD8-BA1E-2D47BE3AB692}" type="presParOf" srcId="{6C52DEA7-01D1-45BA-8BB8-C521840F778D}" destId="{5F5AFEDE-4010-449E-A8BC-7308DD8B351A}" srcOrd="0" destOrd="0" presId="urn:microsoft.com/office/officeart/2008/layout/VerticalCurvedList"/>
    <dgm:cxn modelId="{D77A4B13-9997-49DB-BDA1-2FE903757A6A}" type="presParOf" srcId="{5F5AFEDE-4010-449E-A8BC-7308DD8B351A}" destId="{E122442E-38D1-4F67-8196-A255460FA6C2}" srcOrd="0" destOrd="0" presId="urn:microsoft.com/office/officeart/2008/layout/VerticalCurvedList"/>
    <dgm:cxn modelId="{CD2193CB-BE0A-4DE2-9BDD-1B0F2E954EAF}" type="presParOf" srcId="{5F5AFEDE-4010-449E-A8BC-7308DD8B351A}" destId="{00154633-42FA-477E-BF4A-8B6BE0CCD955}" srcOrd="1" destOrd="0" presId="urn:microsoft.com/office/officeart/2008/layout/VerticalCurvedList"/>
    <dgm:cxn modelId="{D31CB97A-3AD8-48DC-92E9-27F9359944D5}" type="presParOf" srcId="{5F5AFEDE-4010-449E-A8BC-7308DD8B351A}" destId="{2B9EEBEE-8F48-47A3-9FF3-D22C2263A3E8}" srcOrd="2" destOrd="0" presId="urn:microsoft.com/office/officeart/2008/layout/VerticalCurvedList"/>
    <dgm:cxn modelId="{6EB32428-39D3-4698-A5DB-2F8B22724755}" type="presParOf" srcId="{5F5AFEDE-4010-449E-A8BC-7308DD8B351A}" destId="{362D7CD2-CEBB-4C50-9FC3-D4A8CDAF7E63}" srcOrd="3" destOrd="0" presId="urn:microsoft.com/office/officeart/2008/layout/VerticalCurvedList"/>
    <dgm:cxn modelId="{84FB527E-FF6E-40A2-A150-A4B95BBC4BD3}" type="presParOf" srcId="{6C52DEA7-01D1-45BA-8BB8-C521840F778D}" destId="{7B966F65-EAC6-415D-A96C-D70D3A9AD2BC}" srcOrd="1" destOrd="0" presId="urn:microsoft.com/office/officeart/2008/layout/VerticalCurvedList"/>
    <dgm:cxn modelId="{FFD15A59-6113-45A4-86CA-76C9AD7F4957}" type="presParOf" srcId="{6C52DEA7-01D1-45BA-8BB8-C521840F778D}" destId="{CD940AFD-8B3E-4BD2-93CE-17A04DDEDB5E}" srcOrd="2" destOrd="0" presId="urn:microsoft.com/office/officeart/2008/layout/VerticalCurvedList"/>
    <dgm:cxn modelId="{C7A94D65-98D2-4A28-BEFB-24185A9FFA8F}" type="presParOf" srcId="{CD940AFD-8B3E-4BD2-93CE-17A04DDEDB5E}" destId="{9F9A70EB-05E0-47B1-A17F-B2ECF0521F68}" srcOrd="0" destOrd="0" presId="urn:microsoft.com/office/officeart/2008/layout/VerticalCurvedList"/>
    <dgm:cxn modelId="{678CF40B-D421-4E95-9689-A43317EB108E}" type="presParOf" srcId="{6C52DEA7-01D1-45BA-8BB8-C521840F778D}" destId="{3483E025-688A-49F4-BC5A-741CBA4CD5C0}" srcOrd="3" destOrd="0" presId="urn:microsoft.com/office/officeart/2008/layout/VerticalCurvedList"/>
    <dgm:cxn modelId="{2204B5E1-CBA7-47F2-9593-8688C42C023F}" type="presParOf" srcId="{6C52DEA7-01D1-45BA-8BB8-C521840F778D}" destId="{9833BAEA-2C62-40B5-9F09-23CDF0E9F332}" srcOrd="4" destOrd="0" presId="urn:microsoft.com/office/officeart/2008/layout/VerticalCurvedList"/>
    <dgm:cxn modelId="{E4E96812-24CD-4925-869F-88F2A4266405}" type="presParOf" srcId="{9833BAEA-2C62-40B5-9F09-23CDF0E9F332}" destId="{D4CF2A48-D7D4-4489-A393-D434A72F2BD0}" srcOrd="0" destOrd="0" presId="urn:microsoft.com/office/officeart/2008/layout/VerticalCurvedList"/>
    <dgm:cxn modelId="{B6A07945-C1CE-4E8F-886F-CC5CEDA75374}" type="presParOf" srcId="{6C52DEA7-01D1-45BA-8BB8-C521840F778D}" destId="{5C79D582-2254-45C9-A873-423C2A73CF8B}" srcOrd="5" destOrd="0" presId="urn:microsoft.com/office/officeart/2008/layout/VerticalCurvedList"/>
    <dgm:cxn modelId="{C93821CF-B01A-4406-807B-A8FD23EC2957}" type="presParOf" srcId="{6C52DEA7-01D1-45BA-8BB8-C521840F778D}" destId="{DBDCED32-2E9A-4D7C-9990-4B849B926AE3}" srcOrd="6" destOrd="0" presId="urn:microsoft.com/office/officeart/2008/layout/VerticalCurvedList"/>
    <dgm:cxn modelId="{71193140-E456-41BC-BDDC-9D9CBBD2331F}" type="presParOf" srcId="{DBDCED32-2E9A-4D7C-9990-4B849B926AE3}" destId="{C2AA3121-F0ED-4056-82D6-394600E557B7}" srcOrd="0" destOrd="0" presId="urn:microsoft.com/office/officeart/2008/layout/VerticalCurvedList"/>
    <dgm:cxn modelId="{6E6CD396-9706-4BF5-843E-F512EE90D420}" type="presParOf" srcId="{6C52DEA7-01D1-45BA-8BB8-C521840F778D}" destId="{1F23A496-BA89-4123-B047-D78C0E25DC5F}" srcOrd="7" destOrd="0" presId="urn:microsoft.com/office/officeart/2008/layout/VerticalCurvedList"/>
    <dgm:cxn modelId="{87B8699D-DFE8-4B1A-A053-515FEC8E6AF4}" type="presParOf" srcId="{6C52DEA7-01D1-45BA-8BB8-C521840F778D}" destId="{C528A700-F3A2-4B4A-932E-08AEE06FEF75}" srcOrd="8" destOrd="0" presId="urn:microsoft.com/office/officeart/2008/layout/VerticalCurvedList"/>
    <dgm:cxn modelId="{04038071-B8CD-4F90-81EE-786D77680C2B}" type="presParOf" srcId="{C528A700-F3A2-4B4A-932E-08AEE06FEF75}" destId="{50CE5587-F985-4611-BAAE-DC59F2FF5B96}" srcOrd="0" destOrd="0" presId="urn:microsoft.com/office/officeart/2008/layout/VerticalCurvedList"/>
    <dgm:cxn modelId="{BB8BA8EA-BDFD-4066-BC80-9A79A2F09FB3}" type="presParOf" srcId="{6C52DEA7-01D1-45BA-8BB8-C521840F778D}" destId="{5F2E4D93-4D8B-4061-917D-E361B5A88CB6}" srcOrd="9" destOrd="0" presId="urn:microsoft.com/office/officeart/2008/layout/VerticalCurvedList"/>
    <dgm:cxn modelId="{1D25BB24-DFCD-4D10-9B5E-84FA099E608D}" type="presParOf" srcId="{6C52DEA7-01D1-45BA-8BB8-C521840F778D}" destId="{9F5528D0-9196-4CC7-9868-ABB0D0F5FF3D}" srcOrd="10" destOrd="0" presId="urn:microsoft.com/office/officeart/2008/layout/VerticalCurvedList"/>
    <dgm:cxn modelId="{FB24F1FB-A8E0-4C8B-A219-4EF13A1DD125}" type="presParOf" srcId="{9F5528D0-9196-4CC7-9868-ABB0D0F5FF3D}" destId="{3826DFA0-954C-43C3-8C96-4FC50AA5FF2F}" srcOrd="0" destOrd="0" presId="urn:microsoft.com/office/officeart/2008/layout/VerticalCurvedList"/>
    <dgm:cxn modelId="{6AA7959D-8C25-4181-BDF8-6438C235BFA8}" type="presParOf" srcId="{6C52DEA7-01D1-45BA-8BB8-C521840F778D}" destId="{AF785ACC-0DDD-4D97-9D4D-60340E71F0FC}" srcOrd="11" destOrd="0" presId="urn:microsoft.com/office/officeart/2008/layout/VerticalCurvedList"/>
    <dgm:cxn modelId="{29A8E280-31DD-42C5-BB70-CCC8C1883E80}" type="presParOf" srcId="{6C52DEA7-01D1-45BA-8BB8-C521840F778D}" destId="{ECA025A2-7F60-47BB-A1F3-4ED8D04A9DF9}" srcOrd="12" destOrd="0" presId="urn:microsoft.com/office/officeart/2008/layout/VerticalCurvedList"/>
    <dgm:cxn modelId="{63D9CA41-DF08-4695-8781-C1C2BA3FB447}" type="presParOf" srcId="{ECA025A2-7F60-47BB-A1F3-4ED8D04A9DF9}" destId="{DE9B0F3A-E813-4FCC-A310-F5AD5C514C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1A3CCB-CB37-4EC3-AF7C-387DC533B8AD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EB1A58-436C-4695-AD9F-A314C8E49A21}">
      <dgm:prSet custT="1"/>
      <dgm:spPr/>
      <dgm:t>
        <a:bodyPr/>
        <a:lstStyle/>
        <a:p>
          <a:pPr rtl="0"/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</a:t>
          </a:r>
          <a:r>
            <a: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консультационная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3718D-9906-4495-89F1-05E426019694}" type="parTrans" cxnId="{F48FF1C1-B94B-4269-920F-4F19E74749C4}">
      <dgm:prSet/>
      <dgm:spPr/>
      <dgm:t>
        <a:bodyPr/>
        <a:lstStyle/>
        <a:p>
          <a:endParaRPr lang="ru-RU"/>
        </a:p>
      </dgm:t>
    </dgm:pt>
    <dgm:pt modelId="{3776D223-03C9-4C82-81C8-1C8115973449}" type="sibTrans" cxnId="{F48FF1C1-B94B-4269-920F-4F19E74749C4}">
      <dgm:prSet/>
      <dgm:spPr/>
      <dgm:t>
        <a:bodyPr/>
        <a:lstStyle/>
        <a:p>
          <a:endParaRPr lang="ru-RU"/>
        </a:p>
      </dgm:t>
    </dgm:pt>
    <dgm:pt modelId="{B26DC0C6-CDD8-4F01-903A-8AC446528C55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endParaRPr lang="ru-RU" sz="1850" b="1" baseline="0" dirty="0" smtClean="0">
            <a:solidFill>
              <a:srgbClr val="660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baseline="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baseline="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портал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 Сургута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30071-77EA-46FA-9A2D-4CE75A4532DA}" type="parTrans" cxnId="{5A6BA0E6-6D51-4237-A1A5-AF06457CB266}">
      <dgm:prSet/>
      <dgm:spPr/>
      <dgm:t>
        <a:bodyPr/>
        <a:lstStyle/>
        <a:p>
          <a:endParaRPr lang="ru-RU"/>
        </a:p>
      </dgm:t>
    </dgm:pt>
    <dgm:pt modelId="{AC08AB92-A878-4CD7-B470-14292098200C}" type="sibTrans" cxnId="{5A6BA0E6-6D51-4237-A1A5-AF06457CB266}">
      <dgm:prSet/>
      <dgm:spPr/>
      <dgm:t>
        <a:bodyPr/>
        <a:lstStyle/>
        <a:p>
          <a:endParaRPr lang="ru-RU"/>
        </a:p>
      </dgm:t>
    </dgm:pt>
    <dgm:pt modelId="{CF08E325-BF05-46C3-AF9A-EDBB122F7F0B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endParaRPr lang="ru-RU" sz="1750" b="1" dirty="0" smtClean="0">
            <a:solidFill>
              <a:srgbClr val="660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налоговый </a:t>
          </a:r>
        </a:p>
        <a:p>
          <a:pPr rtl="0">
            <a:lnSpc>
              <a:spcPct val="90000"/>
            </a:lnSpc>
            <a:spcAft>
              <a:spcPct val="3500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вычет</a:t>
          </a:r>
        </a:p>
        <a:p>
          <a:pPr rtl="0">
            <a:lnSpc>
              <a:spcPct val="90000"/>
            </a:lnSpc>
            <a:spcAft>
              <a:spcPct val="3500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(Закон ХМАО-Югры от 20.12.17 № 92-оз)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66EC7-4F36-4222-9126-25A3F419317C}" type="parTrans" cxnId="{2403655A-3201-4512-A7B4-50F9923DA9E1}">
      <dgm:prSet/>
      <dgm:spPr/>
      <dgm:t>
        <a:bodyPr/>
        <a:lstStyle/>
        <a:p>
          <a:endParaRPr lang="ru-RU"/>
        </a:p>
      </dgm:t>
    </dgm:pt>
    <dgm:pt modelId="{94EAF0E0-D2F9-4BBF-A650-9F60799D4CBE}" type="sibTrans" cxnId="{2403655A-3201-4512-A7B4-50F9923DA9E1}">
      <dgm:prSet/>
      <dgm:spPr/>
      <dgm:t>
        <a:bodyPr/>
        <a:lstStyle/>
        <a:p>
          <a:endParaRPr lang="ru-RU"/>
        </a:p>
      </dgm:t>
    </dgm:pt>
    <dgm:pt modelId="{1F1D75E0-61D4-4F44-8E29-2E73348C0308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endParaRPr lang="ru-RU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endParaRPr lang="ru-RU" sz="19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endParaRPr lang="ru-RU" sz="19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endParaRPr lang="ru-RU" sz="19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инвестиционных проектов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принципу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«одного окна» </a:t>
          </a:r>
        </a:p>
        <a:p>
          <a:pPr rtl="0">
            <a:lnSpc>
              <a:spcPct val="100000"/>
            </a:lnSpc>
            <a:spcAft>
              <a:spcPts val="0"/>
            </a:spcAft>
          </a:pPr>
          <a:endParaRPr lang="ru-RU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4EA7E-8848-4D77-A273-25794728EA0C}" type="parTrans" cxnId="{E67823E3-A708-4201-AD40-B5E370E9100D}">
      <dgm:prSet/>
      <dgm:spPr/>
      <dgm:t>
        <a:bodyPr/>
        <a:lstStyle/>
        <a:p>
          <a:endParaRPr lang="ru-RU"/>
        </a:p>
      </dgm:t>
    </dgm:pt>
    <dgm:pt modelId="{ED579654-E8D0-4662-8167-E1E6AF19B503}" type="sibTrans" cxnId="{E67823E3-A708-4201-AD40-B5E370E9100D}">
      <dgm:prSet/>
      <dgm:spPr/>
      <dgm:t>
        <a:bodyPr/>
        <a:lstStyle/>
        <a:p>
          <a:endParaRPr lang="ru-RU"/>
        </a:p>
      </dgm:t>
    </dgm:pt>
    <dgm:pt modelId="{4B38CAB4-706C-4CA2-83B2-307733AC0B2B}" type="pres">
      <dgm:prSet presAssocID="{2C1A3CCB-CB37-4EC3-AF7C-387DC533B8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D8F647-D6F2-4EF7-8E31-6F47A2114714}" type="pres">
      <dgm:prSet presAssocID="{2C1A3CCB-CB37-4EC3-AF7C-387DC533B8AD}" presName="fgShape" presStyleLbl="fgShp" presStyleIdx="0" presStyleCnt="1" custScaleX="106463" custScaleY="120429" custLinFactNeighborX="-1316" custLinFactNeighborY="15134"/>
      <dgm:spPr/>
    </dgm:pt>
    <dgm:pt modelId="{00B84144-8314-4ABC-9085-D5A10585877D}" type="pres">
      <dgm:prSet presAssocID="{2C1A3CCB-CB37-4EC3-AF7C-387DC533B8AD}" presName="linComp" presStyleCnt="0"/>
      <dgm:spPr/>
    </dgm:pt>
    <dgm:pt modelId="{07F62BA1-3FC7-4A4E-A090-AC3EDA4C1F1E}" type="pres">
      <dgm:prSet presAssocID="{E3EB1A58-436C-4695-AD9F-A314C8E49A21}" presName="compNode" presStyleCnt="0"/>
      <dgm:spPr/>
    </dgm:pt>
    <dgm:pt modelId="{57B5BA44-5302-4531-9097-938DB64345E9}" type="pres">
      <dgm:prSet presAssocID="{E3EB1A58-436C-4695-AD9F-A314C8E49A21}" presName="bkgdShape" presStyleLbl="node1" presStyleIdx="0" presStyleCnt="4" custScaleX="72832" custLinFactNeighborX="-10493" custLinFactNeighborY="2979"/>
      <dgm:spPr/>
      <dgm:t>
        <a:bodyPr/>
        <a:lstStyle/>
        <a:p>
          <a:endParaRPr lang="ru-RU"/>
        </a:p>
      </dgm:t>
    </dgm:pt>
    <dgm:pt modelId="{3E87A4B4-C0A8-44C5-8429-F6CE748FEC0C}" type="pres">
      <dgm:prSet presAssocID="{E3EB1A58-436C-4695-AD9F-A314C8E49A2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FDF17-417E-491A-9FAB-7633046F1203}" type="pres">
      <dgm:prSet presAssocID="{E3EB1A58-436C-4695-AD9F-A314C8E49A21}" presName="invisiNode" presStyleLbl="node1" presStyleIdx="0" presStyleCnt="4"/>
      <dgm:spPr/>
    </dgm:pt>
    <dgm:pt modelId="{08B3FD51-A071-45E3-A77C-E57B006EF0FB}" type="pres">
      <dgm:prSet presAssocID="{E3EB1A58-436C-4695-AD9F-A314C8E49A21}" presName="imagNode" presStyleLbl="fgImgPlace1" presStyleIdx="0" presStyleCnt="4" custLinFactNeighborX="-12936" custLinFactNeighborY="-922"/>
      <dgm:spPr/>
    </dgm:pt>
    <dgm:pt modelId="{0CEB203B-7837-4842-BB42-7D939B287B08}" type="pres">
      <dgm:prSet presAssocID="{3776D223-03C9-4C82-81C8-1C81159734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E9EFA3C-248E-408E-A7C9-5DBE1D2CA49B}" type="pres">
      <dgm:prSet presAssocID="{1F1D75E0-61D4-4F44-8E29-2E73348C0308}" presName="compNode" presStyleCnt="0"/>
      <dgm:spPr/>
    </dgm:pt>
    <dgm:pt modelId="{50AE1769-3665-45C2-95C0-4B406506FE98}" type="pres">
      <dgm:prSet presAssocID="{1F1D75E0-61D4-4F44-8E29-2E73348C0308}" presName="bkgdShape" presStyleLbl="node1" presStyleIdx="1" presStyleCnt="4" custScaleX="70202" custLinFactNeighborX="-4067"/>
      <dgm:spPr/>
      <dgm:t>
        <a:bodyPr/>
        <a:lstStyle/>
        <a:p>
          <a:endParaRPr lang="ru-RU"/>
        </a:p>
      </dgm:t>
    </dgm:pt>
    <dgm:pt modelId="{C8B6E59F-9BF8-4C65-B975-E59CE5EB7E1B}" type="pres">
      <dgm:prSet presAssocID="{1F1D75E0-61D4-4F44-8E29-2E73348C030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3D9C4-1407-4214-B4C6-9FFD5C4BF3D7}" type="pres">
      <dgm:prSet presAssocID="{1F1D75E0-61D4-4F44-8E29-2E73348C0308}" presName="invisiNode" presStyleLbl="node1" presStyleIdx="1" presStyleCnt="4"/>
      <dgm:spPr/>
    </dgm:pt>
    <dgm:pt modelId="{BF862800-B225-410C-A1F0-4B35F00F0991}" type="pres">
      <dgm:prSet presAssocID="{1F1D75E0-61D4-4F44-8E29-2E73348C0308}" presName="imagNode" presStyleLbl="fgImgPlace1" presStyleIdx="1" presStyleCnt="4" custLinFactNeighborX="-9234" custLinFactNeighborY="-8717"/>
      <dgm:spPr/>
    </dgm:pt>
    <dgm:pt modelId="{D7A7EBF0-AF1C-46D2-B163-45F09BAA64BC}" type="pres">
      <dgm:prSet presAssocID="{ED579654-E8D0-4662-8167-E1E6AF19B5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600E511-D2CE-4DFB-B312-ACEFE98D5B1D}" type="pres">
      <dgm:prSet presAssocID="{B26DC0C6-CDD8-4F01-903A-8AC446528C55}" presName="compNode" presStyleCnt="0"/>
      <dgm:spPr/>
    </dgm:pt>
    <dgm:pt modelId="{2A4976DF-56AC-4790-B716-C65365B5E700}" type="pres">
      <dgm:prSet presAssocID="{B26DC0C6-CDD8-4F01-903A-8AC446528C55}" presName="bkgdShape" presStyleLbl="node1" presStyleIdx="2" presStyleCnt="4" custScaleX="68946" custLinFactNeighborX="-293"/>
      <dgm:spPr/>
      <dgm:t>
        <a:bodyPr/>
        <a:lstStyle/>
        <a:p>
          <a:endParaRPr lang="ru-RU"/>
        </a:p>
      </dgm:t>
    </dgm:pt>
    <dgm:pt modelId="{49818074-45C8-4FE1-B7F0-E2F9CFD512BA}" type="pres">
      <dgm:prSet presAssocID="{B26DC0C6-CDD8-4F01-903A-8AC446528C55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BAEA1-0D06-4A45-BE13-4191AFBF637E}" type="pres">
      <dgm:prSet presAssocID="{B26DC0C6-CDD8-4F01-903A-8AC446528C55}" presName="invisiNode" presStyleLbl="node1" presStyleIdx="2" presStyleCnt="4"/>
      <dgm:spPr/>
    </dgm:pt>
    <dgm:pt modelId="{992C85D4-A0A4-4B18-B328-8A8AAA18F2BE}" type="pres">
      <dgm:prSet presAssocID="{B26DC0C6-CDD8-4F01-903A-8AC446528C55}" presName="imagNode" presStyleLbl="fgImgPlace1" presStyleIdx="2" presStyleCnt="4" custLinFactNeighborX="3622" custLinFactNeighborY="-922"/>
      <dgm:spPr/>
      <dgm:t>
        <a:bodyPr/>
        <a:lstStyle/>
        <a:p>
          <a:endParaRPr lang="ru-RU"/>
        </a:p>
      </dgm:t>
    </dgm:pt>
    <dgm:pt modelId="{859E4091-4F5E-4186-87F9-E9A4DCB7F866}" type="pres">
      <dgm:prSet presAssocID="{AC08AB92-A878-4CD7-B470-1429209820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DD4811-D118-4EFE-9103-B0F4257455E9}" type="pres">
      <dgm:prSet presAssocID="{CF08E325-BF05-46C3-AF9A-EDBB122F7F0B}" presName="compNode" presStyleCnt="0"/>
      <dgm:spPr/>
    </dgm:pt>
    <dgm:pt modelId="{34201C65-E589-407B-BF53-EC5133CCDD7A}" type="pres">
      <dgm:prSet presAssocID="{CF08E325-BF05-46C3-AF9A-EDBB122F7F0B}" presName="bkgdShape" presStyleLbl="node1" presStyleIdx="3" presStyleCnt="4" custScaleX="68573" custLinFactNeighborX="6827"/>
      <dgm:spPr/>
      <dgm:t>
        <a:bodyPr/>
        <a:lstStyle/>
        <a:p>
          <a:endParaRPr lang="ru-RU"/>
        </a:p>
      </dgm:t>
    </dgm:pt>
    <dgm:pt modelId="{6FA80E30-3514-4CE1-8CEB-E831BC5B9546}" type="pres">
      <dgm:prSet presAssocID="{CF08E325-BF05-46C3-AF9A-EDBB122F7F0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980CF-9FBD-4B6A-B73E-6A008B6A78F6}" type="pres">
      <dgm:prSet presAssocID="{CF08E325-BF05-46C3-AF9A-EDBB122F7F0B}" presName="invisiNode" presStyleLbl="node1" presStyleIdx="3" presStyleCnt="4"/>
      <dgm:spPr/>
    </dgm:pt>
    <dgm:pt modelId="{DE33D52D-9D01-4E4B-928C-270293076CD0}" type="pres">
      <dgm:prSet presAssocID="{CF08E325-BF05-46C3-AF9A-EDBB122F7F0B}" presName="imagNode" presStyleLbl="fgImgPlace1" presStyleIdx="3" presStyleCnt="4" custLinFactNeighborX="9801" custLinFactNeighborY="-5554"/>
      <dgm:spPr/>
    </dgm:pt>
  </dgm:ptLst>
  <dgm:cxnLst>
    <dgm:cxn modelId="{F48FF1C1-B94B-4269-920F-4F19E74749C4}" srcId="{2C1A3CCB-CB37-4EC3-AF7C-387DC533B8AD}" destId="{E3EB1A58-436C-4695-AD9F-A314C8E49A21}" srcOrd="0" destOrd="0" parTransId="{55F3718D-9906-4495-89F1-05E426019694}" sibTransId="{3776D223-03C9-4C82-81C8-1C8115973449}"/>
    <dgm:cxn modelId="{E67823E3-A708-4201-AD40-B5E370E9100D}" srcId="{2C1A3CCB-CB37-4EC3-AF7C-387DC533B8AD}" destId="{1F1D75E0-61D4-4F44-8E29-2E73348C0308}" srcOrd="1" destOrd="0" parTransId="{ECD4EA7E-8848-4D77-A273-25794728EA0C}" sibTransId="{ED579654-E8D0-4662-8167-E1E6AF19B503}"/>
    <dgm:cxn modelId="{38C0BA8B-D534-417F-9C46-96E9F56F0C7A}" type="presOf" srcId="{E3EB1A58-436C-4695-AD9F-A314C8E49A21}" destId="{3E87A4B4-C0A8-44C5-8429-F6CE748FEC0C}" srcOrd="1" destOrd="0" presId="urn:microsoft.com/office/officeart/2005/8/layout/hList7"/>
    <dgm:cxn modelId="{99774C2A-2D5E-4A86-8EE7-ED3AB765A794}" type="presOf" srcId="{E3EB1A58-436C-4695-AD9F-A314C8E49A21}" destId="{57B5BA44-5302-4531-9097-938DB64345E9}" srcOrd="0" destOrd="0" presId="urn:microsoft.com/office/officeart/2005/8/layout/hList7"/>
    <dgm:cxn modelId="{82FEF13D-DCA7-4AB2-84FE-5C8F972AC17F}" type="presOf" srcId="{2C1A3CCB-CB37-4EC3-AF7C-387DC533B8AD}" destId="{4B38CAB4-706C-4CA2-83B2-307733AC0B2B}" srcOrd="0" destOrd="0" presId="urn:microsoft.com/office/officeart/2005/8/layout/hList7"/>
    <dgm:cxn modelId="{02A9BE2C-B7C4-4FC4-BE0E-AD4DBB5D0391}" type="presOf" srcId="{ED579654-E8D0-4662-8167-E1E6AF19B503}" destId="{D7A7EBF0-AF1C-46D2-B163-45F09BAA64BC}" srcOrd="0" destOrd="0" presId="urn:microsoft.com/office/officeart/2005/8/layout/hList7"/>
    <dgm:cxn modelId="{D312F4BC-18DC-4BEA-A4EB-92340D583EDB}" type="presOf" srcId="{B26DC0C6-CDD8-4F01-903A-8AC446528C55}" destId="{2A4976DF-56AC-4790-B716-C65365B5E700}" srcOrd="0" destOrd="0" presId="urn:microsoft.com/office/officeart/2005/8/layout/hList7"/>
    <dgm:cxn modelId="{ED736A84-157C-4084-A714-96A509F58B91}" type="presOf" srcId="{AC08AB92-A878-4CD7-B470-14292098200C}" destId="{859E4091-4F5E-4186-87F9-E9A4DCB7F866}" srcOrd="0" destOrd="0" presId="urn:microsoft.com/office/officeart/2005/8/layout/hList7"/>
    <dgm:cxn modelId="{1992FF4B-27CF-4A05-97E4-637E26AF8CD6}" type="presOf" srcId="{1F1D75E0-61D4-4F44-8E29-2E73348C0308}" destId="{50AE1769-3665-45C2-95C0-4B406506FE98}" srcOrd="0" destOrd="0" presId="urn:microsoft.com/office/officeart/2005/8/layout/hList7"/>
    <dgm:cxn modelId="{CFDB77AE-8FD6-47C2-9E33-3BAF27428B6D}" type="presOf" srcId="{CF08E325-BF05-46C3-AF9A-EDBB122F7F0B}" destId="{6FA80E30-3514-4CE1-8CEB-E831BC5B9546}" srcOrd="1" destOrd="0" presId="urn:microsoft.com/office/officeart/2005/8/layout/hList7"/>
    <dgm:cxn modelId="{50670E31-F034-457D-947B-96F168907F03}" type="presOf" srcId="{3776D223-03C9-4C82-81C8-1C8115973449}" destId="{0CEB203B-7837-4842-BB42-7D939B287B08}" srcOrd="0" destOrd="0" presId="urn:microsoft.com/office/officeart/2005/8/layout/hList7"/>
    <dgm:cxn modelId="{1256575A-6E88-4E4E-A009-06F580F475DF}" type="presOf" srcId="{CF08E325-BF05-46C3-AF9A-EDBB122F7F0B}" destId="{34201C65-E589-407B-BF53-EC5133CCDD7A}" srcOrd="0" destOrd="0" presId="urn:microsoft.com/office/officeart/2005/8/layout/hList7"/>
    <dgm:cxn modelId="{5A6BA0E6-6D51-4237-A1A5-AF06457CB266}" srcId="{2C1A3CCB-CB37-4EC3-AF7C-387DC533B8AD}" destId="{B26DC0C6-CDD8-4F01-903A-8AC446528C55}" srcOrd="2" destOrd="0" parTransId="{78A30071-77EA-46FA-9A2D-4CE75A4532DA}" sibTransId="{AC08AB92-A878-4CD7-B470-14292098200C}"/>
    <dgm:cxn modelId="{86159CB2-5729-4EC0-BE04-59C2CBD352A4}" type="presOf" srcId="{B26DC0C6-CDD8-4F01-903A-8AC446528C55}" destId="{49818074-45C8-4FE1-B7F0-E2F9CFD512BA}" srcOrd="1" destOrd="0" presId="urn:microsoft.com/office/officeart/2005/8/layout/hList7"/>
    <dgm:cxn modelId="{B98BD121-B603-4BF7-BD23-462616C21FB6}" type="presOf" srcId="{1F1D75E0-61D4-4F44-8E29-2E73348C0308}" destId="{C8B6E59F-9BF8-4C65-B975-E59CE5EB7E1B}" srcOrd="1" destOrd="0" presId="urn:microsoft.com/office/officeart/2005/8/layout/hList7"/>
    <dgm:cxn modelId="{2403655A-3201-4512-A7B4-50F9923DA9E1}" srcId="{2C1A3CCB-CB37-4EC3-AF7C-387DC533B8AD}" destId="{CF08E325-BF05-46C3-AF9A-EDBB122F7F0B}" srcOrd="3" destOrd="0" parTransId="{23E66EC7-4F36-4222-9126-25A3F419317C}" sibTransId="{94EAF0E0-D2F9-4BBF-A650-9F60799D4CBE}"/>
    <dgm:cxn modelId="{7EACD729-4441-41B2-B362-0177C5A5919D}" type="presParOf" srcId="{4B38CAB4-706C-4CA2-83B2-307733AC0B2B}" destId="{89D8F647-D6F2-4EF7-8E31-6F47A2114714}" srcOrd="0" destOrd="0" presId="urn:microsoft.com/office/officeart/2005/8/layout/hList7"/>
    <dgm:cxn modelId="{C06B0FDD-4EC9-419B-8EFD-44F02BD896B1}" type="presParOf" srcId="{4B38CAB4-706C-4CA2-83B2-307733AC0B2B}" destId="{00B84144-8314-4ABC-9085-D5A10585877D}" srcOrd="1" destOrd="0" presId="urn:microsoft.com/office/officeart/2005/8/layout/hList7"/>
    <dgm:cxn modelId="{01D428C4-D2A2-481F-A846-2EAF2554814E}" type="presParOf" srcId="{00B84144-8314-4ABC-9085-D5A10585877D}" destId="{07F62BA1-3FC7-4A4E-A090-AC3EDA4C1F1E}" srcOrd="0" destOrd="0" presId="urn:microsoft.com/office/officeart/2005/8/layout/hList7"/>
    <dgm:cxn modelId="{A7C1BC92-DF92-4582-ADE1-59668037B9C6}" type="presParOf" srcId="{07F62BA1-3FC7-4A4E-A090-AC3EDA4C1F1E}" destId="{57B5BA44-5302-4531-9097-938DB64345E9}" srcOrd="0" destOrd="0" presId="urn:microsoft.com/office/officeart/2005/8/layout/hList7"/>
    <dgm:cxn modelId="{32351395-5548-497A-AE30-97D88CEF74CB}" type="presParOf" srcId="{07F62BA1-3FC7-4A4E-A090-AC3EDA4C1F1E}" destId="{3E87A4B4-C0A8-44C5-8429-F6CE748FEC0C}" srcOrd="1" destOrd="0" presId="urn:microsoft.com/office/officeart/2005/8/layout/hList7"/>
    <dgm:cxn modelId="{741A664F-470C-45C6-8AB7-C84283A7FAE9}" type="presParOf" srcId="{07F62BA1-3FC7-4A4E-A090-AC3EDA4C1F1E}" destId="{641FDF17-417E-491A-9FAB-7633046F1203}" srcOrd="2" destOrd="0" presId="urn:microsoft.com/office/officeart/2005/8/layout/hList7"/>
    <dgm:cxn modelId="{36037F83-6B8A-48A6-8324-A84C0803AD36}" type="presParOf" srcId="{07F62BA1-3FC7-4A4E-A090-AC3EDA4C1F1E}" destId="{08B3FD51-A071-45E3-A77C-E57B006EF0FB}" srcOrd="3" destOrd="0" presId="urn:microsoft.com/office/officeart/2005/8/layout/hList7"/>
    <dgm:cxn modelId="{0160C193-EE80-4B48-96E0-7668F17A8513}" type="presParOf" srcId="{00B84144-8314-4ABC-9085-D5A10585877D}" destId="{0CEB203B-7837-4842-BB42-7D939B287B08}" srcOrd="1" destOrd="0" presId="urn:microsoft.com/office/officeart/2005/8/layout/hList7"/>
    <dgm:cxn modelId="{62827166-827C-4468-99CA-1C73C54F7260}" type="presParOf" srcId="{00B84144-8314-4ABC-9085-D5A10585877D}" destId="{4E9EFA3C-248E-408E-A7C9-5DBE1D2CA49B}" srcOrd="2" destOrd="0" presId="urn:microsoft.com/office/officeart/2005/8/layout/hList7"/>
    <dgm:cxn modelId="{0A04C131-8ADB-43A5-A335-AD6B01CDBD03}" type="presParOf" srcId="{4E9EFA3C-248E-408E-A7C9-5DBE1D2CA49B}" destId="{50AE1769-3665-45C2-95C0-4B406506FE98}" srcOrd="0" destOrd="0" presId="urn:microsoft.com/office/officeart/2005/8/layout/hList7"/>
    <dgm:cxn modelId="{0730B1E1-5F65-441D-A7CA-3BF411A61B8E}" type="presParOf" srcId="{4E9EFA3C-248E-408E-A7C9-5DBE1D2CA49B}" destId="{C8B6E59F-9BF8-4C65-B975-E59CE5EB7E1B}" srcOrd="1" destOrd="0" presId="urn:microsoft.com/office/officeart/2005/8/layout/hList7"/>
    <dgm:cxn modelId="{DD876521-124D-4320-83D0-515F2B6A8CB0}" type="presParOf" srcId="{4E9EFA3C-248E-408E-A7C9-5DBE1D2CA49B}" destId="{6AD3D9C4-1407-4214-B4C6-9FFD5C4BF3D7}" srcOrd="2" destOrd="0" presId="urn:microsoft.com/office/officeart/2005/8/layout/hList7"/>
    <dgm:cxn modelId="{2B5C90F8-C202-4066-8A80-9FBE3613D0C3}" type="presParOf" srcId="{4E9EFA3C-248E-408E-A7C9-5DBE1D2CA49B}" destId="{BF862800-B225-410C-A1F0-4B35F00F0991}" srcOrd="3" destOrd="0" presId="urn:microsoft.com/office/officeart/2005/8/layout/hList7"/>
    <dgm:cxn modelId="{B26214C3-0D13-42D9-AA0F-1FC311F317B2}" type="presParOf" srcId="{00B84144-8314-4ABC-9085-D5A10585877D}" destId="{D7A7EBF0-AF1C-46D2-B163-45F09BAA64BC}" srcOrd="3" destOrd="0" presId="urn:microsoft.com/office/officeart/2005/8/layout/hList7"/>
    <dgm:cxn modelId="{EEFED6B3-FF81-47AF-891A-FD3E69807151}" type="presParOf" srcId="{00B84144-8314-4ABC-9085-D5A10585877D}" destId="{3600E511-D2CE-4DFB-B312-ACEFE98D5B1D}" srcOrd="4" destOrd="0" presId="urn:microsoft.com/office/officeart/2005/8/layout/hList7"/>
    <dgm:cxn modelId="{5462CDA6-925E-458F-B386-8E73CBE7EC29}" type="presParOf" srcId="{3600E511-D2CE-4DFB-B312-ACEFE98D5B1D}" destId="{2A4976DF-56AC-4790-B716-C65365B5E700}" srcOrd="0" destOrd="0" presId="urn:microsoft.com/office/officeart/2005/8/layout/hList7"/>
    <dgm:cxn modelId="{2F352F30-2BAC-4A41-8115-712F0FFCF2AC}" type="presParOf" srcId="{3600E511-D2CE-4DFB-B312-ACEFE98D5B1D}" destId="{49818074-45C8-4FE1-B7F0-E2F9CFD512BA}" srcOrd="1" destOrd="0" presId="urn:microsoft.com/office/officeart/2005/8/layout/hList7"/>
    <dgm:cxn modelId="{EE0353AB-D4A8-4F2E-98E5-AC248F2D9864}" type="presParOf" srcId="{3600E511-D2CE-4DFB-B312-ACEFE98D5B1D}" destId="{DCEBAEA1-0D06-4A45-BE13-4191AFBF637E}" srcOrd="2" destOrd="0" presId="urn:microsoft.com/office/officeart/2005/8/layout/hList7"/>
    <dgm:cxn modelId="{9EB455F5-8C69-4FB4-BF6B-3A62C7F0AAFF}" type="presParOf" srcId="{3600E511-D2CE-4DFB-B312-ACEFE98D5B1D}" destId="{992C85D4-A0A4-4B18-B328-8A8AAA18F2BE}" srcOrd="3" destOrd="0" presId="urn:microsoft.com/office/officeart/2005/8/layout/hList7"/>
    <dgm:cxn modelId="{70CD3787-3CEB-47F8-89CF-444CB6D108D2}" type="presParOf" srcId="{00B84144-8314-4ABC-9085-D5A10585877D}" destId="{859E4091-4F5E-4186-87F9-E9A4DCB7F866}" srcOrd="5" destOrd="0" presId="urn:microsoft.com/office/officeart/2005/8/layout/hList7"/>
    <dgm:cxn modelId="{2B8C7968-795A-43EB-9590-1035F5A25D54}" type="presParOf" srcId="{00B84144-8314-4ABC-9085-D5A10585877D}" destId="{46DD4811-D118-4EFE-9103-B0F4257455E9}" srcOrd="6" destOrd="0" presId="urn:microsoft.com/office/officeart/2005/8/layout/hList7"/>
    <dgm:cxn modelId="{E0E8E13B-2356-4B8C-9714-7C7093BEC6BD}" type="presParOf" srcId="{46DD4811-D118-4EFE-9103-B0F4257455E9}" destId="{34201C65-E589-407B-BF53-EC5133CCDD7A}" srcOrd="0" destOrd="0" presId="urn:microsoft.com/office/officeart/2005/8/layout/hList7"/>
    <dgm:cxn modelId="{A4AC7AAE-04AB-4B3C-8ADE-67D513B578CC}" type="presParOf" srcId="{46DD4811-D118-4EFE-9103-B0F4257455E9}" destId="{6FA80E30-3514-4CE1-8CEB-E831BC5B9546}" srcOrd="1" destOrd="0" presId="urn:microsoft.com/office/officeart/2005/8/layout/hList7"/>
    <dgm:cxn modelId="{5FA05E5B-6395-4BFF-8961-1D41B3EE7C6E}" type="presParOf" srcId="{46DD4811-D118-4EFE-9103-B0F4257455E9}" destId="{ABE980CF-9FBD-4B6A-B73E-6A008B6A78F6}" srcOrd="2" destOrd="0" presId="urn:microsoft.com/office/officeart/2005/8/layout/hList7"/>
    <dgm:cxn modelId="{1AA697FC-353F-4834-A3AE-D91D079DC441}" type="presParOf" srcId="{46DD4811-D118-4EFE-9103-B0F4257455E9}" destId="{DE33D52D-9D01-4E4B-928C-270293076CD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4023976" y="-617698"/>
          <a:ext cx="4795270" cy="4795270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2DEF-906B-463C-8C13-387AFFDFB2B1}">
      <dsp:nvSpPr>
        <dsp:cNvPr id="0" name=""/>
        <dsp:cNvSpPr/>
      </dsp:nvSpPr>
      <dsp:spPr>
        <a:xfrm>
          <a:off x="404167" y="273683"/>
          <a:ext cx="5511533" cy="5476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69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Генеральный план города Сургута</a:t>
          </a:r>
          <a:endParaRPr lang="ru-RU" sz="10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167" y="273683"/>
        <a:ext cx="5511533" cy="547651"/>
      </dsp:txXfrm>
    </dsp:sp>
    <dsp:sp modelId="{61D2D4E8-2A48-43B2-8959-9AF7D9A01AB9}">
      <dsp:nvSpPr>
        <dsp:cNvPr id="0" name=""/>
        <dsp:cNvSpPr/>
      </dsp:nvSpPr>
      <dsp:spPr>
        <a:xfrm>
          <a:off x="61885" y="205226"/>
          <a:ext cx="684563" cy="684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4B6C9-FC09-4012-8EC4-91925A2E24E3}">
      <dsp:nvSpPr>
        <dsp:cNvPr id="0" name=""/>
        <dsp:cNvSpPr/>
      </dsp:nvSpPr>
      <dsp:spPr>
        <a:xfrm>
          <a:off x="718148" y="1095302"/>
          <a:ext cx="5197553" cy="547651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69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Дорожная карта по реализации генерального плана</a:t>
          </a:r>
        </a:p>
      </dsp:txBody>
      <dsp:txXfrm>
        <a:off x="718148" y="1095302"/>
        <a:ext cx="5197553" cy="547651"/>
      </dsp:txXfrm>
    </dsp:sp>
    <dsp:sp modelId="{5E537B14-79FB-4AA4-9D2B-296F3FEC559D}">
      <dsp:nvSpPr>
        <dsp:cNvPr id="0" name=""/>
        <dsp:cNvSpPr/>
      </dsp:nvSpPr>
      <dsp:spPr>
        <a:xfrm>
          <a:off x="375866" y="1026845"/>
          <a:ext cx="684563" cy="684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D8BC0-72C8-46D9-AC51-38D93684A26E}">
      <dsp:nvSpPr>
        <dsp:cNvPr id="0" name=""/>
        <dsp:cNvSpPr/>
      </dsp:nvSpPr>
      <dsp:spPr>
        <a:xfrm>
          <a:off x="718148" y="1916920"/>
          <a:ext cx="5197553" cy="54765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69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планировки территории улично-дорожной сети города Сургута</a:t>
          </a:r>
        </a:p>
      </dsp:txBody>
      <dsp:txXfrm>
        <a:off x="718148" y="1916920"/>
        <a:ext cx="5197553" cy="547651"/>
      </dsp:txXfrm>
    </dsp:sp>
    <dsp:sp modelId="{FE710B07-EDE7-41B6-A5CD-7F8E4979AB1F}">
      <dsp:nvSpPr>
        <dsp:cNvPr id="0" name=""/>
        <dsp:cNvSpPr/>
      </dsp:nvSpPr>
      <dsp:spPr>
        <a:xfrm>
          <a:off x="375866" y="1848464"/>
          <a:ext cx="684563" cy="684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43667-63DD-4373-BD52-675C57434545}">
      <dsp:nvSpPr>
        <dsp:cNvPr id="0" name=""/>
        <dsp:cNvSpPr/>
      </dsp:nvSpPr>
      <dsp:spPr>
        <a:xfrm>
          <a:off x="404167" y="2738539"/>
          <a:ext cx="5511533" cy="54765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69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Подготовка и утверждение градостроительных планов земельных участков</a:t>
          </a:r>
        </a:p>
      </dsp:txBody>
      <dsp:txXfrm>
        <a:off x="404167" y="2738539"/>
        <a:ext cx="5511533" cy="547651"/>
      </dsp:txXfrm>
    </dsp:sp>
    <dsp:sp modelId="{2F0479D6-A789-4585-AFAC-432EF9E5E357}">
      <dsp:nvSpPr>
        <dsp:cNvPr id="0" name=""/>
        <dsp:cNvSpPr/>
      </dsp:nvSpPr>
      <dsp:spPr>
        <a:xfrm>
          <a:off x="61885" y="2670083"/>
          <a:ext cx="684563" cy="684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5749608" y="-886888"/>
          <a:ext cx="6898713" cy="6898713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66F65-EAC6-415D-A96C-D70D3A9AD2BC}">
      <dsp:nvSpPr>
        <dsp:cNvPr id="0" name=""/>
        <dsp:cNvSpPr/>
      </dsp:nvSpPr>
      <dsp:spPr>
        <a:xfrm>
          <a:off x="456389" y="214448"/>
          <a:ext cx="6356566" cy="650415"/>
        </a:xfrm>
        <a:prstGeom prst="rect">
          <a:avLst/>
        </a:prstGeom>
        <a:solidFill>
          <a:schemeClr val="accent1">
            <a:lumMod val="40000"/>
            <a:lumOff val="60000"/>
            <a:alpha val="18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92 муниципальных образовательных учреждения, подведомственных департаменту образования Администрации города (48 дошкольных, 40 общеобразовательных учреждений, 4 учреждения дополнительного  образования)</a:t>
          </a:r>
          <a:endParaRPr lang="ru-RU" sz="1000" b="1" kern="1200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389" y="214448"/>
        <a:ext cx="6356566" cy="650415"/>
      </dsp:txXfrm>
    </dsp:sp>
    <dsp:sp modelId="{9F9A70EB-05E0-47B1-A17F-B2ECF0521F68}">
      <dsp:nvSpPr>
        <dsp:cNvPr id="0" name=""/>
        <dsp:cNvSpPr/>
      </dsp:nvSpPr>
      <dsp:spPr>
        <a:xfrm>
          <a:off x="26891" y="177312"/>
          <a:ext cx="858995" cy="72468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3E025-688A-49F4-BC5A-741CBA4CD5C0}">
      <dsp:nvSpPr>
        <dsp:cNvPr id="0" name=""/>
        <dsp:cNvSpPr/>
      </dsp:nvSpPr>
      <dsp:spPr>
        <a:xfrm>
          <a:off x="900209" y="1037223"/>
          <a:ext cx="5912747" cy="62331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казенных общеобразовательных учреждения, подведомственных Департаменту образования и молодежной политики ХМАО-Югры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209" y="1037223"/>
        <a:ext cx="5912747" cy="623318"/>
      </dsp:txXfrm>
    </dsp:sp>
    <dsp:sp modelId="{D4CF2A48-D7D4-4489-A393-D434A72F2BD0}">
      <dsp:nvSpPr>
        <dsp:cNvPr id="0" name=""/>
        <dsp:cNvSpPr/>
      </dsp:nvSpPr>
      <dsp:spPr>
        <a:xfrm>
          <a:off x="490809" y="997515"/>
          <a:ext cx="818799" cy="7027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9D582-2254-45C9-A873-423C2A73CF8B}">
      <dsp:nvSpPr>
        <dsp:cNvPr id="0" name=""/>
        <dsp:cNvSpPr/>
      </dsp:nvSpPr>
      <dsp:spPr>
        <a:xfrm>
          <a:off x="1130048" y="1952958"/>
          <a:ext cx="5709799" cy="385160"/>
        </a:xfrm>
        <a:prstGeom prst="rect">
          <a:avLst/>
        </a:prstGeom>
        <a:solidFill>
          <a:srgbClr val="FFDE7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частное образовательное учреждение </a:t>
          </a:r>
          <a:endParaRPr lang="ru-RU" sz="1000" b="1" kern="1200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0048" y="1952958"/>
        <a:ext cx="5709799" cy="385160"/>
      </dsp:txXfrm>
    </dsp:sp>
    <dsp:sp modelId="{C2AA3121-F0ED-4056-82D6-394600E557B7}">
      <dsp:nvSpPr>
        <dsp:cNvPr id="0" name=""/>
        <dsp:cNvSpPr/>
      </dsp:nvSpPr>
      <dsp:spPr>
        <a:xfrm>
          <a:off x="577071" y="1820889"/>
          <a:ext cx="1052169" cy="6744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3A496-BA89-4123-B047-D78C0E25DC5F}">
      <dsp:nvSpPr>
        <dsp:cNvPr id="0" name=""/>
        <dsp:cNvSpPr/>
      </dsp:nvSpPr>
      <dsp:spPr>
        <a:xfrm>
          <a:off x="1130048" y="2762475"/>
          <a:ext cx="5709799" cy="42049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000" b="1" kern="1200" dirty="0" smtClean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 частных организаций, осуществляющих образовательную деятельность по реализации образовательных программ дошкольного образования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/>
            </a:solidFill>
          </a:endParaRPr>
        </a:p>
      </dsp:txBody>
      <dsp:txXfrm>
        <a:off x="1130048" y="2762475"/>
        <a:ext cx="5709799" cy="420495"/>
      </dsp:txXfrm>
    </dsp:sp>
    <dsp:sp modelId="{50CE5587-F985-4611-BAAE-DC59F2FF5B96}">
      <dsp:nvSpPr>
        <dsp:cNvPr id="0" name=""/>
        <dsp:cNvSpPr/>
      </dsp:nvSpPr>
      <dsp:spPr>
        <a:xfrm>
          <a:off x="697587" y="2629604"/>
          <a:ext cx="811137" cy="6744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E4D93-4D8B-4061-917D-E361B5A88CB6}">
      <dsp:nvSpPr>
        <dsp:cNvPr id="0" name=""/>
        <dsp:cNvSpPr/>
      </dsp:nvSpPr>
      <dsp:spPr>
        <a:xfrm>
          <a:off x="900209" y="3376073"/>
          <a:ext cx="5912747" cy="799957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9 учреждений среднего профессионального образования (Сургутский профессиональный колледж, Сургутский  медицинский колледж, Сургутский музыкальный колледж русской культуры им. А.С. Знаменского, Сургутский нефтяной техникум – филиал ГОУ ВПО  «Югорский государственный университет», АНПОО «Сургутский институт экономики, управления и права», 3 филиала средних специальных учебных заведения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209" y="3376073"/>
        <a:ext cx="5912747" cy="799957"/>
      </dsp:txXfrm>
    </dsp:sp>
    <dsp:sp modelId="{3826DFA0-954C-43C3-8C96-4FC50AA5FF2F}">
      <dsp:nvSpPr>
        <dsp:cNvPr id="0" name=""/>
        <dsp:cNvSpPr/>
      </dsp:nvSpPr>
      <dsp:spPr>
        <a:xfrm>
          <a:off x="425415" y="3351630"/>
          <a:ext cx="949586" cy="8488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85ACC-0DDD-4D97-9D4D-60340E71F0FC}">
      <dsp:nvSpPr>
        <dsp:cNvPr id="0" name=""/>
        <dsp:cNvSpPr/>
      </dsp:nvSpPr>
      <dsp:spPr>
        <a:xfrm>
          <a:off x="456389" y="4315503"/>
          <a:ext cx="6356566" cy="53955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8270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учреждения высшего профессионального образования (Сургутский государственный университет ХМАО-Югры, Сургутский государственный педагогический университет, 2 филиала вузов) </a:t>
          </a:r>
          <a:endParaRPr lang="ru-RU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6389" y="4315503"/>
        <a:ext cx="6356566" cy="539553"/>
      </dsp:txXfrm>
    </dsp:sp>
    <dsp:sp modelId="{DE9B0F3A-E813-4FCC-A310-F5AD5C514C53}">
      <dsp:nvSpPr>
        <dsp:cNvPr id="0" name=""/>
        <dsp:cNvSpPr/>
      </dsp:nvSpPr>
      <dsp:spPr>
        <a:xfrm>
          <a:off x="56793" y="4202379"/>
          <a:ext cx="799193" cy="76580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5BA44-5302-4531-9097-938DB64345E9}">
      <dsp:nvSpPr>
        <dsp:cNvPr id="0" name=""/>
        <dsp:cNvSpPr/>
      </dsp:nvSpPr>
      <dsp:spPr>
        <a:xfrm>
          <a:off x="146847" y="0"/>
          <a:ext cx="2542047" cy="5020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</a:t>
          </a:r>
          <a:r>
            <a:rPr lang="ru-RU" sz="2000" b="1" kern="120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консультационная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847" y="2008088"/>
        <a:ext cx="2542047" cy="2008088"/>
      </dsp:txXfrm>
    </dsp:sp>
    <dsp:sp modelId="{08B3FD51-A071-45E3-A77C-E57B006EF0FB}">
      <dsp:nvSpPr>
        <dsp:cNvPr id="0" name=""/>
        <dsp:cNvSpPr/>
      </dsp:nvSpPr>
      <dsp:spPr>
        <a:xfrm>
          <a:off x="731985" y="285799"/>
          <a:ext cx="1671733" cy="167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AE1769-3665-45C2-95C0-4B406506FE98}">
      <dsp:nvSpPr>
        <dsp:cNvPr id="0" name=""/>
        <dsp:cNvSpPr/>
      </dsp:nvSpPr>
      <dsp:spPr>
        <a:xfrm>
          <a:off x="3017889" y="0"/>
          <a:ext cx="2450253" cy="5020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9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9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9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инвестиционных проектов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принципу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«одного окна»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7889" y="2008088"/>
        <a:ext cx="2450253" cy="2008088"/>
      </dsp:txXfrm>
    </dsp:sp>
    <dsp:sp modelId="{BF862800-B225-410C-A1F0-4B35F00F0991}">
      <dsp:nvSpPr>
        <dsp:cNvPr id="0" name=""/>
        <dsp:cNvSpPr/>
      </dsp:nvSpPr>
      <dsp:spPr>
        <a:xfrm>
          <a:off x="3394731" y="155488"/>
          <a:ext cx="1671733" cy="167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4976DF-56AC-4790-B716-C65365B5E700}">
      <dsp:nvSpPr>
        <dsp:cNvPr id="0" name=""/>
        <dsp:cNvSpPr/>
      </dsp:nvSpPr>
      <dsp:spPr>
        <a:xfrm>
          <a:off x="5704575" y="0"/>
          <a:ext cx="2406415" cy="5020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2232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50" b="1" kern="1200" baseline="0" dirty="0" smtClean="0">
            <a:solidFill>
              <a:srgbClr val="660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2232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baseline="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</a:t>
          </a:r>
        </a:p>
        <a:p>
          <a:pPr lvl="0" algn="ctr" defTabSz="82232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baseline="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портал </a:t>
          </a:r>
        </a:p>
        <a:p>
          <a:pPr lvl="0" algn="ctr" defTabSz="82232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 Сургута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4575" y="2008088"/>
        <a:ext cx="2406415" cy="2008088"/>
      </dsp:txXfrm>
    </dsp:sp>
    <dsp:sp modelId="{992C85D4-A0A4-4B18-B328-8A8AAA18F2BE}">
      <dsp:nvSpPr>
        <dsp:cNvPr id="0" name=""/>
        <dsp:cNvSpPr/>
      </dsp:nvSpPr>
      <dsp:spPr>
        <a:xfrm>
          <a:off x="6142692" y="285799"/>
          <a:ext cx="1671733" cy="167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201C65-E589-407B-BF53-EC5133CCDD7A}">
      <dsp:nvSpPr>
        <dsp:cNvPr id="0" name=""/>
        <dsp:cNvSpPr/>
      </dsp:nvSpPr>
      <dsp:spPr>
        <a:xfrm>
          <a:off x="8464207" y="0"/>
          <a:ext cx="2393396" cy="5020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77787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750" b="1" kern="1200" dirty="0" smtClean="0">
            <a:solidFill>
              <a:srgbClr val="660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77875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Инвестиционный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налоговый </a:t>
          </a:r>
        </a:p>
        <a:p>
          <a:pPr lvl="0" algn="ctr" defTabSz="7778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вычет</a:t>
          </a:r>
        </a:p>
        <a:p>
          <a:pPr lvl="0" algn="ctr" defTabSz="7778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(Закон ХМАО-Югры от 20.12.17 № 92-оз)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64207" y="2008088"/>
        <a:ext cx="2393396" cy="2008088"/>
      </dsp:txXfrm>
    </dsp:sp>
    <dsp:sp modelId="{DE33D52D-9D01-4E4B-928C-270293076CD0}">
      <dsp:nvSpPr>
        <dsp:cNvPr id="0" name=""/>
        <dsp:cNvSpPr/>
      </dsp:nvSpPr>
      <dsp:spPr>
        <a:xfrm>
          <a:off x="8750603" y="208365"/>
          <a:ext cx="1671733" cy="167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D8F647-D6F2-4EF7-8E31-6F47A2114714}">
      <dsp:nvSpPr>
        <dsp:cNvPr id="0" name=""/>
        <dsp:cNvSpPr/>
      </dsp:nvSpPr>
      <dsp:spPr>
        <a:xfrm>
          <a:off x="490745" y="4053221"/>
          <a:ext cx="9906014" cy="90687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00DEE-48A3-47B4-99AA-429660E62ADE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5D9FD-8B4C-4653-9BA3-C434BB8F1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4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08E5EE-1B48-45D1-A834-466262CE805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5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D9FD-8B4C-4653-9BA3-C434BB8F14E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1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35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41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12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4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.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FA997E-807B-42B1-BCD1-5F612A386FE2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50C6E-7E7A-4F9A-B70A-6C1AB4456C3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0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A50C6E-7E7A-4F9A-B70A-6C1AB4456C32}" type="slidenum">
              <a:rPr lang="ru-RU" altLang="ru-RU" smtClean="0">
                <a:solidFill>
                  <a:prstClr val="black"/>
                </a:solidFill>
              </a:rPr>
              <a:pPr/>
              <a:t>11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03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D9FD-8B4C-4653-9BA3-C434BB8F14E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0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D9FD-8B4C-4653-9BA3-C434BB8F14E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4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D9FD-8B4C-4653-9BA3-C434BB8F14E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5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5D9FD-8B4C-4653-9BA3-C434BB8F14E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88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80B6C-F74C-41EE-96EF-CB6A0F5173F7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3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90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3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2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9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6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5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1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4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6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E316E-BCC4-4FD7-BCEE-8F4C7E8A46D0}" type="datetimeFigureOut">
              <a:rPr lang="ru-RU" smtClean="0"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00DD-25DC-47E2-B9AC-09E5EC830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5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budget.admsurgut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9.jpeg"/><Relationship Id="rId7" Type="http://schemas.openxmlformats.org/officeDocument/2006/relationships/diagramData" Target="../diagrams/data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41.tiff"/><Relationship Id="rId10" Type="http://schemas.openxmlformats.org/officeDocument/2006/relationships/diagramColors" Target="../diagrams/colors1.xml"/><Relationship Id="rId4" Type="http://schemas.openxmlformats.org/officeDocument/2006/relationships/image" Target="../media/image40.jpeg"/><Relationship Id="rId9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8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3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2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gi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hyperlink" Target="http://admsurgut.ru/rubric/21332/Dokumenty-strategicheskogo-planirovaniy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6" y="0"/>
            <a:ext cx="12258675" cy="6858000"/>
          </a:xfrm>
          <a:prstGeom prst="rect">
            <a:avLst/>
          </a:prstGeom>
          <a:scene3d>
            <a:camera prst="orthographicFront"/>
            <a:lightRig rig="chilly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4124325" y="4550733"/>
            <a:ext cx="8639175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ИНВЕСТИЦИОННЫЙ</a:t>
            </a:r>
            <a:endParaRPr lang="ru-RU" sz="3600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ПАСПОРТ </a:t>
            </a:r>
            <a:r>
              <a:rPr lang="ru-RU" sz="3600" b="1" u="sng" dirty="0" err="1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г.СУРГУТА</a:t>
            </a:r>
            <a:endParaRPr lang="ru-RU" sz="3600" u="sng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SURGUT INVESTMENT PASSPORT</a:t>
            </a:r>
            <a:endParaRPr lang="ru-RU" sz="3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4279" y="6545976"/>
            <a:ext cx="2033890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419350" algn="l"/>
              </a:tabLst>
            </a:pP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www.invest.admsurgut.ru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58982" y="-32009"/>
            <a:ext cx="7921625" cy="62388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Зарегистрированная безработица (на конец периода)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80144775"/>
              </p:ext>
            </p:extLst>
          </p:nvPr>
        </p:nvGraphicFramePr>
        <p:xfrm>
          <a:off x="-129396" y="559871"/>
          <a:ext cx="6745856" cy="544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>
                <a:latin typeface="Arial Black" panose="020B0A04020102020204" pitchFamily="34" charset="0"/>
                <a:cs typeface="Times New Roman" panose="02020603050405020304" pitchFamily="18" charset="0"/>
              </a:rPr>
              <a:t>Оценка социально-экономической ситуации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10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12943" y="766396"/>
            <a:ext cx="52017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зарегистрированной безработицы по городу остается одним из самых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низких среди муниципалитетов округа, он в три раза ниже среднеокружного уровня. </a:t>
            </a:r>
            <a:endParaRPr lang="ru-RU" sz="1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endParaRPr lang="ru-RU" sz="1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государственной программы «Содействие занятости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населения в Ханты-Мансийском автономном округе – Югре на 2016 – 2020 годы» на территории города позволяет не допустить значительного роста безработицы, способствует сохранению кадрового потенциала работников организаций, созданию постоянных и временных рабочих мест для безработных граждан и незанятого населения, повышению конкурентоспособности граждан, их адаптации на рынке труда.</a:t>
            </a:r>
          </a:p>
          <a:p>
            <a:pPr lvl="0" algn="just"/>
            <a:endParaRPr lang="ru-RU" sz="1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164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227350" y="0"/>
            <a:ext cx="8030343" cy="62388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 и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</a:t>
            </a: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населения, тыс. человек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13517340"/>
              </p:ext>
            </p:extLst>
          </p:nvPr>
        </p:nvGraphicFramePr>
        <p:xfrm>
          <a:off x="232913" y="536117"/>
          <a:ext cx="6866936" cy="459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>
                <a:latin typeface="Arial Black" panose="020B0A04020102020204" pitchFamily="34" charset="0"/>
                <a:cs typeface="Times New Roman" panose="02020603050405020304" pitchFamily="18" charset="0"/>
              </a:rPr>
              <a:t>Оценка социально-экономической ситуации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519" y="0"/>
            <a:ext cx="390481" cy="5361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99849" y="614730"/>
            <a:ext cx="469639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Отчетный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 характеризовался стабилизацией на рынке труда.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Более низкие темпы прироста численности работников крупных и средних организаций компенсировались более высокими темпами прироста численности занятых в секторе малого предпринимательства. Этому способствует благоприятный деловой климат на территории города, реализация мероприятий муниципальной программы «Развитие малого и среднего предпринимательства в городе Сургуте на 2016 – 2030 годы», деятельность организаций инфраструктуры поддержки малого и среднего предпринимательства, интенсивное развитие инфраструктуры города.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структуре занятости населения по видам экономической деятельности наибольший удельный вес приходится на промышленное производство, торговлю, транспортирование и хранение, строительство, образование и здравоохранение.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экономически активного населения в отчетном году составила</a:t>
            </a:r>
            <a:b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166,9 тыс. человек, численность занятых в эконо</a:t>
            </a:r>
            <a:r>
              <a:rPr lang="ru-RU" sz="1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мике на территории муниципального образования – 158 тыс. человек, доля занятых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экономике от общей численности экономически активного населения – 94,7 %. Среднесписочная численность работников крупных и средних организаций стабилизировалась на уровне предыдущего года –</a:t>
            </a:r>
            <a:b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115,6 тыс. человек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000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зарегистрированной безработицы по городу остается одним из самых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низких среди муниципалитетов округа, он в три раза ниже среднеокружного уровня. 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794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       Бюджет и финансы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2472" y="177772"/>
            <a:ext cx="925855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Franklin Gothic Book" panose="020B050302010202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	</a:t>
            </a:r>
            <a:r>
              <a:rPr lang="ru-RU" sz="1400" i="1" dirty="0">
                <a:latin typeface="Franklin Gothic Book" panose="020B0503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Обеспечение сбалансированности и устойчивости бюджета города является одним из условий достижения стратегических целей социально-экономического развития города Сургута. Город традиционно придерживается взвешенной </a:t>
            </a:r>
            <a:r>
              <a:rPr lang="ru-RU" sz="1400" i="1" dirty="0" smtClean="0">
                <a:latin typeface="Franklin Gothic Book" panose="020B0503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долговой </a:t>
            </a:r>
            <a:r>
              <a:rPr lang="ru-RU" sz="1400" i="1" dirty="0">
                <a:latin typeface="Franklin Gothic Book" panose="020B0503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политики</a:t>
            </a:r>
            <a:r>
              <a:rPr lang="ru-RU" sz="1400" i="1" dirty="0" smtClean="0">
                <a:latin typeface="Franklin Gothic Book" panose="020B0503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Franklin Gothic Book" panose="020B0503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осуществляет строгий контроль за балансом доходов и расходов.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7362" y="1613796"/>
            <a:ext cx="2810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Franklin Gothic Book" panose="020B0503020102020204" pitchFamily="34" charset="0"/>
              </a:rPr>
              <a:t>Бюджет городского округа город Сургут </a:t>
            </a:r>
          </a:p>
          <a:p>
            <a:r>
              <a:rPr lang="ru-RU" sz="1200" b="1" dirty="0">
                <a:latin typeface="Franklin Gothic Book" panose="020B0503020102020204" pitchFamily="34" charset="0"/>
              </a:rPr>
              <a:t>за 2017 – 2020 годы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701348" y="2179390"/>
            <a:ext cx="2798608" cy="3504172"/>
            <a:chOff x="177348" y="2370739"/>
            <a:chExt cx="1736694" cy="3504172"/>
          </a:xfrm>
          <a:solidFill>
            <a:srgbClr val="00B0F0"/>
          </a:solidFill>
        </p:grpSpPr>
        <p:sp>
          <p:nvSpPr>
            <p:cNvPr id="51" name="Загнутый угол 50"/>
            <p:cNvSpPr/>
            <p:nvPr/>
          </p:nvSpPr>
          <p:spPr bwMode="auto">
            <a:xfrm>
              <a:off x="177348" y="2370739"/>
              <a:ext cx="1725801" cy="278988"/>
            </a:xfrm>
            <a:prstGeom prst="foldedCorner">
              <a:avLst>
                <a:gd name="adj" fmla="val 50000"/>
              </a:avLst>
            </a:prstGeom>
            <a:grp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72000" rIns="36000" bIns="36000" anchor="ctr"/>
            <a:lstStyle/>
            <a:p>
              <a:pPr algn="ctr">
                <a:defRPr/>
              </a:pPr>
              <a:endParaRPr lang="ru-RU" sz="1100" b="1" kern="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ru-RU" sz="1100" b="1" kern="0" dirty="0">
                  <a:solidFill>
                    <a:schemeClr val="bg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rPr>
                <a:t> 1. Доходы -  всего</a:t>
              </a:r>
            </a:p>
          </p:txBody>
        </p:sp>
        <p:sp>
          <p:nvSpPr>
            <p:cNvPr id="19" name="AutoShape 76"/>
            <p:cNvSpPr>
              <a:spLocks noChangeArrowheads="1"/>
            </p:cNvSpPr>
            <p:nvPr/>
          </p:nvSpPr>
          <p:spPr bwMode="auto">
            <a:xfrm>
              <a:off x="179511" y="2840157"/>
              <a:ext cx="1732366" cy="213897"/>
            </a:xfrm>
            <a:prstGeom prst="roundRect">
              <a:avLst>
                <a:gd name="adj" fmla="val 8704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>
                <a:defRPr/>
              </a:pPr>
              <a:r>
                <a:rPr lang="ru-RU" sz="800" b="1" kern="0" dirty="0">
                  <a:solidFill>
                    <a:srgbClr val="000099"/>
                  </a:solidFill>
                  <a:latin typeface="Franklin Gothic Book" panose="020B0503020102020204" pitchFamily="34" charset="0"/>
                  <a:cs typeface="Arial" pitchFamily="34" charset="0"/>
                </a:rPr>
                <a:t>1.1. Налоговые и неналоговые доходы, из них:</a:t>
              </a:r>
            </a:p>
          </p:txBody>
        </p:sp>
        <p:sp>
          <p:nvSpPr>
            <p:cNvPr id="20" name="AutoShape 76"/>
            <p:cNvSpPr>
              <a:spLocks noChangeArrowheads="1"/>
            </p:cNvSpPr>
            <p:nvPr/>
          </p:nvSpPr>
          <p:spPr bwMode="auto">
            <a:xfrm>
              <a:off x="179511" y="3185746"/>
              <a:ext cx="1732367" cy="213897"/>
            </a:xfrm>
            <a:prstGeom prst="roundRect">
              <a:avLst>
                <a:gd name="adj" fmla="val 8704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>
                <a:defRPr/>
              </a:pPr>
              <a:r>
                <a:rPr lang="ru-RU" sz="800" b="1" i="1" kern="0" dirty="0">
                  <a:solidFill>
                    <a:srgbClr val="000099"/>
                  </a:solidFill>
                  <a:latin typeface="Franklin Gothic Book" panose="020B0503020102020204" pitchFamily="34" charset="0"/>
                  <a:cs typeface="Arial" pitchFamily="34" charset="0"/>
                </a:rPr>
                <a:t>- налог на доходы физических лиц</a:t>
              </a:r>
            </a:p>
          </p:txBody>
        </p:sp>
        <p:sp>
          <p:nvSpPr>
            <p:cNvPr id="21" name="AutoShape 76"/>
            <p:cNvSpPr>
              <a:spLocks noChangeArrowheads="1"/>
            </p:cNvSpPr>
            <p:nvPr/>
          </p:nvSpPr>
          <p:spPr bwMode="auto">
            <a:xfrm>
              <a:off x="177348" y="3814170"/>
              <a:ext cx="1734530" cy="342961"/>
            </a:xfrm>
            <a:prstGeom prst="roundRect">
              <a:avLst>
                <a:gd name="adj" fmla="val 8704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>
                <a:defRPr/>
              </a:pPr>
              <a:r>
                <a:rPr lang="ru-RU" sz="800" b="1" i="1" kern="0" dirty="0">
                  <a:solidFill>
                    <a:srgbClr val="000099"/>
                  </a:solidFill>
                  <a:latin typeface="Franklin Gothic Book" panose="020B0503020102020204" pitchFamily="34" charset="0"/>
                  <a:cs typeface="Arial" pitchFamily="34" charset="0"/>
                </a:rPr>
                <a:t>- доходы от имущества, находящегося в муниципальной собственности</a:t>
              </a:r>
            </a:p>
          </p:txBody>
        </p:sp>
        <p:sp>
          <p:nvSpPr>
            <p:cNvPr id="22" name="AutoShape 76"/>
            <p:cNvSpPr>
              <a:spLocks noChangeArrowheads="1"/>
            </p:cNvSpPr>
            <p:nvPr/>
          </p:nvSpPr>
          <p:spPr bwMode="auto">
            <a:xfrm>
              <a:off x="196972" y="5303825"/>
              <a:ext cx="1717070" cy="213897"/>
            </a:xfrm>
            <a:prstGeom prst="roundRect">
              <a:avLst>
                <a:gd name="adj" fmla="val 8704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>
                <a:defRPr/>
              </a:pPr>
              <a:r>
                <a:rPr lang="ru-RU" sz="800" b="1" kern="0" dirty="0">
                  <a:solidFill>
                    <a:srgbClr val="000099"/>
                  </a:solidFill>
                  <a:latin typeface="Franklin Gothic Book" panose="020B0503020102020204" pitchFamily="34" charset="0"/>
                  <a:cs typeface="Arial" pitchFamily="34" charset="0"/>
                </a:rPr>
                <a:t>в том числе: бюджетные инвестиции, из них:</a:t>
              </a:r>
            </a:p>
          </p:txBody>
        </p:sp>
        <p:sp>
          <p:nvSpPr>
            <p:cNvPr id="23" name="AutoShape 76"/>
            <p:cNvSpPr>
              <a:spLocks noChangeArrowheads="1"/>
            </p:cNvSpPr>
            <p:nvPr/>
          </p:nvSpPr>
          <p:spPr bwMode="auto">
            <a:xfrm>
              <a:off x="196973" y="5661014"/>
              <a:ext cx="1714906" cy="213897"/>
            </a:xfrm>
            <a:prstGeom prst="roundRect">
              <a:avLst>
                <a:gd name="adj" fmla="val 8704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>
                <a:defRPr/>
              </a:pPr>
              <a:r>
                <a:rPr lang="ru-RU" sz="800" b="1" kern="0" dirty="0">
                  <a:solidFill>
                    <a:srgbClr val="000099"/>
                  </a:solidFill>
                  <a:latin typeface="Franklin Gothic Book" panose="020B0503020102020204" pitchFamily="34" charset="0"/>
                  <a:cs typeface="Arial" pitchFamily="34" charset="0"/>
                </a:rPr>
                <a:t>за счет средств местного бюджета</a:t>
              </a:r>
            </a:p>
          </p:txBody>
        </p:sp>
        <p:sp>
          <p:nvSpPr>
            <p:cNvPr id="26" name="Загнутый угол 25"/>
            <p:cNvSpPr/>
            <p:nvPr/>
          </p:nvSpPr>
          <p:spPr bwMode="auto">
            <a:xfrm>
              <a:off x="203537" y="4873406"/>
              <a:ext cx="1708340" cy="292785"/>
            </a:xfrm>
            <a:prstGeom prst="foldedCorner">
              <a:avLst>
                <a:gd name="adj" fmla="val 50000"/>
              </a:avLst>
            </a:prstGeom>
            <a:grp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72000" rIns="36000" bIns="36000" anchor="ctr"/>
            <a:lstStyle/>
            <a:p>
              <a:pPr algn="ctr">
                <a:defRPr/>
              </a:pPr>
              <a:endParaRPr lang="ru-RU" sz="1100" b="1" kern="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ru-RU" sz="1100" b="1" kern="0" dirty="0">
                  <a:solidFill>
                    <a:schemeClr val="bg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rPr>
                <a:t>2. Расходы бюджета - всего</a:t>
              </a:r>
            </a:p>
          </p:txBody>
        </p:sp>
      </p:grpSp>
      <p:sp>
        <p:nvSpPr>
          <p:cNvPr id="56" name="AutoShape 76"/>
          <p:cNvSpPr>
            <a:spLocks noChangeArrowheads="1"/>
          </p:cNvSpPr>
          <p:nvPr/>
        </p:nvSpPr>
        <p:spPr bwMode="auto">
          <a:xfrm>
            <a:off x="1703512" y="3294630"/>
            <a:ext cx="278237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-  налог на совокупный доход</a:t>
            </a:r>
          </a:p>
        </p:txBody>
      </p:sp>
      <p:sp>
        <p:nvSpPr>
          <p:cNvPr id="57" name="AutoShape 76"/>
          <p:cNvSpPr>
            <a:spLocks noChangeArrowheads="1"/>
          </p:cNvSpPr>
          <p:nvPr/>
        </p:nvSpPr>
        <p:spPr bwMode="auto">
          <a:xfrm>
            <a:off x="1705676" y="4162185"/>
            <a:ext cx="2780212" cy="342961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>
              <a:defRPr/>
            </a:pPr>
            <a:r>
              <a:rPr lang="ru-RU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1.2. Безвозмездные поступления от других бюджетов бюджетной системы</a:t>
            </a:r>
          </a:p>
        </p:txBody>
      </p:sp>
      <p:sp>
        <p:nvSpPr>
          <p:cNvPr id="58" name="AutoShape 76"/>
          <p:cNvSpPr>
            <a:spLocks noChangeArrowheads="1"/>
          </p:cNvSpPr>
          <p:nvPr/>
        </p:nvSpPr>
        <p:spPr bwMode="auto">
          <a:xfrm>
            <a:off x="1714406" y="5839178"/>
            <a:ext cx="2782063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>
              <a:defRPr/>
            </a:pPr>
            <a:r>
              <a:rPr lang="ru-RU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за счет средств межбюджетных трансфертов</a:t>
            </a:r>
          </a:p>
        </p:txBody>
      </p:sp>
      <p:sp>
        <p:nvSpPr>
          <p:cNvPr id="59" name="Загнутый угол 58"/>
          <p:cNvSpPr/>
          <p:nvPr/>
        </p:nvSpPr>
        <p:spPr bwMode="auto">
          <a:xfrm>
            <a:off x="1720972" y="6160666"/>
            <a:ext cx="2764916" cy="391171"/>
          </a:xfrm>
          <a:prstGeom prst="foldedCorner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36000" anchor="ctr"/>
          <a:lstStyle/>
          <a:p>
            <a:pPr algn="ctr">
              <a:defRPr/>
            </a:pPr>
            <a:endParaRPr lang="ru-RU" sz="1100" b="1" kern="0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kern="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3. Результат исполнения бюджета: профицит (+), дефицит (-)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28248" y="1975759"/>
            <a:ext cx="33827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Franklin Gothic Book" panose="020B0503020102020204" pitchFamily="34" charset="0"/>
              </a:rPr>
              <a:t>       Доходная база муниципального образования представлена налоговыми и неналоговыми доходами, а также безвозмездными поступлениями из средств бюджета Ханты-Мансийского автономного округа – Югры. Основными источниками формирования налоговых доходов бюджета города являются налог на доходы физических лиц и налоги на совокупный доход</a:t>
            </a:r>
            <a:r>
              <a:rPr lang="ru-RU" sz="900" dirty="0" smtClean="0">
                <a:latin typeface="Franklin Gothic Book" panose="020B0503020102020204" pitchFamily="34" charset="0"/>
              </a:rPr>
              <a:t>.</a:t>
            </a:r>
          </a:p>
          <a:p>
            <a:pPr algn="just"/>
            <a:r>
              <a:rPr lang="ru-RU" sz="900" dirty="0" smtClean="0">
                <a:latin typeface="Franklin Gothic Book" panose="020B0503020102020204" pitchFamily="34" charset="0"/>
              </a:rPr>
              <a:t>Ориентирами бюджетной политики являются, в том числе:</a:t>
            </a:r>
          </a:p>
          <a:p>
            <a:pPr marL="171450" indent="-171450" algn="just">
              <a:buFontTx/>
              <a:buChar char="-"/>
            </a:pPr>
            <a:r>
              <a:rPr lang="ru-RU" sz="900" dirty="0" smtClean="0">
                <a:latin typeface="Franklin Gothic Book" panose="020B0503020102020204" pitchFamily="34" charset="0"/>
              </a:rPr>
              <a:t>открытость;</a:t>
            </a:r>
          </a:p>
          <a:p>
            <a:pPr algn="just"/>
            <a:r>
              <a:rPr lang="ru-RU" sz="900" dirty="0" smtClean="0">
                <a:latin typeface="Franklin Gothic Book" panose="020B0503020102020204" pitchFamily="34" charset="0"/>
              </a:rPr>
              <a:t>- Привлечение кредитных средств для инвестиционных целей.</a:t>
            </a:r>
            <a:endParaRPr lang="ru-RU" sz="900" dirty="0">
              <a:latin typeface="Franklin Gothic Book" panose="020B0503020102020204" pitchFamily="34" charset="0"/>
            </a:endParaRPr>
          </a:p>
          <a:p>
            <a:pPr algn="just"/>
            <a:r>
              <a:rPr lang="ru-RU" sz="900" dirty="0">
                <a:latin typeface="Franklin Gothic Book" panose="020B0503020102020204" pitchFamily="34" charset="0"/>
              </a:rPr>
              <a:t>       В структуре расходов бюджета города обеспечивается рациональное сочетание средств, направленных на финансирование текущей деятельности в соответствии с полномочиями городских округов и инвестиционную составляющую.</a:t>
            </a:r>
          </a:p>
          <a:p>
            <a:pPr algn="just"/>
            <a:r>
              <a:rPr lang="ru-RU" sz="900" dirty="0">
                <a:latin typeface="Franklin Gothic Book" panose="020B0503020102020204" pitchFamily="34" charset="0"/>
              </a:rPr>
              <a:t>      При существующей потребности в строительстве                </a:t>
            </a:r>
            <a:r>
              <a:rPr lang="ru-RU" sz="900" dirty="0" smtClean="0">
                <a:latin typeface="Franklin Gothic Book" panose="020B0503020102020204" pitchFamily="34" charset="0"/>
              </a:rPr>
              <a:t>                и </a:t>
            </a:r>
            <a:r>
              <a:rPr lang="ru-RU" sz="900" dirty="0">
                <a:latin typeface="Franklin Gothic Book" panose="020B0503020102020204" pitchFamily="34" charset="0"/>
              </a:rPr>
              <a:t>развитии новых микрорайонов, объектов социально-культурного назначения, улично-дорожной сети, городом в первоочередном порядке обеспечиваются расходы на завершение строительства объектов в рамках уже заключенных долгосрочных муниципальных </a:t>
            </a:r>
            <a:r>
              <a:rPr lang="ru-RU" sz="900" dirty="0" smtClean="0">
                <a:latin typeface="Franklin Gothic Book" panose="020B0503020102020204" pitchFamily="34" charset="0"/>
              </a:rPr>
              <a:t>контрактов </a:t>
            </a:r>
            <a:r>
              <a:rPr lang="ru-RU" sz="900" dirty="0">
                <a:latin typeface="Franklin Gothic Book" panose="020B0503020102020204" pitchFamily="34" charset="0"/>
              </a:rPr>
              <a:t>и соблюдение доли </a:t>
            </a:r>
            <a:r>
              <a:rPr lang="ru-RU" sz="900" dirty="0" err="1">
                <a:latin typeface="Franklin Gothic Book" panose="020B0503020102020204" pitchFamily="34" charset="0"/>
              </a:rPr>
              <a:t>софинансирования</a:t>
            </a:r>
            <a:r>
              <a:rPr lang="ru-RU" sz="900" dirty="0">
                <a:latin typeface="Franklin Gothic Book" panose="020B0503020102020204" pitchFamily="34" charset="0"/>
              </a:rPr>
              <a:t> </a:t>
            </a:r>
            <a:r>
              <a:rPr lang="ru-RU" sz="900" dirty="0" smtClean="0">
                <a:latin typeface="Franklin Gothic Book" panose="020B0503020102020204" pitchFamily="34" charset="0"/>
              </a:rPr>
              <a:t> </a:t>
            </a:r>
            <a:r>
              <a:rPr lang="ru-RU" sz="900" dirty="0">
                <a:latin typeface="Franklin Gothic Book" panose="020B0503020102020204" pitchFamily="34" charset="0"/>
              </a:rPr>
              <a:t>в строительстве объектов, включенных                                    в государственные программы Ханты-Мансийского автономного округа – Югры.</a:t>
            </a:r>
          </a:p>
          <a:p>
            <a:pPr algn="just"/>
            <a:r>
              <a:rPr lang="ru-RU" sz="900" dirty="0">
                <a:latin typeface="Franklin Gothic Book" panose="020B0503020102020204" pitchFamily="34" charset="0"/>
              </a:rPr>
              <a:t>     Следует отметить, что основной объем инвестиций осуществляется за счет средств межбюджетных трансфертов из бюджета автономного округа, объем которых традиционно увеличивается  в течение финансового года по мере включения объектов капитального строительства</a:t>
            </a:r>
            <a:r>
              <a:rPr lang="en-US" sz="900" dirty="0">
                <a:latin typeface="Franklin Gothic Book" panose="020B0503020102020204" pitchFamily="34" charset="0"/>
              </a:rPr>
              <a:t> </a:t>
            </a:r>
            <a:r>
              <a:rPr lang="ru-RU" sz="900" dirty="0">
                <a:latin typeface="Franklin Gothic Book" panose="020B0503020102020204" pitchFamily="34" charset="0"/>
              </a:rPr>
              <a:t>в государственные программы автономного округа.</a:t>
            </a:r>
          </a:p>
        </p:txBody>
      </p:sp>
      <p:sp>
        <p:nvSpPr>
          <p:cNvPr id="62" name="AutoShape 76"/>
          <p:cNvSpPr>
            <a:spLocks noChangeArrowheads="1"/>
          </p:cNvSpPr>
          <p:nvPr/>
        </p:nvSpPr>
        <p:spPr bwMode="auto">
          <a:xfrm>
            <a:off x="5027357" y="2648591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9,8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63" name="AutoShape 76"/>
          <p:cNvSpPr>
            <a:spLocks noChangeArrowheads="1"/>
          </p:cNvSpPr>
          <p:nvPr/>
        </p:nvSpPr>
        <p:spPr bwMode="auto">
          <a:xfrm>
            <a:off x="5769644" y="2654836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9,9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64" name="AutoShape 76"/>
          <p:cNvSpPr>
            <a:spLocks noChangeArrowheads="1"/>
          </p:cNvSpPr>
          <p:nvPr/>
        </p:nvSpPr>
        <p:spPr bwMode="auto">
          <a:xfrm>
            <a:off x="6454467" y="2654836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10,5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65" name="AutoShape 76"/>
          <p:cNvSpPr>
            <a:spLocks noChangeArrowheads="1"/>
          </p:cNvSpPr>
          <p:nvPr/>
        </p:nvSpPr>
        <p:spPr bwMode="auto">
          <a:xfrm>
            <a:off x="7150497" y="2654836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11,0</a:t>
            </a:r>
          </a:p>
        </p:txBody>
      </p:sp>
      <p:sp>
        <p:nvSpPr>
          <p:cNvPr id="68" name="AutoShape 76"/>
          <p:cNvSpPr>
            <a:spLocks noChangeArrowheads="1"/>
          </p:cNvSpPr>
          <p:nvPr/>
        </p:nvSpPr>
        <p:spPr bwMode="auto">
          <a:xfrm>
            <a:off x="5033406" y="3041731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6,2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69" name="AutoShape 76"/>
          <p:cNvSpPr>
            <a:spLocks noChangeArrowheads="1"/>
          </p:cNvSpPr>
          <p:nvPr/>
        </p:nvSpPr>
        <p:spPr bwMode="auto">
          <a:xfrm>
            <a:off x="5776979" y="304579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6,4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0" name="AutoShape 76"/>
          <p:cNvSpPr>
            <a:spLocks noChangeArrowheads="1"/>
          </p:cNvSpPr>
          <p:nvPr/>
        </p:nvSpPr>
        <p:spPr bwMode="auto">
          <a:xfrm>
            <a:off x="6454467" y="304172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6,8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1" name="AutoShape 76"/>
          <p:cNvSpPr>
            <a:spLocks noChangeArrowheads="1"/>
          </p:cNvSpPr>
          <p:nvPr/>
        </p:nvSpPr>
        <p:spPr bwMode="auto">
          <a:xfrm>
            <a:off x="7126973" y="304173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7,1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4" name="AutoShape 76"/>
          <p:cNvSpPr>
            <a:spLocks noChangeArrowheads="1"/>
          </p:cNvSpPr>
          <p:nvPr/>
        </p:nvSpPr>
        <p:spPr bwMode="auto">
          <a:xfrm>
            <a:off x="5769489" y="32946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1,6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5" name="AutoShape 76"/>
          <p:cNvSpPr>
            <a:spLocks noChangeArrowheads="1"/>
          </p:cNvSpPr>
          <p:nvPr/>
        </p:nvSpPr>
        <p:spPr bwMode="auto">
          <a:xfrm>
            <a:off x="5035016" y="329463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1,7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6" name="AutoShape 76"/>
          <p:cNvSpPr>
            <a:spLocks noChangeArrowheads="1"/>
          </p:cNvSpPr>
          <p:nvPr/>
        </p:nvSpPr>
        <p:spPr bwMode="auto">
          <a:xfrm>
            <a:off x="6456077" y="329463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1,7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77" name="AutoShape 76"/>
          <p:cNvSpPr>
            <a:spLocks noChangeArrowheads="1"/>
          </p:cNvSpPr>
          <p:nvPr/>
        </p:nvSpPr>
        <p:spPr bwMode="auto">
          <a:xfrm>
            <a:off x="7126973" y="329462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1,8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0" name="AutoShape 76"/>
          <p:cNvSpPr>
            <a:spLocks noChangeArrowheads="1"/>
          </p:cNvSpPr>
          <p:nvPr/>
        </p:nvSpPr>
        <p:spPr bwMode="auto">
          <a:xfrm>
            <a:off x="7133827" y="3695466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0,8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1" name="AutoShape 76"/>
          <p:cNvSpPr>
            <a:spLocks noChangeArrowheads="1"/>
          </p:cNvSpPr>
          <p:nvPr/>
        </p:nvSpPr>
        <p:spPr bwMode="auto">
          <a:xfrm>
            <a:off x="5737974" y="3696358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0,8</a:t>
            </a:r>
          </a:p>
        </p:txBody>
      </p:sp>
      <p:sp>
        <p:nvSpPr>
          <p:cNvPr id="82" name="AutoShape 76"/>
          <p:cNvSpPr>
            <a:spLocks noChangeArrowheads="1"/>
          </p:cNvSpPr>
          <p:nvPr/>
        </p:nvSpPr>
        <p:spPr bwMode="auto">
          <a:xfrm>
            <a:off x="5035586" y="3701164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0,7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3" name="AutoShape 76"/>
          <p:cNvSpPr>
            <a:spLocks noChangeArrowheads="1"/>
          </p:cNvSpPr>
          <p:nvPr/>
        </p:nvSpPr>
        <p:spPr bwMode="auto">
          <a:xfrm>
            <a:off x="6455272" y="3706821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0,8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5" name="AutoShape 76"/>
          <p:cNvSpPr>
            <a:spLocks noChangeArrowheads="1"/>
          </p:cNvSpPr>
          <p:nvPr/>
        </p:nvSpPr>
        <p:spPr bwMode="auto">
          <a:xfrm>
            <a:off x="5044095" y="4226639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11,1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6" name="AutoShape 76"/>
          <p:cNvSpPr>
            <a:spLocks noChangeArrowheads="1"/>
          </p:cNvSpPr>
          <p:nvPr/>
        </p:nvSpPr>
        <p:spPr bwMode="auto">
          <a:xfrm>
            <a:off x="7126974" y="4226717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11,7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7" name="AutoShape 76"/>
          <p:cNvSpPr>
            <a:spLocks noChangeArrowheads="1"/>
          </p:cNvSpPr>
          <p:nvPr/>
        </p:nvSpPr>
        <p:spPr bwMode="auto">
          <a:xfrm>
            <a:off x="5745482" y="4231769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11,9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88" name="AutoShape 76"/>
          <p:cNvSpPr>
            <a:spLocks noChangeArrowheads="1"/>
          </p:cNvSpPr>
          <p:nvPr/>
        </p:nvSpPr>
        <p:spPr bwMode="auto">
          <a:xfrm>
            <a:off x="6456078" y="4231574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11,9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1" name="AutoShape 76"/>
          <p:cNvSpPr>
            <a:spLocks noChangeArrowheads="1"/>
          </p:cNvSpPr>
          <p:nvPr/>
        </p:nvSpPr>
        <p:spPr bwMode="auto">
          <a:xfrm>
            <a:off x="7126973" y="5142228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1,6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3" name="AutoShape 76"/>
          <p:cNvSpPr>
            <a:spLocks noChangeArrowheads="1"/>
          </p:cNvSpPr>
          <p:nvPr/>
        </p:nvSpPr>
        <p:spPr bwMode="auto">
          <a:xfrm>
            <a:off x="5006532" y="5125862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0,9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4" name="AutoShape 76"/>
          <p:cNvSpPr>
            <a:spLocks noChangeArrowheads="1"/>
          </p:cNvSpPr>
          <p:nvPr/>
        </p:nvSpPr>
        <p:spPr bwMode="auto">
          <a:xfrm>
            <a:off x="5743067" y="513607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1,0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5" name="AutoShape 76"/>
          <p:cNvSpPr>
            <a:spLocks noChangeArrowheads="1"/>
          </p:cNvSpPr>
          <p:nvPr/>
        </p:nvSpPr>
        <p:spPr bwMode="auto">
          <a:xfrm>
            <a:off x="6461791" y="5135503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2,0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7" name="AutoShape 76"/>
          <p:cNvSpPr>
            <a:spLocks noChangeArrowheads="1"/>
          </p:cNvSpPr>
          <p:nvPr/>
        </p:nvSpPr>
        <p:spPr bwMode="auto">
          <a:xfrm>
            <a:off x="6405587" y="5847173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1,3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8" name="AutoShape 76"/>
          <p:cNvSpPr>
            <a:spLocks noChangeArrowheads="1"/>
          </p:cNvSpPr>
          <p:nvPr/>
        </p:nvSpPr>
        <p:spPr bwMode="auto">
          <a:xfrm>
            <a:off x="5743067" y="5846258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0,4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9" name="AutoShape 76"/>
          <p:cNvSpPr>
            <a:spLocks noChangeArrowheads="1"/>
          </p:cNvSpPr>
          <p:nvPr/>
        </p:nvSpPr>
        <p:spPr bwMode="auto">
          <a:xfrm>
            <a:off x="5038046" y="5846259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0,6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1" name="AutoShape 76"/>
          <p:cNvSpPr>
            <a:spLocks noChangeArrowheads="1"/>
          </p:cNvSpPr>
          <p:nvPr/>
        </p:nvSpPr>
        <p:spPr bwMode="auto">
          <a:xfrm>
            <a:off x="7095300" y="5839177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1,0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4" name="AutoShape 76"/>
          <p:cNvSpPr>
            <a:spLocks noChangeArrowheads="1"/>
          </p:cNvSpPr>
          <p:nvPr/>
        </p:nvSpPr>
        <p:spPr bwMode="auto">
          <a:xfrm>
            <a:off x="5041065" y="2181510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20,9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5" name="AutoShape 76"/>
          <p:cNvSpPr>
            <a:spLocks noChangeArrowheads="1"/>
          </p:cNvSpPr>
          <p:nvPr/>
        </p:nvSpPr>
        <p:spPr bwMode="auto">
          <a:xfrm>
            <a:off x="7133827" y="2181508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22,7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6" name="AutoShape 76"/>
          <p:cNvSpPr>
            <a:spLocks noChangeArrowheads="1"/>
          </p:cNvSpPr>
          <p:nvPr/>
        </p:nvSpPr>
        <p:spPr bwMode="auto">
          <a:xfrm>
            <a:off x="6459556" y="2181509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22,4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7" name="AutoShape 76"/>
          <p:cNvSpPr>
            <a:spLocks noChangeArrowheads="1"/>
          </p:cNvSpPr>
          <p:nvPr/>
        </p:nvSpPr>
        <p:spPr bwMode="auto">
          <a:xfrm>
            <a:off x="5769212" y="2181512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21,8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0" name="AutoShape 76"/>
          <p:cNvSpPr>
            <a:spLocks noChangeArrowheads="1"/>
          </p:cNvSpPr>
          <p:nvPr/>
        </p:nvSpPr>
        <p:spPr bwMode="auto">
          <a:xfrm>
            <a:off x="6454468" y="4710781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22,5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1" name="AutoShape 76"/>
          <p:cNvSpPr>
            <a:spLocks noChangeArrowheads="1"/>
          </p:cNvSpPr>
          <p:nvPr/>
        </p:nvSpPr>
        <p:spPr bwMode="auto">
          <a:xfrm>
            <a:off x="5742692" y="4710782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22,8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2" name="AutoShape 76"/>
          <p:cNvSpPr>
            <a:spLocks noChangeArrowheads="1"/>
          </p:cNvSpPr>
          <p:nvPr/>
        </p:nvSpPr>
        <p:spPr bwMode="auto">
          <a:xfrm>
            <a:off x="5044095" y="4710783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21,4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4" name="AutoShape 76"/>
          <p:cNvSpPr>
            <a:spLocks noChangeArrowheads="1"/>
          </p:cNvSpPr>
          <p:nvPr/>
        </p:nvSpPr>
        <p:spPr bwMode="auto">
          <a:xfrm>
            <a:off x="7140681" y="4710780"/>
            <a:ext cx="50478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22,6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6" name="AutoShape 76"/>
          <p:cNvSpPr>
            <a:spLocks noChangeArrowheads="1"/>
          </p:cNvSpPr>
          <p:nvPr/>
        </p:nvSpPr>
        <p:spPr bwMode="auto">
          <a:xfrm>
            <a:off x="5042675" y="6314736"/>
            <a:ext cx="50317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-0,5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7" name="AutoShape 76"/>
          <p:cNvSpPr>
            <a:spLocks noChangeArrowheads="1"/>
          </p:cNvSpPr>
          <p:nvPr/>
        </p:nvSpPr>
        <p:spPr bwMode="auto">
          <a:xfrm>
            <a:off x="5760673" y="6314736"/>
            <a:ext cx="50317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-</a:t>
            </a: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1,0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18" name="AutoShape 76"/>
          <p:cNvSpPr>
            <a:spLocks noChangeArrowheads="1"/>
          </p:cNvSpPr>
          <p:nvPr/>
        </p:nvSpPr>
        <p:spPr bwMode="auto">
          <a:xfrm>
            <a:off x="6420905" y="6314736"/>
            <a:ext cx="50317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-0,1</a:t>
            </a:r>
          </a:p>
        </p:txBody>
      </p:sp>
      <p:sp>
        <p:nvSpPr>
          <p:cNvPr id="119" name="AutoShape 76"/>
          <p:cNvSpPr>
            <a:spLocks noChangeArrowheads="1"/>
          </p:cNvSpPr>
          <p:nvPr/>
        </p:nvSpPr>
        <p:spPr bwMode="auto">
          <a:xfrm>
            <a:off x="7110618" y="6314736"/>
            <a:ext cx="503179" cy="213897"/>
          </a:xfrm>
          <a:prstGeom prst="roundRect">
            <a:avLst>
              <a:gd name="adj" fmla="val 8704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0,1</a:t>
            </a:r>
            <a:endParaRPr lang="ru-RU" sz="800" b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21" name="AutoShape 76"/>
          <p:cNvSpPr>
            <a:spLocks noChangeArrowheads="1"/>
          </p:cNvSpPr>
          <p:nvPr/>
        </p:nvSpPr>
        <p:spPr bwMode="auto">
          <a:xfrm>
            <a:off x="7110617" y="5499344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0,6</a:t>
            </a:r>
          </a:p>
        </p:txBody>
      </p:sp>
      <p:sp>
        <p:nvSpPr>
          <p:cNvPr id="122" name="AutoShape 76"/>
          <p:cNvSpPr>
            <a:spLocks noChangeArrowheads="1"/>
          </p:cNvSpPr>
          <p:nvPr/>
        </p:nvSpPr>
        <p:spPr bwMode="auto">
          <a:xfrm>
            <a:off x="6414050" y="5512576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0,7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23" name="AutoShape 76"/>
          <p:cNvSpPr>
            <a:spLocks noChangeArrowheads="1"/>
          </p:cNvSpPr>
          <p:nvPr/>
        </p:nvSpPr>
        <p:spPr bwMode="auto">
          <a:xfrm>
            <a:off x="5753804" y="551699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0,6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24" name="AutoShape 76"/>
          <p:cNvSpPr>
            <a:spLocks noChangeArrowheads="1"/>
          </p:cNvSpPr>
          <p:nvPr/>
        </p:nvSpPr>
        <p:spPr bwMode="auto">
          <a:xfrm>
            <a:off x="5038046" y="5516996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algn="ctr">
              <a:defRPr/>
            </a:pPr>
            <a:r>
              <a:rPr lang="ru-RU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0,</a:t>
            </a:r>
            <a:r>
              <a:rPr lang="en-US" sz="800" b="1" i="1" kern="0" dirty="0">
                <a:solidFill>
                  <a:srgbClr val="000099"/>
                </a:solidFill>
                <a:latin typeface="Franklin Gothic Book" panose="020B0503020102020204" pitchFamily="34" charset="0"/>
                <a:cs typeface="Arial" pitchFamily="34" charset="0"/>
              </a:rPr>
              <a:t>3</a:t>
            </a:r>
            <a:endParaRPr lang="ru-RU" sz="800" b="1" i="1" kern="0" dirty="0">
              <a:solidFill>
                <a:srgbClr val="000099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  <p:graphicFrame>
        <p:nvGraphicFramePr>
          <p:cNvPr id="1029" name="Таблица 10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343480"/>
              </p:ext>
            </p:extLst>
          </p:nvPr>
        </p:nvGraphicFramePr>
        <p:xfrm>
          <a:off x="4866218" y="1710872"/>
          <a:ext cx="2992486" cy="367316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902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6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3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</a:rPr>
                        <a:t>   Исполнение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</a:rPr>
                        <a:t>     2017 год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</a:rPr>
                        <a:t>2018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1" name="Прямоугольник 1030"/>
          <p:cNvSpPr/>
          <p:nvPr/>
        </p:nvSpPr>
        <p:spPr>
          <a:xfrm>
            <a:off x="7133827" y="1517005"/>
            <a:ext cx="6944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(млрд. руб.)</a:t>
            </a:r>
          </a:p>
        </p:txBody>
      </p:sp>
      <p:sp>
        <p:nvSpPr>
          <p:cNvPr id="2" name="Скругленный прямоугольник 1">
            <a:hlinkClick r:id="rId2"/>
          </p:cNvPr>
          <p:cNvSpPr/>
          <p:nvPr/>
        </p:nvSpPr>
        <p:spPr>
          <a:xfrm>
            <a:off x="262878" y="1066413"/>
            <a:ext cx="1374484" cy="454337"/>
          </a:xfrm>
          <a:prstGeom prst="roundRect">
            <a:avLst/>
          </a:prstGeom>
          <a:solidFill>
            <a:srgbClr val="A5EFF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Franklin Gothic Book" panose="020B0503020102020204" pitchFamily="34" charset="0"/>
                <a:cs typeface="Aharoni" panose="02010803020104030203" pitchFamily="2" charset="-79"/>
              </a:rPr>
              <a:t>БЮДЖЕТ ДЛЯ ГРАЖДАН</a:t>
            </a:r>
          </a:p>
        </p:txBody>
      </p:sp>
      <p:pic>
        <p:nvPicPr>
          <p:cNvPr id="1026" name="Picture 2" descr="http://ward6guelph.ca/img/blog_039_big_2016_budget_meetin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4" y="88584"/>
            <a:ext cx="1546326" cy="8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Опека и попечительство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57954" y="1033594"/>
            <a:ext cx="4637058" cy="2095274"/>
            <a:chOff x="3283360" y="921395"/>
            <a:chExt cx="4371137" cy="1421657"/>
          </a:xfrm>
          <a:solidFill>
            <a:srgbClr val="B9FDD5"/>
          </a:solidFill>
          <a:scene3d>
            <a:camera prst="orthographicFront"/>
            <a:lightRig rig="flat" dir="t"/>
          </a:scene3d>
        </p:grpSpPr>
        <p:sp>
          <p:nvSpPr>
            <p:cNvPr id="37" name="Шеврон 36"/>
            <p:cNvSpPr/>
            <p:nvPr/>
          </p:nvSpPr>
          <p:spPr>
            <a:xfrm>
              <a:off x="3283360" y="921395"/>
              <a:ext cx="4371137" cy="1421657"/>
            </a:xfrm>
            <a:prstGeom prst="chevron">
              <a:avLst/>
            </a:prstGeom>
            <a:grpFill/>
            <a:ln>
              <a:prstDash val="solid"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1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8" name="Шеврон 4"/>
            <p:cNvSpPr txBox="1"/>
            <p:nvPr/>
          </p:nvSpPr>
          <p:spPr>
            <a:xfrm>
              <a:off x="3900607" y="975319"/>
              <a:ext cx="3260598" cy="1285826"/>
            </a:xfrm>
            <a:prstGeom prst="rect">
              <a:avLst/>
            </a:prstGeom>
            <a:noFill/>
            <a:ln>
              <a:prstDash val="solid"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4013" tIns="34671" rIns="34671" bIns="34671" numCol="1" spcCol="1270" anchor="ctr" anchorCtr="0">
              <a:noAutofit/>
              <a:sp3d extrusionH="57150">
                <a:bevelT w="57150" h="38100" prst="artDeco"/>
              </a:sp3d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Защита прав и законных интересов граждан, нуждающихся в установлении над ними опеки или попечительства, и граждан находящихся под опекой или попечительством  </a:t>
              </a:r>
              <a:endParaRPr lang="ru-RU" sz="1200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564600" y="1033594"/>
            <a:ext cx="4622468" cy="2079771"/>
            <a:chOff x="3252039" y="993370"/>
            <a:chExt cx="4441756" cy="1421657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40" name="Шеврон 39"/>
            <p:cNvSpPr/>
            <p:nvPr/>
          </p:nvSpPr>
          <p:spPr>
            <a:xfrm>
              <a:off x="3252039" y="993370"/>
              <a:ext cx="4441756" cy="1421657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1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1" name="Шеврон 4"/>
            <p:cNvSpPr txBox="1"/>
            <p:nvPr/>
          </p:nvSpPr>
          <p:spPr>
            <a:xfrm>
              <a:off x="3846134" y="993370"/>
              <a:ext cx="3572186" cy="128481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4013" tIns="34671" rIns="34671" bIns="34671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endParaRPr lang="ru-RU" sz="1200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906615" y="77928"/>
            <a:ext cx="7987514" cy="589840"/>
          </a:xfrm>
          <a:prstGeom prst="round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Основные задачи органов опеки и попечительства</a:t>
            </a:r>
          </a:p>
          <a:p>
            <a:pPr algn="ctr"/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соответствии с Федеральным законом от 24.04.2008 № 48 - ФЗ </a:t>
            </a:r>
            <a:endParaRPr lang="ru-RU" sz="1600" b="1" dirty="0">
              <a:solidFill>
                <a:srgbClr val="5B9BD5">
                  <a:lumMod val="50000"/>
                </a:srgb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512705" y="2316397"/>
            <a:ext cx="4487055" cy="2079771"/>
            <a:chOff x="3252039" y="993370"/>
            <a:chExt cx="4441756" cy="1421657"/>
          </a:xfrm>
          <a:solidFill>
            <a:srgbClr val="00B0F0"/>
          </a:solidFill>
          <a:scene3d>
            <a:camera prst="orthographicFront"/>
            <a:lightRig rig="flat" dir="t"/>
          </a:scene3d>
        </p:grpSpPr>
        <p:sp>
          <p:nvSpPr>
            <p:cNvPr id="48" name="Шеврон 47"/>
            <p:cNvSpPr/>
            <p:nvPr/>
          </p:nvSpPr>
          <p:spPr>
            <a:xfrm>
              <a:off x="3252039" y="993370"/>
              <a:ext cx="4441756" cy="1421657"/>
            </a:xfrm>
            <a:prstGeom prst="chevron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1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9" name="Шеврон 4"/>
            <p:cNvSpPr txBox="1"/>
            <p:nvPr/>
          </p:nvSpPr>
          <p:spPr>
            <a:xfrm>
              <a:off x="4164010" y="1003699"/>
              <a:ext cx="3237684" cy="128481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4013" tIns="34671" rIns="34671" bIns="34671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Надзор </a:t>
              </a: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за деятельностью опекунов и попечителей, </a:t>
              </a: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1200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а также организаций, в которые помещены недееспособные или не полностью дееспособные граждане</a:t>
              </a:r>
              <a:endParaRPr lang="ru-RU" sz="1200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482326" y="1088488"/>
            <a:ext cx="2905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Контроль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за сохранностью имущества 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и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управлением имуществом граждан,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находящихся под опекой или попечительством либо помещенных под надзор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 образовательные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организации, медицинские </a:t>
            </a:r>
            <a:r>
              <a:rPr lang="ru-RU" sz="1200" dirty="0">
                <a:solidFill>
                  <a:srgbClr val="FF0000"/>
                </a:solidFill>
                <a:latin typeface="Georgia" panose="02040502050405020303" pitchFamily="18" charset="0"/>
              </a:rPr>
              <a:t>организации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организации, оказывающие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социальные услуги, или иные организации, в том числе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для детей-сирот </a:t>
            </a: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</a:rPr>
              <a:t>и детей, оставшихся без попечения родителей.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5419725" y="4424587"/>
            <a:ext cx="336507" cy="290288"/>
          </a:xfrm>
          <a:prstGeom prst="downArrow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63" y="4624777"/>
            <a:ext cx="11280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</a:rPr>
              <a:t>	В </a:t>
            </a:r>
            <a:r>
              <a:rPr lang="ru-RU" b="1" dirty="0">
                <a:latin typeface="Times New Roman" panose="02020603050405020304" pitchFamily="18" charset="0"/>
              </a:rPr>
              <a:t>2017 году участие в федеральном конкурсе «Семья и город – растем </a:t>
            </a:r>
            <a:r>
              <a:rPr lang="ru-RU" b="1" dirty="0" smtClean="0">
                <a:latin typeface="Times New Roman" panose="02020603050405020304" pitchFamily="18" charset="0"/>
              </a:rPr>
              <a:t>вместе» принесло </a:t>
            </a:r>
            <a:r>
              <a:rPr lang="ru-RU" b="1" dirty="0">
                <a:latin typeface="Times New Roman" panose="02020603050405020304" pitchFamily="18" charset="0"/>
              </a:rPr>
              <a:t>городу третье почетное место. И это не случайность, а </a:t>
            </a:r>
            <a:r>
              <a:rPr lang="ru-RU" b="1" dirty="0" smtClean="0">
                <a:latin typeface="Times New Roman" panose="02020603050405020304" pitchFamily="18" charset="0"/>
              </a:rPr>
              <a:t>закономерность, так </a:t>
            </a:r>
            <a:r>
              <a:rPr lang="ru-RU" b="1" dirty="0">
                <a:latin typeface="Times New Roman" panose="02020603050405020304" pitchFamily="18" charset="0"/>
              </a:rPr>
              <a:t>как представленный на суд жюри отчет об исполнении </a:t>
            </a:r>
            <a:r>
              <a:rPr lang="ru-RU" b="1" dirty="0" smtClean="0">
                <a:latin typeface="Times New Roman" panose="02020603050405020304" pitchFamily="18" charset="0"/>
              </a:rPr>
              <a:t>межведомственного плана </a:t>
            </a:r>
            <a:r>
              <a:rPr lang="ru-RU" b="1" dirty="0">
                <a:latin typeface="Times New Roman" panose="02020603050405020304" pitchFamily="18" charset="0"/>
              </a:rPr>
              <a:t>мероприятий содержит не только конкурсные задания, но отражает </a:t>
            </a:r>
            <a:r>
              <a:rPr lang="ru-RU" b="1" dirty="0" smtClean="0">
                <a:latin typeface="Times New Roman" panose="02020603050405020304" pitchFamily="18" charset="0"/>
              </a:rPr>
              <a:t>основные тенденции </a:t>
            </a:r>
            <a:r>
              <a:rPr lang="ru-RU" b="1" dirty="0">
                <a:latin typeface="Times New Roman" panose="02020603050405020304" pitchFamily="18" charset="0"/>
              </a:rPr>
              <a:t>социальной политики, реализуемой муниципальным </a:t>
            </a:r>
            <a:r>
              <a:rPr lang="ru-RU" b="1" dirty="0" smtClean="0">
                <a:latin typeface="Times New Roman" panose="02020603050405020304" pitchFamily="18" charset="0"/>
              </a:rPr>
              <a:t>образованием городской </a:t>
            </a:r>
            <a:r>
              <a:rPr lang="ru-RU" b="1" dirty="0">
                <a:latin typeface="Times New Roman" panose="02020603050405020304" pitchFamily="18" charset="0"/>
              </a:rPr>
              <a:t>округ город Сургут на протяжении второго десятилетия, а </a:t>
            </a:r>
            <a:r>
              <a:rPr lang="ru-RU" b="1" dirty="0" smtClean="0">
                <a:latin typeface="Times New Roman" panose="02020603050405020304" pitchFamily="18" charset="0"/>
              </a:rPr>
              <a:t>именно: системность</a:t>
            </a:r>
            <a:r>
              <a:rPr lang="ru-RU" b="1" dirty="0">
                <a:latin typeface="Times New Roman" panose="02020603050405020304" pitchFamily="18" charset="0"/>
              </a:rPr>
              <a:t>, последовательность действий, эффективность взаимодействия </a:t>
            </a:r>
            <a:r>
              <a:rPr lang="ru-RU" b="1" dirty="0" smtClean="0">
                <a:latin typeface="Times New Roman" panose="02020603050405020304" pitchFamily="18" charset="0"/>
              </a:rPr>
              <a:t>органов власти</a:t>
            </a:r>
            <a:r>
              <a:rPr lang="ru-RU" b="1" dirty="0">
                <a:latin typeface="Times New Roman" panose="02020603050405020304" pitchFamily="18" charset="0"/>
              </a:rPr>
              <a:t>, общественных организаций и религиозных конфессий в достижении </a:t>
            </a:r>
            <a:r>
              <a:rPr lang="ru-RU" b="1" dirty="0" smtClean="0">
                <a:latin typeface="Times New Roman" panose="02020603050405020304" pitchFamily="18" charset="0"/>
              </a:rPr>
              <a:t>единой цели </a:t>
            </a:r>
            <a:r>
              <a:rPr lang="ru-RU" b="1" dirty="0">
                <a:latin typeface="Times New Roman" panose="02020603050405020304" pitchFamily="18" charset="0"/>
              </a:rPr>
              <a:t>- работа на позитивный результат.</a:t>
            </a:r>
            <a:endParaRPr lang="ru-RU" b="1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Опека и попечительство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906615" y="77928"/>
            <a:ext cx="7987514" cy="855326"/>
          </a:xfrm>
          <a:prstGeom prst="round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Анализ </a:t>
            </a:r>
            <a:endParaRPr lang="ru-RU" sz="1600" b="1" dirty="0" smtClean="0">
              <a:solidFill>
                <a:srgbClr val="5B9BD5">
                  <a:lumMod val="50000"/>
                </a:srgb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значений </a:t>
            </a: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показателей оценки деятельности муниципального</a:t>
            </a:r>
          </a:p>
          <a:p>
            <a:pPr algn="ctr"/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образования в сфере опеки и попечительства</a:t>
            </a:r>
            <a:endParaRPr lang="ru-RU" sz="1600" b="1" dirty="0">
              <a:solidFill>
                <a:srgbClr val="5B9BD5">
                  <a:lumMod val="50000"/>
                </a:srgb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17" name="Shape 16"/>
          <p:cNvSpPr/>
          <p:nvPr/>
        </p:nvSpPr>
        <p:spPr>
          <a:xfrm rot="5400000" flipV="1">
            <a:off x="3364003" y="1014646"/>
            <a:ext cx="776742" cy="72702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Shape 17"/>
          <p:cNvSpPr/>
          <p:nvPr/>
        </p:nvSpPr>
        <p:spPr>
          <a:xfrm rot="5025166">
            <a:off x="7784810" y="1014833"/>
            <a:ext cx="869867" cy="68383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кругленный прямоугольник 18"/>
          <p:cNvSpPr/>
          <p:nvPr/>
        </p:nvSpPr>
        <p:spPr>
          <a:xfrm>
            <a:off x="1906615" y="1823066"/>
            <a:ext cx="3466057" cy="1024641"/>
          </a:xfrm>
          <a:prstGeom prst="roundRect">
            <a:avLst/>
          </a:prstGeom>
          <a:solidFill>
            <a:srgbClr val="0070C0">
              <a:alpha val="57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</a:rPr>
              <a:t>Количественный </a:t>
            </a:r>
            <a:r>
              <a:rPr lang="ru-RU" sz="1600" dirty="0">
                <a:latin typeface="Times New Roman" panose="02020603050405020304" pitchFamily="18" charset="0"/>
              </a:rPr>
              <a:t>показатель учетных категорий</a:t>
            </a:r>
            <a:endParaRPr lang="ru-RU" sz="1600" b="1" dirty="0">
              <a:solidFill>
                <a:srgbClr val="5B9BD5">
                  <a:lumMod val="50000"/>
                </a:srgb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20196" y="1830475"/>
            <a:ext cx="3219352" cy="1036518"/>
          </a:xfrm>
          <a:prstGeom prst="roundRect">
            <a:avLst/>
          </a:prstGeom>
          <a:solidFill>
            <a:srgbClr val="0070C0">
              <a:alpha val="57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</a:rPr>
              <a:t>Предоставление </a:t>
            </a:r>
            <a:r>
              <a:rPr lang="ru-RU" sz="1600" dirty="0">
                <a:latin typeface="Times New Roman" panose="02020603050405020304" pitchFamily="18" charset="0"/>
              </a:rPr>
              <a:t>мер социальной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</a:rPr>
              <a:t>поддержки</a:t>
            </a:r>
            <a:endParaRPr lang="ru-RU" sz="1600" b="1" dirty="0">
              <a:solidFill>
                <a:srgbClr val="5B9BD5">
                  <a:lumMod val="50000"/>
                </a:srgb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978" y="3045021"/>
            <a:ext cx="1164626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</a:rPr>
              <a:t>             В </a:t>
            </a:r>
            <a:r>
              <a:rPr lang="ru-RU" sz="1200" dirty="0">
                <a:latin typeface="Times New Roman" panose="02020603050405020304" pitchFamily="18" charset="0"/>
              </a:rPr>
              <a:t>этой связи можно говорить о достижении определенных </a:t>
            </a:r>
            <a:r>
              <a:rPr lang="ru-RU" sz="1200" dirty="0" smtClean="0">
                <a:latin typeface="Times New Roman" panose="02020603050405020304" pitchFamily="18" charset="0"/>
              </a:rPr>
              <a:t>положительных результатов </a:t>
            </a:r>
            <a:r>
              <a:rPr lang="ru-RU" sz="1200" dirty="0">
                <a:latin typeface="Times New Roman" panose="02020603050405020304" pitchFamily="18" charset="0"/>
              </a:rPr>
              <a:t>в сфере выявления, учета и устройства детей-сирот </a:t>
            </a:r>
            <a:r>
              <a:rPr lang="ru-RU" sz="1200" dirty="0" smtClean="0">
                <a:latin typeface="Times New Roman" panose="02020603050405020304" pitchFamily="18" charset="0"/>
              </a:rPr>
              <a:t>и </a:t>
            </a:r>
            <a:r>
              <a:rPr lang="ru-RU" sz="1200" dirty="0">
                <a:latin typeface="Times New Roman" panose="02020603050405020304" pitchFamily="18" charset="0"/>
              </a:rPr>
              <a:t>детей, </a:t>
            </a:r>
            <a:r>
              <a:rPr lang="ru-RU" sz="1200" dirty="0" smtClean="0">
                <a:latin typeface="Times New Roman" panose="02020603050405020304" pitchFamily="18" charset="0"/>
              </a:rPr>
              <a:t>оставшихся                         без </a:t>
            </a:r>
            <a:r>
              <a:rPr lang="ru-RU" sz="1200" dirty="0">
                <a:latin typeface="Times New Roman" panose="02020603050405020304" pitchFamily="18" charset="0"/>
              </a:rPr>
              <a:t>попечения родителей. Данный показатель в немалой степени </a:t>
            </a:r>
            <a:r>
              <a:rPr lang="ru-RU" sz="1200" dirty="0" smtClean="0">
                <a:latin typeface="Times New Roman" panose="02020603050405020304" pitchFamily="18" charset="0"/>
              </a:rPr>
              <a:t>характеризует состояние </a:t>
            </a:r>
            <a:r>
              <a:rPr lang="ru-RU" sz="1200" dirty="0">
                <a:latin typeface="Times New Roman" panose="02020603050405020304" pitchFamily="18" charset="0"/>
              </a:rPr>
              <a:t>дел по профилактике социального сиротства </a:t>
            </a:r>
            <a:r>
              <a:rPr lang="ru-RU" sz="1200" dirty="0" smtClean="0">
                <a:latin typeface="Times New Roman" panose="02020603050405020304" pitchFamily="18" charset="0"/>
              </a:rPr>
              <a:t>в муниципальном образовании </a:t>
            </a:r>
            <a:r>
              <a:rPr lang="ru-RU" sz="1200" dirty="0">
                <a:latin typeface="Times New Roman" panose="02020603050405020304" pitchFamily="18" charset="0"/>
              </a:rPr>
              <a:t>и составляет стабильно на протяжении последних пяти лет не более </a:t>
            </a:r>
            <a:r>
              <a:rPr lang="ru-RU" sz="1200" dirty="0" smtClean="0">
                <a:latin typeface="Times New Roman" panose="02020603050405020304" pitchFamily="18" charset="0"/>
              </a:rPr>
              <a:t>0,1 от </a:t>
            </a:r>
            <a:r>
              <a:rPr lang="ru-RU" sz="1200" dirty="0">
                <a:latin typeface="Times New Roman" panose="02020603050405020304" pitchFamily="18" charset="0"/>
              </a:rPr>
              <a:t>общего числа детского населения. При этом процент семейного устройства – </a:t>
            </a:r>
            <a:r>
              <a:rPr lang="ru-RU" sz="1200" dirty="0" smtClean="0">
                <a:latin typeface="Times New Roman" panose="02020603050405020304" pitchFamily="18" charset="0"/>
              </a:rPr>
              <a:t>не менее </a:t>
            </a:r>
            <a:r>
              <a:rPr lang="ru-RU" sz="1200" dirty="0">
                <a:latin typeface="Times New Roman" panose="02020603050405020304" pitchFamily="18" charset="0"/>
              </a:rPr>
              <a:t>95%, из которых усыновление остается приоритетной формой </a:t>
            </a:r>
            <a:r>
              <a:rPr lang="ru-RU" sz="1200" dirty="0" smtClean="0">
                <a:latin typeface="Times New Roman" panose="02020603050405020304" pitchFamily="18" charset="0"/>
              </a:rPr>
              <a:t>социальной защиты </a:t>
            </a:r>
            <a:r>
              <a:rPr lang="ru-RU" sz="1200" dirty="0">
                <a:latin typeface="Times New Roman" panose="02020603050405020304" pitchFamily="18" charset="0"/>
              </a:rPr>
              <a:t>детей-сирот и детей, оставшихся без попечения родителей, и позволяет </a:t>
            </a:r>
            <a:r>
              <a:rPr lang="ru-RU" sz="1200" dirty="0" smtClean="0">
                <a:latin typeface="Times New Roman" panose="02020603050405020304" pitchFamily="18" charset="0"/>
              </a:rPr>
              <a:t>с максимальной </a:t>
            </a:r>
            <a:r>
              <a:rPr lang="ru-RU" sz="1200" dirty="0">
                <a:latin typeface="Times New Roman" panose="02020603050405020304" pitchFamily="18" charset="0"/>
              </a:rPr>
              <a:t>эффективностью обеспечить не только интересы детей, но </a:t>
            </a:r>
            <a:r>
              <a:rPr lang="ru-RU" sz="1200" dirty="0" smtClean="0">
                <a:latin typeface="Times New Roman" panose="02020603050405020304" pitchFamily="18" charset="0"/>
              </a:rPr>
              <a:t>и интересы </a:t>
            </a:r>
            <a:r>
              <a:rPr lang="ru-RU" sz="1200" dirty="0">
                <a:latin typeface="Times New Roman" panose="02020603050405020304" pitchFamily="18" charset="0"/>
              </a:rPr>
              <a:t>граждан, которые по тем или иным </a:t>
            </a:r>
            <a:r>
              <a:rPr lang="ru-RU" sz="1200" dirty="0" smtClean="0">
                <a:latin typeface="Times New Roman" panose="02020603050405020304" pitchFamily="18" charset="0"/>
              </a:rPr>
              <a:t>причинам </a:t>
            </a:r>
            <a:r>
              <a:rPr lang="ru-RU" sz="1200" dirty="0">
                <a:latin typeface="Times New Roman" panose="02020603050405020304" pitchFamily="18" charset="0"/>
              </a:rPr>
              <a:t>лишены возможности </a:t>
            </a:r>
            <a:r>
              <a:rPr lang="ru-RU" sz="1200" dirty="0" smtClean="0">
                <a:latin typeface="Times New Roman" panose="02020603050405020304" pitchFamily="18" charset="0"/>
              </a:rPr>
              <a:t>иметь своих детей.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</a:rPr>
              <a:t>            Несмотря </a:t>
            </a:r>
            <a:r>
              <a:rPr lang="ru-RU" sz="1200" dirty="0">
                <a:latin typeface="Times New Roman" panose="02020603050405020304" pitchFamily="18" charset="0"/>
              </a:rPr>
              <a:t>на стабильный показатель выявления </a:t>
            </a:r>
            <a:r>
              <a:rPr lang="ru-RU" sz="1200" dirty="0" smtClean="0">
                <a:latin typeface="Times New Roman" panose="02020603050405020304" pitchFamily="18" charset="0"/>
              </a:rPr>
              <a:t>несовершеннолетних, оставшихся </a:t>
            </a:r>
            <a:r>
              <a:rPr lang="ru-RU" sz="1200" dirty="0">
                <a:latin typeface="Times New Roman" panose="02020603050405020304" pitchFamily="18" charset="0"/>
              </a:rPr>
              <a:t>без попечения родителей на территории муниципального </a:t>
            </a:r>
            <a:r>
              <a:rPr lang="ru-RU" sz="1200" dirty="0" smtClean="0">
                <a:latin typeface="Times New Roman" panose="02020603050405020304" pitchFamily="18" charset="0"/>
              </a:rPr>
              <a:t>образования, следует  отметить </a:t>
            </a:r>
            <a:r>
              <a:rPr lang="ru-RU" sz="1200" dirty="0">
                <a:latin typeface="Times New Roman" panose="02020603050405020304" pitchFamily="18" charset="0"/>
              </a:rPr>
              <a:t>ежегодный 5% прирост детей, воспитывающихся в </a:t>
            </a:r>
            <a:r>
              <a:rPr lang="ru-RU" sz="1200" dirty="0" smtClean="0">
                <a:latin typeface="Times New Roman" panose="02020603050405020304" pitchFamily="18" charset="0"/>
              </a:rPr>
              <a:t>замещающих семьях</a:t>
            </a:r>
            <a:r>
              <a:rPr lang="ru-RU" sz="1200" dirty="0">
                <a:latin typeface="Times New Roman" panose="02020603050405020304" pitchFamily="18" charset="0"/>
              </a:rPr>
              <a:t>, что составляет стабильно не более 1,5% от общего количества </a:t>
            </a:r>
            <a:r>
              <a:rPr lang="ru-RU" sz="1200" dirty="0" smtClean="0">
                <a:latin typeface="Times New Roman" panose="02020603050405020304" pitchFamily="18" charset="0"/>
              </a:rPr>
              <a:t>детского населения,   оживающего </a:t>
            </a:r>
            <a:r>
              <a:rPr lang="ru-RU" sz="1200" dirty="0">
                <a:latin typeface="Times New Roman" panose="02020603050405020304" pitchFamily="18" charset="0"/>
              </a:rPr>
              <a:t>на территории муниципального образования. </a:t>
            </a:r>
            <a:r>
              <a:rPr lang="ru-RU" sz="1200" dirty="0" smtClean="0">
                <a:latin typeface="Times New Roman" panose="02020603050405020304" pitchFamily="18" charset="0"/>
              </a:rPr>
              <a:t>Увеличение данного </a:t>
            </a:r>
            <a:r>
              <a:rPr lang="ru-RU" sz="1200" dirty="0">
                <a:latin typeface="Times New Roman" panose="02020603050405020304" pitchFamily="18" charset="0"/>
              </a:rPr>
              <a:t>показателя обусловлено объективными причинами, одна из которых </a:t>
            </a:r>
            <a:r>
              <a:rPr lang="ru-RU" sz="1200" dirty="0" smtClean="0">
                <a:latin typeface="Times New Roman" panose="02020603050405020304" pitchFamily="18" charset="0"/>
              </a:rPr>
              <a:t>это внутренняя </a:t>
            </a:r>
            <a:r>
              <a:rPr lang="ru-RU" sz="1200" dirty="0">
                <a:latin typeface="Times New Roman" panose="02020603050405020304" pitchFamily="18" charset="0"/>
              </a:rPr>
              <a:t>миграция замещающих семей в экономически </a:t>
            </a:r>
            <a:r>
              <a:rPr lang="ru-RU" sz="1200" dirty="0" smtClean="0">
                <a:latin typeface="Times New Roman" panose="02020603050405020304" pitchFamily="18" charset="0"/>
              </a:rPr>
              <a:t>благоприятную территорию</a:t>
            </a:r>
            <a:r>
              <a:rPr lang="ru-RU" sz="1200" dirty="0">
                <a:latin typeface="Times New Roman" panose="02020603050405020304" pitchFamily="18" charset="0"/>
              </a:rPr>
              <a:t>, обеспечивающая на высоком уровне предоставление всех </a:t>
            </a:r>
            <a:r>
              <a:rPr lang="ru-RU" sz="1200" dirty="0" smtClean="0">
                <a:latin typeface="Times New Roman" panose="02020603050405020304" pitchFamily="18" charset="0"/>
              </a:rPr>
              <a:t>видов социальных </a:t>
            </a:r>
            <a:r>
              <a:rPr lang="ru-RU" sz="1200" dirty="0">
                <a:latin typeface="Times New Roman" panose="02020603050405020304" pitchFamily="18" charset="0"/>
              </a:rPr>
              <a:t>гарантий детям-сиротам, детям, оставшимся без попечения </a:t>
            </a:r>
            <a:r>
              <a:rPr lang="ru-RU" sz="1200" dirty="0" smtClean="0">
                <a:latin typeface="Times New Roman" panose="02020603050405020304" pitchFamily="18" charset="0"/>
              </a:rPr>
              <a:t>родителей лицам </a:t>
            </a:r>
            <a:r>
              <a:rPr lang="ru-RU" sz="1200" dirty="0">
                <a:latin typeface="Times New Roman" panose="02020603050405020304" pitchFamily="18" charset="0"/>
              </a:rPr>
              <a:t>из числа детей-сирот и детей, оставшихся без попечения </a:t>
            </a:r>
            <a:r>
              <a:rPr lang="ru-RU" sz="1200" dirty="0" smtClean="0">
                <a:latin typeface="Times New Roman" panose="02020603050405020304" pitchFamily="18" charset="0"/>
              </a:rPr>
              <a:t>родителей, приемным </a:t>
            </a:r>
            <a:r>
              <a:rPr lang="ru-RU" sz="1200" dirty="0">
                <a:latin typeface="Times New Roman" panose="02020603050405020304" pitchFamily="18" charset="0"/>
              </a:rPr>
              <a:t>родителям, усыновителям.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</a:rPr>
              <a:t>К таким мерам, как к одним из основных направлений социальной политики </a:t>
            </a:r>
            <a:r>
              <a:rPr lang="ru-RU" sz="1200" dirty="0" smtClean="0">
                <a:latin typeface="Times New Roman" panose="02020603050405020304" pitchFamily="18" charset="0"/>
              </a:rPr>
              <a:t>в отношении </a:t>
            </a:r>
            <a:r>
              <a:rPr lang="ru-RU" sz="1200" dirty="0">
                <a:latin typeface="Times New Roman" panose="02020603050405020304" pitchFamily="18" charset="0"/>
              </a:rPr>
              <a:t>детей, относятся обеспечение жилыми помещениями, </a:t>
            </a:r>
            <a:r>
              <a:rPr lang="ru-RU" sz="1200" dirty="0" smtClean="0">
                <a:latin typeface="Times New Roman" panose="02020603050405020304" pitchFamily="18" charset="0"/>
              </a:rPr>
              <a:t>организация отдыха </a:t>
            </a:r>
            <a:r>
              <a:rPr lang="ru-RU" sz="1200" dirty="0">
                <a:latin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</a:rPr>
              <a:t>оздоровления. Необходимо </a:t>
            </a:r>
            <a:r>
              <a:rPr lang="ru-RU" sz="1200" dirty="0">
                <a:latin typeface="Times New Roman" panose="02020603050405020304" pitchFamily="18" charset="0"/>
              </a:rPr>
              <a:t>отметить, что к категории граждан, нуждающихся </a:t>
            </a:r>
            <a:r>
              <a:rPr lang="ru-RU" sz="1200" dirty="0" smtClean="0">
                <a:latin typeface="Times New Roman" panose="02020603050405020304" pitchFamily="18" charset="0"/>
              </a:rPr>
              <a:t>в установлении </a:t>
            </a:r>
            <a:r>
              <a:rPr lang="ru-RU" sz="1200" dirty="0">
                <a:latin typeface="Times New Roman" panose="02020603050405020304" pitchFamily="18" charset="0"/>
              </a:rPr>
              <a:t>над ними опеки или попечительства, и граждан, находящихся </a:t>
            </a:r>
            <a:r>
              <a:rPr lang="ru-RU" sz="1200" dirty="0" smtClean="0">
                <a:latin typeface="Times New Roman" panose="02020603050405020304" pitchFamily="18" charset="0"/>
              </a:rPr>
              <a:t>под опекой </a:t>
            </a:r>
            <a:r>
              <a:rPr lang="ru-RU" sz="1200" dirty="0">
                <a:latin typeface="Times New Roman" panose="02020603050405020304" pitchFamily="18" charset="0"/>
              </a:rPr>
              <a:t>или попечительством, относятся не только несовершеннолетние. </a:t>
            </a:r>
            <a:r>
              <a:rPr lang="ru-RU" sz="1200" dirty="0" smtClean="0">
                <a:latin typeface="Times New Roman" panose="02020603050405020304" pitchFamily="18" charset="0"/>
              </a:rPr>
              <a:t>Управление по </a:t>
            </a:r>
            <a:r>
              <a:rPr lang="ru-RU" sz="1200" dirty="0">
                <a:latin typeface="Times New Roman" panose="02020603050405020304" pitchFamily="18" charset="0"/>
              </a:rPr>
              <a:t>опеке и попечительству осуществляет выявление и учет лиц, нуждающихся </a:t>
            </a:r>
            <a:r>
              <a:rPr lang="ru-RU" sz="1200" dirty="0" smtClean="0">
                <a:latin typeface="Times New Roman" panose="02020603050405020304" pitchFamily="18" charset="0"/>
              </a:rPr>
              <a:t>в установлении </a:t>
            </a:r>
            <a:r>
              <a:rPr lang="ru-RU" sz="1200" dirty="0">
                <a:latin typeface="Times New Roman" panose="02020603050405020304" pitchFamily="18" charset="0"/>
              </a:rPr>
              <a:t>над ними опеки или попечительства, в целях защиты прав и </a:t>
            </a:r>
            <a:r>
              <a:rPr lang="ru-RU" sz="1200" dirty="0" smtClean="0">
                <a:latin typeface="Times New Roman" panose="02020603050405020304" pitchFamily="18" charset="0"/>
              </a:rPr>
              <a:t>интересов недееспособных </a:t>
            </a:r>
            <a:r>
              <a:rPr lang="ru-RU" sz="1200" dirty="0">
                <a:latin typeface="Times New Roman" panose="02020603050405020304" pitchFamily="18" charset="0"/>
              </a:rPr>
              <a:t>и ограниченно дееспособных граждан, а также граждан, </a:t>
            </a:r>
            <a:r>
              <a:rPr lang="ru-RU" sz="1200" dirty="0" smtClean="0">
                <a:latin typeface="Times New Roman" panose="02020603050405020304" pitchFamily="18" charset="0"/>
              </a:rPr>
              <a:t>которые нуждаются </a:t>
            </a:r>
            <a:r>
              <a:rPr lang="ru-RU" sz="1200" dirty="0">
                <a:latin typeface="Times New Roman" panose="02020603050405020304" pitchFamily="18" charset="0"/>
              </a:rPr>
              <a:t>в постоянной посторонней помощи, по состоянию здоровья не </a:t>
            </a:r>
            <a:r>
              <a:rPr lang="ru-RU" sz="1200" dirty="0" smtClean="0">
                <a:latin typeface="Times New Roman" panose="02020603050405020304" pitchFamily="18" charset="0"/>
              </a:rPr>
              <a:t>способны самостоятельно </a:t>
            </a:r>
            <a:r>
              <a:rPr lang="ru-RU" sz="1200" dirty="0">
                <a:latin typeface="Times New Roman" panose="02020603050405020304" pitchFamily="18" charset="0"/>
              </a:rPr>
              <a:t>осуществлять и защищать свои права и исполнять </a:t>
            </a:r>
            <a:r>
              <a:rPr lang="ru-RU" sz="1200" dirty="0" smtClean="0">
                <a:latin typeface="Times New Roman" panose="02020603050405020304" pitchFamily="18" charset="0"/>
              </a:rPr>
              <a:t>обязанности. В </a:t>
            </a:r>
            <a:r>
              <a:rPr lang="ru-RU" sz="1200" dirty="0">
                <a:latin typeface="Times New Roman" panose="02020603050405020304" pitchFamily="18" charset="0"/>
              </a:rPr>
              <a:t>связи с ежегодным увеличением численности населения города Сургута, </a:t>
            </a:r>
            <a:r>
              <a:rPr lang="ru-RU" sz="1200" dirty="0" smtClean="0">
                <a:latin typeface="Times New Roman" panose="02020603050405020304" pitchFamily="18" charset="0"/>
              </a:rPr>
              <a:t>а также </a:t>
            </a:r>
            <a:r>
              <a:rPr lang="ru-RU" sz="1200" dirty="0">
                <a:latin typeface="Times New Roman" panose="02020603050405020304" pitchFamily="18" charset="0"/>
              </a:rPr>
              <a:t>продолжительности жизни населения ежегодно увеличивается </a:t>
            </a:r>
            <a:r>
              <a:rPr lang="ru-RU" sz="1200" dirty="0" smtClean="0">
                <a:latin typeface="Times New Roman" panose="02020603050405020304" pitchFamily="18" charset="0"/>
              </a:rPr>
              <a:t>количество совершеннолетних </a:t>
            </a:r>
            <a:r>
              <a:rPr lang="ru-RU" sz="1200" dirty="0">
                <a:latin typeface="Times New Roman" panose="02020603050405020304" pitchFamily="18" charset="0"/>
              </a:rPr>
              <a:t>недееспособных и ограниченно дееспособных граждан. </a:t>
            </a:r>
            <a:r>
              <a:rPr lang="ru-RU" sz="1200" dirty="0" smtClean="0">
                <a:latin typeface="Times New Roman" panose="02020603050405020304" pitchFamily="18" charset="0"/>
              </a:rPr>
              <a:t>Однако, в </a:t>
            </a:r>
            <a:r>
              <a:rPr lang="ru-RU" sz="1200" dirty="0">
                <a:latin typeface="Times New Roman" panose="02020603050405020304" pitchFamily="18" charset="0"/>
              </a:rPr>
              <a:t>процентном соотношении к численности населения муниципального </a:t>
            </a:r>
            <a:r>
              <a:rPr lang="ru-RU" sz="1200" dirty="0" smtClean="0">
                <a:latin typeface="Times New Roman" panose="02020603050405020304" pitchFamily="18" charset="0"/>
              </a:rPr>
              <a:t>образования  этот </a:t>
            </a:r>
            <a:r>
              <a:rPr lang="ru-RU" sz="1200" dirty="0">
                <a:latin typeface="Times New Roman" panose="02020603050405020304" pitchFamily="18" charset="0"/>
              </a:rPr>
              <a:t>показатель остается стабильным и составляет не </a:t>
            </a:r>
            <a:r>
              <a:rPr lang="ru-RU" sz="1200" dirty="0" smtClean="0">
                <a:latin typeface="Times New Roman" panose="02020603050405020304" pitchFamily="18" charset="0"/>
              </a:rPr>
              <a:t> более </a:t>
            </a:r>
            <a:r>
              <a:rPr lang="ru-RU" sz="1200" dirty="0">
                <a:latin typeface="Times New Roman" panose="02020603050405020304" pitchFamily="18" charset="0"/>
              </a:rPr>
              <a:t>0,13%.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</a:rPr>
              <a:t>Эффективность </a:t>
            </a:r>
            <a:r>
              <a:rPr lang="ru-RU" sz="1200" dirty="0">
                <a:latin typeface="Times New Roman" panose="02020603050405020304" pitchFamily="18" charset="0"/>
              </a:rPr>
              <a:t>социальной </a:t>
            </a:r>
            <a:r>
              <a:rPr lang="ru-RU" sz="1200" dirty="0" smtClean="0">
                <a:latin typeface="Times New Roman" panose="02020603050405020304" pitchFamily="18" charset="0"/>
              </a:rPr>
              <a:t>политики муниципального </a:t>
            </a:r>
            <a:r>
              <a:rPr lang="ru-RU" sz="1200" dirty="0">
                <a:latin typeface="Times New Roman" panose="02020603050405020304" pitchFamily="18" charset="0"/>
              </a:rPr>
              <a:t>образования городской округ город Сургут неоднократно </a:t>
            </a:r>
            <a:r>
              <a:rPr lang="ru-RU" sz="1200" dirty="0" smtClean="0">
                <a:latin typeface="Times New Roman" panose="02020603050405020304" pitchFamily="18" charset="0"/>
              </a:rPr>
              <a:t>была отмечена </a:t>
            </a:r>
            <a:r>
              <a:rPr lang="ru-RU" sz="1200" dirty="0">
                <a:latin typeface="Times New Roman" panose="02020603050405020304" pitchFamily="18" charset="0"/>
              </a:rPr>
              <a:t>призовыми местами в конкурсах городов России, ежегодно </a:t>
            </a:r>
            <a:r>
              <a:rPr lang="ru-RU" sz="1200" dirty="0" smtClean="0">
                <a:latin typeface="Times New Roman" panose="02020603050405020304" pitchFamily="18" charset="0"/>
              </a:rPr>
              <a:t>организуемых Фондом </a:t>
            </a:r>
            <a:r>
              <a:rPr lang="ru-RU" sz="1200" dirty="0">
                <a:latin typeface="Times New Roman" panose="02020603050405020304" pitchFamily="18" charset="0"/>
              </a:rPr>
              <a:t>поддержки детей, находящихся в трудной жизненной ситуации, </a:t>
            </a:r>
            <a:r>
              <a:rPr lang="ru-RU" sz="1200" dirty="0" smtClean="0">
                <a:latin typeface="Times New Roman" panose="02020603050405020304" pitchFamily="18" charset="0"/>
              </a:rPr>
              <a:t>совместно с </a:t>
            </a:r>
            <a:r>
              <a:rPr lang="ru-RU" sz="1200" dirty="0">
                <a:latin typeface="Times New Roman" panose="02020603050405020304" pitchFamily="18" charset="0"/>
              </a:rPr>
              <a:t>Ассоциацией малых и средних городов России.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</a:endParaRPr>
          </a:p>
          <a:p>
            <a:pPr algn="just"/>
            <a:endParaRPr lang="ru-RU" sz="1200" dirty="0" smtClean="0">
              <a:latin typeface="Times New Roman" panose="02020603050405020304" pitchFamily="18" charset="0"/>
            </a:endParaRPr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576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   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Развитие инженерной инфраструктуры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308301" y="2341692"/>
            <a:ext cx="2211598" cy="1164740"/>
            <a:chOff x="305245" y="2224526"/>
            <a:chExt cx="1673547" cy="6655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solidFill>
              <a:srgbClr val="A5EFF7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Скругленный прямоугольник 4"/>
            <p:cNvSpPr txBox="1"/>
            <p:nvPr/>
          </p:nvSpPr>
          <p:spPr>
            <a:xfrm>
              <a:off x="305245" y="2225251"/>
              <a:ext cx="1673546" cy="5661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Сети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теплоснабжения-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452,4 км. (в 2-х трубочном исчислении)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3241283" y="205175"/>
            <a:ext cx="2235004" cy="1164740"/>
            <a:chOff x="305246" y="2224526"/>
            <a:chExt cx="1691259" cy="665514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 txBox="1"/>
            <p:nvPr/>
          </p:nvSpPr>
          <p:spPr>
            <a:xfrm>
              <a:off x="322959" y="2270986"/>
              <a:ext cx="1673546" cy="5661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Сети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в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одоснабжения -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420,5 км. 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218136" y="205175"/>
            <a:ext cx="2211597" cy="1164740"/>
            <a:chOff x="305246" y="2224526"/>
            <a:chExt cx="1673546" cy="665514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0" name="Скругленный прямоугольник 89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Скругленный прямоугольник 4"/>
            <p:cNvSpPr txBox="1"/>
            <p:nvPr/>
          </p:nvSpPr>
          <p:spPr>
            <a:xfrm>
              <a:off x="362652" y="2273091"/>
              <a:ext cx="1488322" cy="5182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Сети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в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одоотведения -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412,4 км. 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8767478" y="2341692"/>
            <a:ext cx="2211596" cy="1164740"/>
            <a:chOff x="305246" y="2224526"/>
            <a:chExt cx="1673546" cy="665514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кругленный прямоугольник 4"/>
            <p:cNvSpPr txBox="1"/>
            <p:nvPr/>
          </p:nvSpPr>
          <p:spPr>
            <a:xfrm>
              <a:off x="430975" y="2260762"/>
              <a:ext cx="1462211" cy="5421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Сети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э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лектроснабжения -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164, 6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 км. 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3180897" y="4625026"/>
            <a:ext cx="2211598" cy="1164740"/>
            <a:chOff x="305245" y="2224526"/>
            <a:chExt cx="1673547" cy="665514"/>
          </a:xfrm>
          <a:solidFill>
            <a:srgbClr val="FBE9FD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8" name="Скругленный прямоугольник 107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Скругленный прямоугольник 4"/>
            <p:cNvSpPr txBox="1"/>
            <p:nvPr/>
          </p:nvSpPr>
          <p:spPr>
            <a:xfrm>
              <a:off x="305245" y="2268163"/>
              <a:ext cx="1673546" cy="5766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Сети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газоснабжения-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49,1 км. 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6264553" y="4625026"/>
            <a:ext cx="2211598" cy="1164740"/>
            <a:chOff x="305245" y="2224526"/>
            <a:chExt cx="1673547" cy="6655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5" name="Скругленный прямоугольник 114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9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Скругленный прямоугольник 4"/>
            <p:cNvSpPr txBox="1"/>
            <p:nvPr/>
          </p:nvSpPr>
          <p:spPr>
            <a:xfrm>
              <a:off x="305245" y="2225251"/>
              <a:ext cx="1673546" cy="5661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Котельные – 21 ед.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704783" y="2612755"/>
            <a:ext cx="5980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сферы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хозяйства в целом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подтверждают стабильную работу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городских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жизнеобеспечения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polotsk-portal.ru/uploads/posts/2013-09/1378911741_montazh-inzhenernyh-set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5" y="3354013"/>
            <a:ext cx="1231953" cy="855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oskva-tr.gazprom.ru/d/story/7b/123/img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48" y="5221857"/>
            <a:ext cx="630400" cy="572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gion.center/source/TULA/2017/07/se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59" y="1050979"/>
            <a:ext cx="1446193" cy="889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vah-gaz.ru/content/images/vo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71" y="998179"/>
            <a:ext cx="1356696" cy="942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idag.ru/upload/medialibrary/077/0779e2b8aa7b94a4452de537f7af9bf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33" y="3306323"/>
            <a:ext cx="1098750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orpost-sevastopol.ru/media/k2/items/cache/b4e41952b6ab95d0b0fe4f8430ac4508_X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18" y="5180096"/>
            <a:ext cx="642090" cy="5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8300" y="5819083"/>
            <a:ext cx="112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Georgia" panose="02040502050405020303" pitchFamily="18" charset="0"/>
              </a:rPr>
              <a:t>В настоящее время на территории города действуют:</a:t>
            </a:r>
          </a:p>
          <a:p>
            <a:r>
              <a:rPr lang="ru-RU" sz="1000" dirty="0">
                <a:latin typeface="Georgia" panose="02040502050405020303" pitchFamily="18" charset="0"/>
              </a:rPr>
              <a:t>И</a:t>
            </a:r>
            <a:r>
              <a:rPr lang="ru-RU" sz="1000" b="1" dirty="0" smtClean="0">
                <a:latin typeface="Georgia" panose="02040502050405020303" pitchFamily="18" charset="0"/>
              </a:rPr>
              <a:t>нвестиционная </a:t>
            </a:r>
            <a:r>
              <a:rPr lang="ru-RU" sz="1000" b="1" dirty="0">
                <a:latin typeface="Georgia" panose="02040502050405020303" pitchFamily="18" charset="0"/>
              </a:rPr>
              <a:t>программа «Развитие систем водоснабжения на </a:t>
            </a:r>
            <a:r>
              <a:rPr lang="ru-RU" sz="1000" b="1" dirty="0" smtClean="0">
                <a:latin typeface="Georgia" panose="02040502050405020303" pitchFamily="18" charset="0"/>
              </a:rPr>
              <a:t>территории муниципального </a:t>
            </a:r>
            <a:r>
              <a:rPr lang="ru-RU" sz="1000" b="1" dirty="0">
                <a:latin typeface="Georgia" panose="02040502050405020303" pitchFamily="18" charset="0"/>
              </a:rPr>
              <a:t>образования городской округ город Сургут» на </a:t>
            </a:r>
            <a:r>
              <a:rPr lang="ru-RU" sz="1000" b="1" dirty="0" smtClean="0">
                <a:latin typeface="Georgia" panose="02040502050405020303" pitchFamily="18" charset="0"/>
              </a:rPr>
              <a:t>2009-2018 годы</a:t>
            </a:r>
            <a:r>
              <a:rPr lang="ru-RU" sz="1000" b="1" dirty="0">
                <a:latin typeface="Georgia" panose="02040502050405020303" pitchFamily="18" charset="0"/>
              </a:rPr>
              <a:t>», утвержденная решением Думы города от 02.07.2009 № 587-IV </a:t>
            </a:r>
            <a:r>
              <a:rPr lang="ru-RU" sz="1000" b="1" dirty="0" smtClean="0">
                <a:latin typeface="Georgia" panose="02040502050405020303" pitchFamily="18" charset="0"/>
              </a:rPr>
              <a:t>ДГ (с </a:t>
            </a:r>
            <a:r>
              <a:rPr lang="ru-RU" sz="1000" b="1" dirty="0">
                <a:latin typeface="Georgia" panose="02040502050405020303" pitchFamily="18" charset="0"/>
              </a:rPr>
              <a:t>изменениями от 27.06.2012 № 212-V ДГ);</a:t>
            </a:r>
          </a:p>
          <a:p>
            <a:r>
              <a:rPr lang="ru-RU" sz="1000" b="1" dirty="0" smtClean="0">
                <a:latin typeface="Georgia" panose="02040502050405020303" pitchFamily="18" charset="0"/>
              </a:rPr>
              <a:t>Инвестиционная </a:t>
            </a:r>
            <a:r>
              <a:rPr lang="ru-RU" sz="1000" b="1" dirty="0">
                <a:latin typeface="Georgia" panose="02040502050405020303" pitchFamily="18" charset="0"/>
              </a:rPr>
              <a:t>программа «Развитие систем водоотведения на </a:t>
            </a:r>
            <a:r>
              <a:rPr lang="ru-RU" sz="1000" b="1" dirty="0" smtClean="0">
                <a:latin typeface="Georgia" panose="02040502050405020303" pitchFamily="18" charset="0"/>
              </a:rPr>
              <a:t>территории муниципального </a:t>
            </a:r>
            <a:r>
              <a:rPr lang="ru-RU" sz="1000" b="1" dirty="0">
                <a:latin typeface="Georgia" panose="02040502050405020303" pitchFamily="18" charset="0"/>
              </a:rPr>
              <a:t>образования городской округ город Сургут» на </a:t>
            </a:r>
            <a:r>
              <a:rPr lang="ru-RU" sz="1000" b="1" dirty="0" smtClean="0">
                <a:latin typeface="Georgia" panose="02040502050405020303" pitchFamily="18" charset="0"/>
              </a:rPr>
              <a:t>2009-2018 годы</a:t>
            </a:r>
            <a:r>
              <a:rPr lang="ru-RU" sz="1000" b="1" dirty="0">
                <a:latin typeface="Georgia" panose="02040502050405020303" pitchFamily="18" charset="0"/>
              </a:rPr>
              <a:t>» решения Думы города от 02.07.2009 № 586-IV ДГ (с </a:t>
            </a:r>
            <a:r>
              <a:rPr lang="ru-RU" sz="1000" b="1" dirty="0" smtClean="0">
                <a:latin typeface="Georgia" panose="02040502050405020303" pitchFamily="18" charset="0"/>
              </a:rPr>
              <a:t>изменениями от </a:t>
            </a:r>
            <a:r>
              <a:rPr lang="ru-RU" sz="1000" b="1" dirty="0">
                <a:latin typeface="Georgia" panose="02040502050405020303" pitchFamily="18" charset="0"/>
              </a:rPr>
              <a:t>15.06.2011 № 57-</a:t>
            </a:r>
            <a:r>
              <a:rPr lang="en-US" sz="1000" b="1" dirty="0">
                <a:latin typeface="Georgia" panose="02040502050405020303" pitchFamily="18" charset="0"/>
              </a:rPr>
              <a:t>V </a:t>
            </a:r>
            <a:r>
              <a:rPr lang="ru-RU" sz="1000" b="1" dirty="0">
                <a:latin typeface="Georgia" panose="02040502050405020303" pitchFamily="18" charset="0"/>
              </a:rPr>
              <a:t>ДГ).</a:t>
            </a:r>
          </a:p>
        </p:txBody>
      </p:sp>
      <p:sp>
        <p:nvSpPr>
          <p:cNvPr id="127" name="Shape 126"/>
          <p:cNvSpPr/>
          <p:nvPr/>
        </p:nvSpPr>
        <p:spPr>
          <a:xfrm rot="7997023" flipV="1">
            <a:off x="3138523" y="1946211"/>
            <a:ext cx="873170" cy="1068547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8" name="Shape 127"/>
          <p:cNvSpPr/>
          <p:nvPr/>
        </p:nvSpPr>
        <p:spPr>
          <a:xfrm rot="5400000" flipV="1">
            <a:off x="4071011" y="3609405"/>
            <a:ext cx="776742" cy="72702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1" name="Shape 130"/>
          <p:cNvSpPr/>
          <p:nvPr/>
        </p:nvSpPr>
        <p:spPr>
          <a:xfrm rot="5025166">
            <a:off x="6812328" y="3622294"/>
            <a:ext cx="930162" cy="685692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2" name="Shape 131"/>
          <p:cNvSpPr/>
          <p:nvPr/>
        </p:nvSpPr>
        <p:spPr>
          <a:xfrm rot="2250939">
            <a:off x="7345677" y="2042333"/>
            <a:ext cx="1052447" cy="82703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3" name="Shape 132"/>
          <p:cNvSpPr/>
          <p:nvPr/>
        </p:nvSpPr>
        <p:spPr>
          <a:xfrm rot="20650311">
            <a:off x="6167482" y="1509478"/>
            <a:ext cx="1110009" cy="835227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5" name="Shape 134"/>
          <p:cNvSpPr/>
          <p:nvPr/>
        </p:nvSpPr>
        <p:spPr>
          <a:xfrm rot="10969503" flipV="1">
            <a:off x="4371604" y="1421999"/>
            <a:ext cx="873170" cy="1068547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C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-10485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   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Развитие инженерной инфраструктуры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03" y="895461"/>
            <a:ext cx="3366244" cy="2684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4" y="1439868"/>
            <a:ext cx="2923905" cy="268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82" y="646331"/>
            <a:ext cx="2860751" cy="26242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9560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242424"/>
                </a:solidFill>
                <a:latin typeface="Roboto"/>
              </a:rPr>
              <a:t>Получение технических условий и подключение </a:t>
            </a:r>
            <a:endParaRPr lang="ru-RU" b="1" dirty="0" smtClean="0">
              <a:solidFill>
                <a:srgbClr val="242424"/>
              </a:solidFill>
              <a:latin typeface="Roboto"/>
            </a:endParaRPr>
          </a:p>
          <a:p>
            <a:pPr algn="ctr"/>
            <a:r>
              <a:rPr lang="ru-RU" b="1" dirty="0" smtClean="0">
                <a:solidFill>
                  <a:srgbClr val="242424"/>
                </a:solidFill>
                <a:latin typeface="Roboto"/>
              </a:rPr>
              <a:t>к </a:t>
            </a:r>
            <a:r>
              <a:rPr lang="ru-RU" b="1" dirty="0">
                <a:solidFill>
                  <a:srgbClr val="242424"/>
                </a:solidFill>
                <a:latin typeface="Roboto"/>
              </a:rPr>
              <a:t>инженерной инфраструктуре</a:t>
            </a:r>
            <a:endParaRPr lang="ru-RU" b="1" i="0" dirty="0">
              <a:solidFill>
                <a:srgbClr val="242424"/>
              </a:solidFill>
              <a:effectLst/>
              <a:latin typeface="Robo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577" y="123824"/>
            <a:ext cx="596856" cy="522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361" y="746455"/>
            <a:ext cx="419381" cy="498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777" y="895461"/>
            <a:ext cx="478863" cy="498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59" y="4050295"/>
            <a:ext cx="3834149" cy="26900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5763" y="4170470"/>
            <a:ext cx="2801096" cy="25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Строительство и инвестиции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2" name="Picture 2" descr="http://russtroyportal.ru/upload/iblock/99d/99d68dbfa970c59989b073e60f3a5c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813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портивное сооружение по Югорскому тракт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05" y="3180815"/>
            <a:ext cx="3736897" cy="2612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84" y="231674"/>
            <a:ext cx="1716343" cy="2735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24" y="115837"/>
            <a:ext cx="6033178" cy="2967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51231254"/>
              </p:ext>
            </p:extLst>
          </p:nvPr>
        </p:nvGraphicFramePr>
        <p:xfrm>
          <a:off x="630653" y="3298126"/>
          <a:ext cx="5962926" cy="355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856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Строительство и инвестиции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36921" y="28956"/>
            <a:ext cx="6096000" cy="5309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0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u="sng" dirty="0">
                <a:latin typeface="Times New Roman" panose="02020603050405020304" pitchFamily="18" charset="0"/>
              </a:rPr>
              <a:t>Инвестиционный</a:t>
            </a: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</a:rPr>
              <a:t>портал </a:t>
            </a:r>
            <a:r>
              <a:rPr lang="ru-RU" b="1" u="sng" dirty="0" smtClean="0">
                <a:latin typeface="Times New Roman" panose="02020603050405020304" pitchFamily="18" charset="0"/>
              </a:rPr>
              <a:t>г. Сургута </a:t>
            </a:r>
            <a:endParaRPr lang="ru-RU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64286" y="4776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Функционал Инвестиционного портала: </a:t>
            </a:r>
            <a:endParaRPr lang="ru-RU" b="1" dirty="0" smtClean="0"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</a:rPr>
              <a:t>обеспечивает линию прямых обращений для инвестора;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64285" y="1164819"/>
            <a:ext cx="6477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</a:rPr>
              <a:t>служит инструментом коммуникации с институтами поддержки и развития, органами </a:t>
            </a:r>
            <a:r>
              <a:rPr lang="ru-RU" dirty="0" smtClean="0">
                <a:latin typeface="Times New Roman" panose="02020603050405020304" pitchFamily="18" charset="0"/>
              </a:rPr>
              <a:t>власти</a:t>
            </a:r>
            <a:r>
              <a:rPr lang="ru-RU" dirty="0">
                <a:latin typeface="Times New Roman" panose="02020603050405020304" pitchFamily="18" charset="0"/>
              </a:rPr>
              <a:t>, работающими в режиме одного окна.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"/>
            <a:ext cx="5064285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09046" y="21784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Инвестпортал </a:t>
            </a:r>
            <a:endParaRPr lang="ru-RU" b="1" u="sng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представлен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в социальных сетях 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61" y="1921768"/>
            <a:ext cx="1411589" cy="2023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188919" y="3945525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Посещаемость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Инвестпортала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месяц: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6 912 просмотров портала;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1 430 визитов портала;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00 посетителей портала.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Среднее число посещений – 800 в месяц.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27" y="4035869"/>
            <a:ext cx="4858159" cy="282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560" y="4534283"/>
            <a:ext cx="1616072" cy="166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0831" y="5871811"/>
            <a:ext cx="5915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целях повышения качества информирования инвесторов и демонстрации </a:t>
            </a:r>
            <a:r>
              <a:rPr lang="ru-RU" sz="1200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инвестиционных возможностей города </a:t>
            </a:r>
            <a:r>
              <a:rPr lang="ru-RU" sz="1200" spc="-2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создан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Инвестиционный портал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города Сургута.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3282" y="6333476"/>
            <a:ext cx="2791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http://invest.admsurgut.ru/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3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Строительство и инвестиции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41246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682946" y="4162"/>
            <a:ext cx="8634911" cy="401280"/>
            <a:chOff x="404122" y="845978"/>
            <a:chExt cx="8706667" cy="551546"/>
          </a:xfrm>
          <a:scene3d>
            <a:camera prst="orthographicFront"/>
            <a:lightRig rig="chilly" dir="t"/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404123" y="845978"/>
              <a:ext cx="8706666" cy="551546"/>
            </a:xfrm>
            <a:prstGeom prst="rect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  <a:sp3d prstMaterial="translucentPowder">
              <a:bevelT w="127000" h="25400" prst="softRound"/>
            </a:sp3d>
          </p:spPr>
        </p:sp>
        <p:sp>
          <p:nvSpPr>
            <p:cNvPr id="7" name="TextBox 6"/>
            <p:cNvSpPr txBox="1"/>
            <p:nvPr/>
          </p:nvSpPr>
          <p:spPr>
            <a:xfrm>
              <a:off x="404122" y="845978"/>
              <a:ext cx="8706666" cy="55154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37790" tIns="71120" rIns="71120" bIns="71120" numCol="1" spcCol="1270" anchor="ctr" anchorCtr="0">
              <a:noAutofit/>
            </a:bodyPr>
            <a:lstStyle/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Инвестиционные площадки города Сургута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83411" y="5837071"/>
            <a:ext cx="1059099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Arial" panose="020B0604020202020204" pitchFamily="34" charset="0"/>
              </a:rPr>
              <a:t>В городе Сургут предусмотрены</a:t>
            </a:r>
            <a:r>
              <a:rPr lang="ru-RU" sz="1400" i="1" dirty="0">
                <a:latin typeface="Arial" panose="020B0604020202020204" pitchFamily="34" charset="0"/>
              </a:rPr>
              <a:t> локализованные территории, предназначенные для целевого освоения </a:t>
            </a:r>
            <a:r>
              <a:rPr lang="ru-RU" sz="1400" i="1" dirty="0" smtClean="0">
                <a:latin typeface="Arial" panose="020B0604020202020204" pitchFamily="34" charset="0"/>
              </a:rPr>
              <a:t>и </a:t>
            </a:r>
            <a:r>
              <a:rPr lang="ru-RU" sz="1400" i="1" dirty="0">
                <a:latin typeface="Arial" panose="020B0604020202020204" pitchFamily="34" charset="0"/>
              </a:rPr>
              <a:t>перспективного развития. </a:t>
            </a:r>
            <a:endParaRPr lang="ru-RU" sz="1400" i="1" dirty="0" smtClean="0">
              <a:latin typeface="Arial" panose="020B0604020202020204" pitchFamily="34" charset="0"/>
            </a:endParaRPr>
          </a:p>
          <a:p>
            <a:pPr algn="just"/>
            <a:r>
              <a:rPr lang="ru-RU" sz="1400" i="1" dirty="0" smtClean="0">
                <a:latin typeface="Arial" panose="020B0604020202020204" pitchFamily="34" charset="0"/>
              </a:rPr>
              <a:t>Построить </a:t>
            </a:r>
            <a:r>
              <a:rPr lang="ru-RU" sz="1400" i="1" dirty="0">
                <a:latin typeface="Arial" panose="020B0604020202020204" pitchFamily="34" charset="0"/>
              </a:rPr>
              <a:t>успешный бизнес, разместить новое эффективное производство возможно благодаря </a:t>
            </a:r>
            <a:r>
              <a:rPr lang="ru-RU" sz="1400" b="1" i="1" dirty="0" smtClean="0">
                <a:latin typeface="Arial" panose="020B0604020202020204" pitchFamily="34" charset="0"/>
              </a:rPr>
              <a:t>инвестиционным площадкам</a:t>
            </a:r>
            <a:r>
              <a:rPr lang="ru-RU" sz="1400" i="1" dirty="0">
                <a:latin typeface="Arial" panose="020B0604020202020204" pitchFamily="34" charset="0"/>
              </a:rPr>
              <a:t>. 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8030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9892" y="929655"/>
            <a:ext cx="6562724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партнеры, инвесторы!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рады представить Вашему вниманию информацию                                                  о муниципальном образовании городской округ город Сургут.  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содержит экономическую характеристику города, информацию об инвестиционной деятельности, а также справочную информацию для инвесторов.    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город уникален по своим природным богатствам, имеет все перспективы для дальнейшего роста!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Этому способствует выгодное географическое положение, природные ресурсы, богатые культурные традиции, высокий трудовой потенциал населения.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 Администрации города Сургута направлена                                                                         на развитие сотрудничества с предпринимательским сообществом,                                                                   на формирование  благоприятных условий для ведения и развития бизнеса.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заинтересованы в том, чтобы территория города была комфортна для труда и проживания.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всегда открыты для сотрудничества и диалога.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904999" y="4793982"/>
            <a:ext cx="6781799" cy="311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Шувалов </a:t>
            </a:r>
            <a:r>
              <a:rPr lang="ru-RU" sz="1400" b="1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Вадим </a:t>
            </a:r>
            <a:r>
              <a:rPr lang="ru-RU" sz="1400" b="1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Николаевич, </a:t>
            </a:r>
            <a:r>
              <a:rPr lang="ru-RU" sz="1400" b="1" i="1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 г. </a:t>
            </a:r>
            <a:r>
              <a:rPr lang="ru-RU" sz="14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Сургута </a:t>
            </a:r>
            <a:endParaRPr lang="ru-RU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13.stc.all.kpcdn.net/share/i/12/9995720/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3" y="971550"/>
            <a:ext cx="4781552" cy="3619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852"/>
          <p:cNvPicPr/>
          <p:nvPr/>
        </p:nvPicPr>
        <p:blipFill>
          <a:blip r:embed="rId3"/>
          <a:stretch>
            <a:fillRect/>
          </a:stretch>
        </p:blipFill>
        <p:spPr>
          <a:xfrm>
            <a:off x="9768204" y="5021532"/>
            <a:ext cx="1718945" cy="734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340" y="136602"/>
            <a:ext cx="906276" cy="1244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1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Строительство и инвестиции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8" y="4739791"/>
            <a:ext cx="5018579" cy="176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8" y="387538"/>
            <a:ext cx="6179654" cy="3911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06" y="387538"/>
            <a:ext cx="5410943" cy="5702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Здравоохранение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264" y="103517"/>
            <a:ext cx="6098876" cy="564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медицинских организаций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города Сургута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реализуют территориальную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программу государственных гарантий бесплатного оказания гражданам медицинской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помощи.</a:t>
            </a:r>
            <a:endParaRPr lang="ru-RU" sz="9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 </a:t>
            </a: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медицинские организации государственной системы здравоохранения:</a:t>
            </a:r>
            <a:endParaRPr lang="ru-RU" sz="900" b="1" u="sng" dirty="0">
              <a:solidFill>
                <a:srgbClr val="7030A0"/>
              </a:solidFill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амбулаторно-поликлинических учреждений здравоохранения, имеющих прикрепленное население, оказывающих первичную медико-санитарную помощь                (4 поликлиники для детского и взрослого населения, 1 детская поликлиника,                        2 стоматологических поликлиники): 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1143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Бюджетное учреждение Ханты - Мансийского округа – Югры (далее - БУ)    «Сургутская городская клиническая поликлиника №1»;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поликлиника №2»;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поликлиника №3»;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поликлиника №4»;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поликлиника №5»;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стоматологическая поликлиника № 1»;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стоматологическая поликлиника № 2».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организация, оказывающая скорую, в том числе специализированную медицинскую помощь: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станция скорой медицинской помощи».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учреждений здравоохранения, оказывающих специализированную, в том числе высокотехнологичную медицинскую помощь:</a:t>
            </a:r>
            <a:endParaRPr lang="ru-RU" sz="900" b="1" u="sng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«Сургутский клинический перинатальный центр»;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окружная клиническая больница»;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городская клиническая больница»;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клиническая травматологическая больница»;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«Сургутская клиническая психоневрологическая больница»;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«Окружной кардиологический диспансер «Центр диагностики и сердечно-сосудистой хирургии»;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Казенное учреждение ХМАО-Югры  (далее – КУ) «Сургутский клинический противотуберкулезный диспансер»;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«Сургутский клинический кожно-венерологический диспансер»;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КУ «Центр профилактики и борьбы со СПИД и инфекционными заболеваниями». Филиал в г. Сургуте;  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Сургутская больница ФГБУЗ  «Западно-Сибирский медицинский центр Федерального медико-биологического агентства»;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«Клинический врачебно-физкультурный диспансер» филиал в г. Сургуте.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здравоохранения, осуществляющее на территории города деятельность в сфере медицинской профилактики: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 «Центр медицинской профилактики» филиал в городе Сургуте.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Прочие </a:t>
            </a:r>
            <a:r>
              <a:rPr lang="ru-RU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государственные медицинские организации:</a:t>
            </a:r>
            <a:endParaRPr lang="ru-RU" sz="900" b="1" dirty="0"/>
          </a:p>
          <a:p>
            <a:pPr algn="just"/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КУ «Сургутская станция переливания крови</a:t>
            </a:r>
            <a:endParaRPr lang="ru-RU" sz="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3976779"/>
            <a:ext cx="5630809" cy="2945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2017 году на территории города из числа наиболее значимых осуществлялась реализация проектов: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Сургутского центра охраны материнства и детства на 315 коек </a:t>
            </a:r>
            <a:r>
              <a:rPr lang="ru-RU" sz="9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и 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165 посещений в смену в рамках соглашения о государственно-частном партнерстве. Реализация проекта идет по плану, планируемый срок сдачи объекта – 4 квартал 2018 года;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завершено строительство объекта «Поликлиника «Нефтяник» на 700 посещений в смену в 37 микрорайоне. Объект здравоохранения введен в эксплуатацию в марте 2017 года; 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завершено строительство операционно-реанимационного корпуса БУ ХМАО - Югры «Окружной кардиологический диспансер «Центр диагностики и сердечно-сосудистой хирургии», объект здравоохранения введен в эксплуатацию в апреле 2017 года;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продолжена  реконструкция консультативно-диагностической поликлиники </a:t>
            </a:r>
            <a:r>
              <a:rPr lang="ru-RU" sz="9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на 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425 посещений в смену «Сургутской окружной клинической больницы».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Департаментом здравоохранения Ханты-Мансийского автономного округа – Югры приобретены 4 помещения для офиса врачей   БУ «Сургутская городская клиническая поликлиника № 2» по адресу: ул. </a:t>
            </a:r>
            <a:r>
              <a:rPr lang="ru-RU" sz="9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Мелик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9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Карамова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д.4.; БУ «Сургутская городская клиническая поликлиника № 1» по адресу: </a:t>
            </a:r>
            <a:r>
              <a:rPr lang="ru-RU" sz="9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Университетская, д.19. открытие офисов запланировано на 2018 год после получения лицензии на осуществление медицинской деятельности.</a:t>
            </a:r>
            <a:endParaRPr lang="ru-RU" sz="9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03517"/>
            <a:ext cx="5515155" cy="407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учреждений здравоохранения, оказывающих первичную и первично-специализированную медицинскую помощь:</a:t>
            </a:r>
            <a:endParaRPr lang="ru-RU" sz="900" b="1" u="sng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Негосударственное учреждение здравоохранения «Отделенческая клиническая больница на станции Сургут ОАО «РЖД»;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Сургутский филиал Акционерного общества «Екатеринбургский центр МНТК «Микрохирургия глаза»;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«МРТ-ЭКСПЕРТ СУРГУТ»;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«УЗИ в Сургуте»;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учреждение здравоохранения «Окружной Центр Пластической Хирургии и Маммологии»;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Частная поликлиника «Лаборатория гистологии и цитологии»;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Учреждение здравоохранения Диагностический центр «Авиценна Инк.»;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«Золотое сердце»;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Медицинский центр «Гиппократ».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здравоохранения, оказывающее паллиативную медицинскую помощь</a:t>
            </a: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Частное медицинское учреждение «Золотое сердце»;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9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9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частных стоматологических клиник:</a:t>
            </a:r>
            <a:endParaRPr lang="ru-RU" sz="900" b="1" u="sng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Общество с ограниченной ответственностью (далее – ООО)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Югория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Дент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Дента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Плюс»;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Дента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Крома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Дентал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Югория-Дент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«Жемчужная улыбка»;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ООО «Гарант».</a:t>
            </a:r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39" y="2271053"/>
            <a:ext cx="3260231" cy="1906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2" y="3345042"/>
            <a:ext cx="3939055" cy="1811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62" y="94703"/>
            <a:ext cx="3468530" cy="2432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21385" y="412361"/>
            <a:ext cx="5854120" cy="185869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Сфера молодежной политики представлена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 учреждениями в которых трудятся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около 400 работников.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Численность детей и молодежи, занимающихся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учреждениях молодежной политики составляет –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5 443 человек.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9619" y="4380681"/>
            <a:ext cx="6576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8590" indent="449580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Направление деятельности отрасли «Молодежная политика» (в соответствии с направлениями государственной молодежной политики):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патриотическое воспитание молодежи;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вовлечение молодёжи в волонтерскую деятельность;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3515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вовлечение молодёжи в занятие творческой деятельностью;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формирование у молодёжи традиционных семейных ценностей;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8590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- трудоустройство молодежи;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8590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- пропаганда здорового образа жизни;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8590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- поддержка молодежных инициатив;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поддержка и взаимодействие с общественными организациями и движениями, развитие молодёжного </a:t>
            </a: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самоуправления;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3515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вовлечение молодёжи в работу средств массовой информации» (молодёжные медиа);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48590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- профилактика правонарушений среди молодежи,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работа с молодежью, находящейся в социально-опасном положении, социализация молодежи, нуждающейся в особой защите государства;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3515" algn="just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формирование российской идентичности, единства российской нации, содействие межкультурному и межконфессиональному диалогу.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5660" y="105829"/>
            <a:ext cx="11574993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3515" algn="just">
              <a:spcAft>
                <a:spcPts val="0"/>
              </a:spcAft>
            </a:pP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Инновационное развитие:</a:t>
            </a:r>
            <a:endParaRPr lang="ru-RU" sz="1200" b="1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83515" indent="22860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сфере управления молодежной политикой (в соответствии с приказом Федерального агентства по делам молодежи от 13.05.2016 № 167 «Об утверждении Методических рекомендаций по организации работы органов исполнительной власти субъектов Российской Федерации и местного самоуправления, реализующих государственную, молодежную политику»: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3515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межведомственного координационного совета по молодежной политики.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3515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экспериментальной площадки для апробации работы учреждений молодежной политики в формате многофункционального молодежного центра.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3515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Городской конференции по реализации молодежной политики, с участием представителей РОСМОЛОДЕЖИ, Департамента образования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молодежной политики ХМАО-Югры, общественных объединений, научного сообщества, сферы предпринимательства.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3515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Включение в реализацию городских молодежных проектов, в качестве соисполнителей, сторонних организаций (вузы, общественные объединения, коммерческие организации).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3515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нового профессионального стандарта «специалист по работе с молодежью» к специалистам работающих в подведомственных учреждениях.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5660" y="2627322"/>
            <a:ext cx="9178506" cy="25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3515" algn="just">
              <a:spcAft>
                <a:spcPts val="0"/>
              </a:spcAft>
            </a:pP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Инфраструктурные изменения:</a:t>
            </a:r>
            <a:endParaRPr lang="ru-RU" sz="1200" b="1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3515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83515" algn="just">
              <a:lnSpc>
                <a:spcPct val="115000"/>
              </a:lnSpc>
              <a:spcAft>
                <a:spcPts val="0"/>
              </a:spcAft>
              <a:tabLst>
                <a:tab pos="6296660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Реконструкция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 военно-прикладных видов спорта (строительство жилых корпусов, спортзала, столовой, обустройство прилегающей территории).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2020 – 2022 годах планируется проведение работ по реконструкции Центра военно-прикладных видов спорта МБУ ЦСП «Сибирский легион» (п.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Барсово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на базе которого ежегодно организуется работа летнего военно-спортивного лагеря круглосуточного пребывания. Ожидаемые эффект от проведения реконструкции: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увеличение пропускной способности загородного лагеря на 25%, посредством введения круглогодичного режима обслуживания;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создание базы патриотического воспитания с универсальными условиями для развития на территории муниципального образования военно-прикладных видов спорта;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предоставление стационарных помещений, соответствующих современным требованиям санитарно-эпидемиологическим правилам и нормам к устройству, содержанию и организации режима работы загородных стационарных учреждений; </a:t>
            </a:r>
          </a:p>
          <a:p>
            <a:pPr marR="183515" algn="just">
              <a:spcBef>
                <a:spcPts val="120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Строительство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 технических видов спорта (Заячий остров).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28" y="3717985"/>
            <a:ext cx="2219395" cy="211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Культура и спорт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0"/>
            <a:ext cx="4011283" cy="1167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41" y="2358883"/>
            <a:ext cx="2794916" cy="186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93298" y="1650963"/>
            <a:ext cx="77637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В городе систематически занимаются физической культурой и спортом </a:t>
            </a:r>
            <a:r>
              <a:rPr lang="ru-RU" sz="1000" b="1" dirty="0" smtClean="0">
                <a:latin typeface="Times New Roman" panose="02020603050405020304" pitchFamily="18" charset="0"/>
              </a:rPr>
              <a:t>103 тысячи </a:t>
            </a:r>
            <a:r>
              <a:rPr lang="ru-RU" sz="1000" b="1" dirty="0">
                <a:latin typeface="Times New Roman" panose="02020603050405020304" pitchFamily="18" charset="0"/>
              </a:rPr>
              <a:t>875 человек или 29,8% от численности населения с 3 до 79 лет (2016 год </a:t>
            </a:r>
            <a:r>
              <a:rPr lang="ru-RU" sz="1000" b="1" dirty="0" smtClean="0">
                <a:latin typeface="Times New Roman" panose="02020603050405020304" pitchFamily="18" charset="0"/>
              </a:rPr>
              <a:t>– 103 </a:t>
            </a:r>
            <a:r>
              <a:rPr lang="ru-RU" sz="1000" b="1" dirty="0">
                <a:latin typeface="Times New Roman" panose="02020603050405020304" pitchFamily="18" charset="0"/>
              </a:rPr>
              <a:t>тысячи 753 человека или 28,8%).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Деятельность в сфере физической культуры и спорта на территории </a:t>
            </a:r>
            <a:r>
              <a:rPr lang="ru-RU" sz="1000" b="1" dirty="0" smtClean="0">
                <a:latin typeface="Times New Roman" panose="02020603050405020304" pitchFamily="18" charset="0"/>
              </a:rPr>
              <a:t>города осуществляют </a:t>
            </a:r>
            <a:r>
              <a:rPr lang="ru-RU" sz="1000" b="1" dirty="0">
                <a:latin typeface="Times New Roman" panose="02020603050405020304" pitchFamily="18" charset="0"/>
              </a:rPr>
              <a:t>203 организации города (2016 год – 199 организаций), в том числе </a:t>
            </a:r>
            <a:r>
              <a:rPr lang="ru-RU" sz="1000" b="1" dirty="0" smtClean="0">
                <a:latin typeface="Times New Roman" panose="02020603050405020304" pitchFamily="18" charset="0"/>
              </a:rPr>
              <a:t>9 муниципальных </a:t>
            </a:r>
            <a:r>
              <a:rPr lang="ru-RU" sz="1000" b="1" dirty="0">
                <a:latin typeface="Times New Roman" panose="02020603050405020304" pitchFamily="18" charset="0"/>
              </a:rPr>
              <a:t>учреждений, курируемых управлением физической </a:t>
            </a:r>
            <a:r>
              <a:rPr lang="ru-RU" sz="1000" b="1" dirty="0" smtClean="0">
                <a:latin typeface="Times New Roman" panose="02020603050405020304" pitchFamily="18" charset="0"/>
              </a:rPr>
              <a:t>культуры и </a:t>
            </a:r>
            <a:r>
              <a:rPr lang="ru-RU" sz="1000" b="1" dirty="0">
                <a:latin typeface="Times New Roman" panose="02020603050405020304" pitchFamily="18" charset="0"/>
              </a:rPr>
              <a:t>спорта Администрации города.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В городе 7 муниципальных спортивных школ (учреждений </a:t>
            </a:r>
            <a:r>
              <a:rPr lang="ru-RU" sz="1000" b="1" dirty="0" smtClean="0">
                <a:latin typeface="Times New Roman" panose="02020603050405020304" pitchFamily="18" charset="0"/>
              </a:rPr>
              <a:t>спортивной подготовки</a:t>
            </a:r>
            <a:r>
              <a:rPr lang="ru-RU" sz="1000" b="1" dirty="0">
                <a:latin typeface="Times New Roman" panose="02020603050405020304" pitchFamily="18" charset="0"/>
              </a:rPr>
              <a:t>) и 2 частные спортивные школы. Общее количество </a:t>
            </a:r>
            <a:r>
              <a:rPr lang="ru-RU" sz="1000" b="1" dirty="0" smtClean="0">
                <a:latin typeface="Times New Roman" panose="02020603050405020304" pitchFamily="18" charset="0"/>
              </a:rPr>
              <a:t>занимающихся в </a:t>
            </a:r>
            <a:r>
              <a:rPr lang="ru-RU" sz="1000" b="1" dirty="0">
                <a:latin typeface="Times New Roman" panose="02020603050405020304" pitchFamily="18" charset="0"/>
              </a:rPr>
              <a:t>спортивных школах города –10 471 человек.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В 2017 году спортсменам города присвоено 14 спортивных званий «</a:t>
            </a:r>
            <a:r>
              <a:rPr lang="ru-RU" sz="1000" b="1" dirty="0" smtClean="0">
                <a:latin typeface="Times New Roman" panose="02020603050405020304" pitchFamily="18" charset="0"/>
              </a:rPr>
              <a:t>Мастер спорта </a:t>
            </a:r>
            <a:r>
              <a:rPr lang="ru-RU" sz="1000" b="1" dirty="0">
                <a:latin typeface="Times New Roman" panose="02020603050405020304" pitchFamily="18" charset="0"/>
              </a:rPr>
              <a:t>России», 3497 спортивных разрядов, из них 1 разряд -338 человек, «</a:t>
            </a:r>
            <a:r>
              <a:rPr lang="ru-RU" sz="1000" b="1" dirty="0" smtClean="0">
                <a:latin typeface="Times New Roman" panose="02020603050405020304" pitchFamily="18" charset="0"/>
              </a:rPr>
              <a:t>Кандидат в </a:t>
            </a:r>
            <a:r>
              <a:rPr lang="ru-RU" sz="1000" b="1" dirty="0">
                <a:latin typeface="Times New Roman" panose="02020603050405020304" pitchFamily="18" charset="0"/>
              </a:rPr>
              <a:t>мастера спорта» – 193 человека.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Большой популярностью среди занимающихся различными видами </a:t>
            </a:r>
            <a:r>
              <a:rPr lang="ru-RU" sz="1000" b="1" dirty="0" smtClean="0">
                <a:latin typeface="Times New Roman" panose="02020603050405020304" pitchFamily="18" charset="0"/>
              </a:rPr>
              <a:t>спорта пользуются</a:t>
            </a:r>
            <a:r>
              <a:rPr lang="ru-RU" sz="1000" b="1" dirty="0"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водные виды спорта (плавание, синхронное плавание) – 9 722 человек или 15,5 </a:t>
            </a:r>
            <a:r>
              <a:rPr lang="ru-RU" sz="1000" b="1" dirty="0" smtClean="0">
                <a:latin typeface="Times New Roman" panose="02020603050405020304" pitchFamily="18" charset="0"/>
              </a:rPr>
              <a:t>% от </a:t>
            </a:r>
            <a:r>
              <a:rPr lang="ru-RU" sz="1000" b="1" dirty="0">
                <a:latin typeface="Times New Roman" panose="02020603050405020304" pitchFamily="18" charset="0"/>
              </a:rPr>
              <a:t>общего числа занимающихся видами спорта;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игровые виды спорта (баскетбол, волейбол, футбол) – 9 654 человека или </a:t>
            </a:r>
            <a:r>
              <a:rPr lang="ru-RU" sz="1000" b="1" dirty="0" smtClean="0">
                <a:latin typeface="Times New Roman" panose="02020603050405020304" pitchFamily="18" charset="0"/>
              </a:rPr>
              <a:t>15,3% от </a:t>
            </a:r>
            <a:r>
              <a:rPr lang="ru-RU" sz="1000" b="1" dirty="0">
                <a:latin typeface="Times New Roman" panose="02020603050405020304" pitchFamily="18" charset="0"/>
              </a:rPr>
              <a:t>общего числа занимающихся видами спорта;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боевые виды спорта и единоборства – 10 403 человек или 16,5%;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зимние виды спорта (биатлон, лыжные гонки, </a:t>
            </a:r>
            <a:r>
              <a:rPr lang="ru-RU" sz="1000" b="1" dirty="0" err="1">
                <a:latin typeface="Times New Roman" panose="02020603050405020304" pitchFamily="18" charset="0"/>
              </a:rPr>
              <a:t>полиатлон</a:t>
            </a:r>
            <a:r>
              <a:rPr lang="ru-RU" sz="1000" b="1" dirty="0">
                <a:latin typeface="Times New Roman" panose="02020603050405020304" pitchFamily="18" charset="0"/>
              </a:rPr>
              <a:t>, сноуборд, </a:t>
            </a:r>
            <a:r>
              <a:rPr lang="ru-RU" sz="1000" b="1" dirty="0" smtClean="0">
                <a:latin typeface="Times New Roman" panose="02020603050405020304" pitchFamily="18" charset="0"/>
              </a:rPr>
              <a:t>фигурное катание </a:t>
            </a:r>
            <a:r>
              <a:rPr lang="ru-RU" sz="1000" b="1" dirty="0">
                <a:latin typeface="Times New Roman" panose="02020603050405020304" pitchFamily="18" charset="0"/>
              </a:rPr>
              <a:t>на коньках, хоккей) – 4 742 человек или 7,5% от общего </a:t>
            </a:r>
            <a:r>
              <a:rPr lang="ru-RU" sz="1000" b="1" dirty="0" smtClean="0">
                <a:latin typeface="Times New Roman" panose="02020603050405020304" pitchFamily="18" charset="0"/>
              </a:rPr>
              <a:t>числа занимающихся </a:t>
            </a:r>
            <a:r>
              <a:rPr lang="ru-RU" sz="1000" b="1" dirty="0">
                <a:latin typeface="Times New Roman" panose="02020603050405020304" pitchFamily="18" charset="0"/>
              </a:rPr>
              <a:t>видами спорта.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На 01.01.2018 года в городе Сургуте материально-техническую базу </a:t>
            </a:r>
            <a:r>
              <a:rPr lang="ru-RU" sz="1000" b="1" dirty="0" smtClean="0">
                <a:latin typeface="Times New Roman" panose="02020603050405020304" pitchFamily="18" charset="0"/>
              </a:rPr>
              <a:t>составляют 659 </a:t>
            </a:r>
            <a:r>
              <a:rPr lang="ru-RU" sz="1000" b="1" dirty="0">
                <a:latin typeface="Times New Roman" panose="02020603050405020304" pitchFamily="18" charset="0"/>
              </a:rPr>
              <a:t>(2016 год – 622) объектов спорта, из них: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спортивных залов - 172 (2016 год – 171),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открытых плоскостных сооружений - 171 (2016 год – 166),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плавательных бассейнов - 22 (2016 год – 19).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крытых спортивных объектов с искусственным льдом - 3 (2016 год – 2),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лыжных баз - 9 (2016 год – 9),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сооружений для стрелковых видов спорта - 21 (2016 год – 21),</a:t>
            </a:r>
          </a:p>
          <a:p>
            <a:pPr algn="just"/>
            <a:r>
              <a:rPr lang="ru-RU" sz="1000" b="1" dirty="0">
                <a:latin typeface="Times New Roman" panose="02020603050405020304" pitchFamily="18" charset="0"/>
              </a:rPr>
              <a:t>- других спортивных сооружений - 260 (2016 год – 234).</a:t>
            </a:r>
            <a:endParaRPr lang="ru-RU" sz="1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20" y="4966967"/>
            <a:ext cx="2510600" cy="1685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95" y="4468482"/>
            <a:ext cx="4553506" cy="2183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1" y="77019"/>
            <a:ext cx="3267635" cy="2180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0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Образование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812" y="171175"/>
            <a:ext cx="480131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</a:t>
            </a:r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</a:t>
            </a:r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учреждений	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08770727"/>
              </p:ext>
            </p:extLst>
          </p:nvPr>
        </p:nvGraphicFramePr>
        <p:xfrm>
          <a:off x="233812" y="559872"/>
          <a:ext cx="6839848" cy="5124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7605675" y="2056976"/>
            <a:ext cx="3894791" cy="3067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программы дошкольного образования реализуют пять частных организаций, имеющих лицензию на осуществление образовательной деятельности: </a:t>
            </a:r>
          </a:p>
          <a:p>
            <a:pPr marL="171450" indent="-17145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«Негосударственное дошкольное учреждение – центр развития ребенка «ГУЛЛИВЕР»; </a:t>
            </a:r>
          </a:p>
          <a:p>
            <a:pPr marL="171450" indent="-17145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некоммерческое партнерство «Центр временного пребывания детей»;</a:t>
            </a:r>
          </a:p>
          <a:p>
            <a:pPr marL="171450" indent="-17145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ООО Малое инновационное предприятие «Центр развития талантов ребенка»;</a:t>
            </a:r>
          </a:p>
          <a:p>
            <a:pPr marL="171450" indent="-17145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ООО «Счастливое детство»;</a:t>
            </a:r>
          </a:p>
          <a:p>
            <a:pPr marL="171450" indent="-17145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ООО «Наш малыш» с общей численностью воспитанников 1 099 человек. </a:t>
            </a:r>
          </a:p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Указанным организациям предоставляются субсидии за счет средств субвенций, субсидий из бюджета автономного округа. </a:t>
            </a: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rot="14875282">
            <a:off x="7593745" y="1209507"/>
            <a:ext cx="661162" cy="1486782"/>
          </a:xfrm>
          <a:prstGeom prst="curvedLeftArrow">
            <a:avLst>
              <a:gd name="adj1" fmla="val 11401"/>
              <a:gd name="adj2" fmla="val 27757"/>
              <a:gd name="adj3" fmla="val 375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06" y="0"/>
            <a:ext cx="2324424" cy="195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101">
            <a:off x="1941211" y="5554112"/>
            <a:ext cx="1452375" cy="983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567142" y="5488220"/>
            <a:ext cx="6096000" cy="12366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муниципальных общеобразовательных учреждениях численность учащихся составляет 46 429 человек (без учета учащихся, осваивающих программу начального общего, основного общего и среднего общего образования в форме семейного образования). 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студентов в учреждениях профессионального образования, расположенных на территории города, на 26.04.2018 составляет 18 539 чел., в том числе в учреждениях высшего профессионального образования – 11 549 чел., в учреждениях среднего профессионального образования – 6 990 чел. </a:t>
            </a:r>
            <a:endParaRPr lang="ru-RU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170">
            <a:off x="358393" y="5796219"/>
            <a:ext cx="1245285" cy="817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31">
            <a:off x="3758564" y="5553572"/>
            <a:ext cx="1720531" cy="1023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14" y="193705"/>
            <a:ext cx="1681205" cy="1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Правовые основы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855" y="-23709198"/>
            <a:ext cx="1158439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Градостроительный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Земельный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Налоговый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Бюджетный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Федеральный закон от 25.02.1999 № 39-ФЗ «Об инвестиционной деятельности в Российской Федерации, осуществляемой в форме капитальных вложений».</a:t>
            </a: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Федеральный закон от 09.07.1999 № 160-ФЗ «Об иностранных инвестициях в Российской Федерации».</a:t>
            </a: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Федеральный закон от 21.07.2005 № 115-ФЗ «О концессионных соглашениях».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Федеральный закон от 13.07.2015  № 224-ФЗ «О государственно-частном партнерстве, муниципально-частном партнерстве в Российской Федерации и внесении изменений в отдельные законодательные акты Российской Федерации».</a:t>
            </a: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9. Постановление Правительства РФ от 24.04.2014  № 368 «Об утверждении Правил предоставления антимонопольным органом согласия на изменение условий концессионного соглашения».</a:t>
            </a: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Постановление Правительства РФ от 15.06.2009  № 495 «Об установлении требований к концессионеру в отношении банков, предоставляющих безотзывные банковские гарантии, банков, в которых может быть открыт банковский вклад (депозит) концессионера, права по которому могут передаваться концессионером </a:t>
            </a:r>
            <a:r>
              <a:rPr lang="ru-RU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концеденту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залог, и в отношении страховых организаций, с которыми концессионер может заключить договор страхования риска ответственности за нарушение обязательств по концессионному соглашению».</a:t>
            </a: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11. Постановление Правительства РФ от 31.03.2015 № 300 «Об утверждении формы предложения о заключении концессионного соглашения с лицом, выступающим с инициативой заключения концессионного соглашения».</a:t>
            </a:r>
          </a:p>
          <a:p>
            <a:pPr marR="190500" indent="450215" algn="just">
              <a:spcBef>
                <a:spcPts val="600"/>
              </a:spcBef>
              <a:spcAft>
                <a:spcPts val="0"/>
              </a:spcAft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12. Постановление Правительства РФ от 19.12.2013  № 1188 «Об утверждении требований к банковской гарантии, предоставляемой в случае, если объектом концессионного соглашения являются объекты теплоснабжения, централизованные системы горячего водоснабжения, холодного водоснабжения и (или) водоотведения, отдельные объекты таких систем». 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03.12.2015  № 1309 «Об утверждении Правил проведения уполномоченным органом переговоров, связанных с рассмотрением предложения о реализации проекта государственно-частного партнерства, проекта муниципально-частного партнерства на предмет оценки эффективности проекта и определения его сравнительного преимущества».</a:t>
            </a: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30.12.2015  № 1514 «О порядке проведения уполномоченным органом оценки эффективности проекта государственно-частного партнерства, проекта муниципально-частного партнерства и определения их сравнительного преимущества».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30.12.2015 № 1490 «Об осуществлении публичным партнером контроля за исполнением соглашения о государственно-частном партнерстве и соглашения о муниципально-частном партнерстве».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19.12.2015 № 1388 «Об утверждении Правил рассмотрения публичным партнером предложения о реализации проекта государственно-частного партнерства или проекта муниципально-частного партнерства».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19.12.2015  № 1387 «О порядке направления публичному партнеру заявления о намерении участвовать в конкурсе на право заключения соглашения о государственно-частном партнерстве, соглашения о муниципально-частном партнерстве».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19.12.2015 № 1386 «Об утверждении формы предложения о реализации проекта государственно-частного партнерства или проекта муниципально-частного партнерства, а также требований к сведениям, содержащимся в предложении о реализации проекта государственно-частного партнерства или проекта муниципально-частного партнерства».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1905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3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04.12.2015 № 1322 «Об утверждении Правил проведения предварительного отбора участников конкурса на право заключения соглашения о государственно-частном партнерстве, соглашения о муниципально-частном партнерстве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215660"/>
            <a:ext cx="11607773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1. Градостроительный кодекс Российской Федерации.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2. Земельный кодекс Российской Федерации.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3. Налоговый кодекс Российской Федерации.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4. Бюджетный кодекс Российской Федерации.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5. Федеральный закон от 25.02.1999 № 39-ФЗ «Об инвестиционной деятельности в Российской Федерации, осуществляемой в форме капитальных вложений».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6. Федеральный закон от 09.07.1999 № 160-ФЗ «Об иностранных инвестициях в Российской Федерации».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7. Федеральный закон от 21.07.2005 № 115-ФЗ «О концессионных соглашениях».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8. Федеральный закон от 13.07.2015  № 224-ФЗ «О государственно-частном партнерстве, муниципально-частном партнерстве в Российской Федерации и внесении изменений в отдельные законодательные акты Российской Федерации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9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. Постановление Правительства РФ от 24.04.2014  № 368 «Об утверждении Правил предоставления антимонопольным органом согласия на изменение условий концессионного соглашения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10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. Постановление Правительства РФ от 15.06.2009  № 495 «Об установлении требований к концессионеру в отношении банков, предоставляющих безотзывные банковские гарантии, банков, в которых может быть открыт банковский вклад (депозит) концессионера, права по которому могут передаваться концессионером </a:t>
            </a:r>
            <a:r>
              <a:rPr lang="ru-RU" sz="10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концеденту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 в залог, и в отношении страховых организаций, с которыми концессионер может заключить договор страхования риска ответственности за нарушение обязательств по концессионному соглашению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11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. Постановление Правительства РФ от 31.03.2015 № 300 «Об утверждении формы предложения о заключении концессионного соглашения с лицом, выступающим с инициативой заключения концессионного соглашения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12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Постановление Правительства РФ от 19.12.2013  № 1188 «Об утверждении требований к банковской гарантии, предоставляемой в случае, если объектом концессионного соглашения являются объекты теплоснабжения, централизованные системы горячего водоснабжения, холодного водоснабжения и (или) водоотведения, отдельные объекты таких систем». </a:t>
            </a:r>
            <a:endParaRPr lang="ru-RU" sz="1000" dirty="0" smtClean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13. 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Постановление 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03.12.2015  № 1309 «Об утверждении Правил проведения уполномоченным органом переговоров, связанных с рассмотрением предложения 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 реализации 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проекта государственно-частного партнерства, проекта муниципально-частного партнерства на предмет оценки эффективности проекта и определения его сравнительного преимущества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14.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30.12.2015  № 1514 «О порядке проведения уполномоченным органом оценки эффективности проекта государственно-частного партнерства, проекта муниципально-частного партнерства и определения их сравнительного преимущества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15.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30.12.2015 № 1490 «Об осуществлении публичным партнером контроля за исполнением соглашения о государственно-частном партнерстве и соглашения о муниципально-частном партнерстве».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16.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19.12.2015 № 1388 «Об утверждении Правил рассмотрения публичным партнером предложения о реализации проекта государственно-частного партнерства или проекта муниципально-частного партнерства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17.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19.12.2015  № 1387 «О порядке направления публичному партнеру заявления о намерении участвовать в конкурсе на право заключения соглашения о государственно-частном партнерстве, соглашения о муниципально-частном партнерстве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18.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19.12.2015 № 1386 «Об утверждении формы предложения о реализации проекта государственно-частного партнерства или проекта муниципально-частного партнерства, а также требований к сведениям, содержащимся в предложении о реализации проекта государственно-частного партнерства или проекта муниципально-частного партнерства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19.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Правительства РФ от 04.12.2015 № 1322 «Об утверждении Правил проведения предварительного отбора участников конкурса на право заключения соглашения о государственно-частном партнерстве, соглашения о муниципально-частном партнерстве».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20. Приказ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Министерства экономического развития РФ от 30.11.2015 № 894 «Об утверждении Методики оценки эффективности проекта государственно-частного партнерства, проекта муниципально-частного партнерства и определения их сравнительного преимущества».</a:t>
            </a:r>
            <a:endParaRPr lang="ru-RU" sz="1000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Правовые основы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629" y="186335"/>
            <a:ext cx="1143435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21. Приказ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Министерства экономического развития РФ от 20.11.2015  № 864 «Об утверждении порядка проведения предварительных переговоров, связанных с разработкой предложения о реализации проекта государственно-частного партнерства, проекта муниципально-частного партнерства, между публичным партнером и инициатором проекта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marR="190500" lvl="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22. Приказ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Министерства экономического развития РФ от 20.11.2015 № 863 «Об утверждении порядка проведения переговоров, связанных с рассмотрением предложения о реализации проекта государственно-частного партнерства, проекта муниципально-частного партнерства, между публичным партнером и инициатором проекта».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23. Закон ХМАО - Югры от 31.03.2012 № 33-оз «О государственной поддержке инвестиционной деятельности в Ханты-Мансийском автономном округе – Югре».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24. Закон ХМАО - Югры от 21.12.2004 № 82-оз «О налоговых льготах в Ханты-Мансийском автономном округе – Югре».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25. Закон ХМАО - Югры от 29.11.2010 № 190-оз «О налоге на имущество организаций».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26. Закон ХМАО - Югры от 30.09.2011 № 87-оз «О ставках налога на прибыль организаций, подлежащего зачислению в бюджет Ханты-Мансийского автономного округа – Югры».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27. Закон ХМАО - Югры от 12.10.2007 № 130-оз «О порядке предоставления государственных гарантий Ханты-Мансийского автономного округа – Югры».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28. Закон ХМАО от 03.05.2000 № 26-оз «О регулировании отдельных земельных отношений в Ханты-Мансийском автономном округе – Югре».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29. Постановление Правительства ХМАО - Югры от 25.03.2009 № 58-п «О реализации Закона Ханты-Мансийского автономного округа - Югры «О порядке предоставления государственных гарантий Ханты-Мансийского автономного округа – Югры».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30. Постановление Правительства ХМАО - Югры от 09.11.2012 № 438-п «О Порядке формирования Реестра приоритетных инвестиционных проектов Ханты-Мансийского автономного округа – Югры».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31. Постановление Правительства ХМАО - Югры от 14.08.2015 № 270-п «О Порядке предоставления земельных участков, находящихся в государственной или муниципальной собственности, юридическим лицам в аренду без проведения торгов для размещения объектов социально-культурного и коммунально-бытового назначения, реализации масштабных инвестиционных проектов в Ханты-Мансийском автономном округе – Югре».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32. Постановление Правительства ХМАО - Югры от 20.12.2007 № 326-п «О Порядке формирования Реестра инвестиционных проектов Ханты-Мансийского автономного округа - Югры в целях применения налогоплательщиками льготы по налогу на имущество организаций».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33. Постановление Правительства ХМАО - Югры от 27.12.2013 № 590-п «О Регламенте по сопровождению инвестиционных проектов в Ханты-Мансийском автономном округе – Югре».</a:t>
            </a:r>
          </a:p>
          <a:p>
            <a:pPr marR="190500" algn="just">
              <a:spcBef>
                <a:spcPts val="600"/>
              </a:spcBef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34. Решение Думы города от 07.10.2009  № 604-IVДГ «О Положении о порядке управления и распоряжения имуществом, находящимся в муниципальной собственности». 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35. Решение Думы города от 27.02.2009 № 509-IVДГ «О Порядке предоставления муниципальных гарантий городского округа город Сургут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36.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Администрации города от 28.04.2017 № 3500 «О реализации решения Думы города от 27.02.2009 № 509-IV ДГ "О Порядке предоставления муниципальных гарантий городского округа город Сургут».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37. Постановление Администрации города от 20.09.2016 № 7009 «Об утверждении регламента сопровождения инвестиционных проектов в Администрации города по принципу «одного окна».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38. Постановление Администрации города от 29.08.2014 № 6035 «Об утверждении порядка проведения проверки инвестиционных проектов на предмет эффективности использования средств местного бюджета, направляемых на капитальные вложения».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39. Постановление Администрации города от 20.12.2016 № 9243 «Об утверждении порядка заключения концессионного соглашения в муниципальном образовании городской округ город Сургут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40. Постановление </a:t>
            </a:r>
            <a:r>
              <a:rPr lang="ru-RU" sz="1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Администрации города от 28.08.2017  № 7601 «Об утверждении порядка заключения соглашения о муниципально-частном партнерстве в муниципальном образовании городской округ город Сургут</a:t>
            </a: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41. </a:t>
            </a:r>
            <a:r>
              <a:rPr lang="ru-RU" sz="10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Постановление </a:t>
            </a: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Администрации города от 30.10.2015 № 7663 «Об утверждении регламента взаимодействия структурных подразделений Администрации города, муниципальных учреждений, организаций-заказчиков при проектировании, строительстве (реконструкции), осуществлении контроля за ходом строительства объектов, ввода объекта в эксплуатацию, эксплуатации объектов капитального строительства социального значения».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Times New Roman" panose="02020603050405020304" pitchFamily="18" charset="0"/>
              </a:rPr>
              <a:t>42. Распоряжение Администрации города от 04.08.2015 № 1962 «Об инвестиционном совете при Главе города Сургута».</a:t>
            </a:r>
            <a:endParaRPr lang="ru-RU" sz="10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617769"/>
              </p:ext>
            </p:extLst>
          </p:nvPr>
        </p:nvGraphicFramePr>
        <p:xfrm>
          <a:off x="487419" y="1257092"/>
          <a:ext cx="11132405" cy="502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70" y="1194341"/>
            <a:ext cx="2344848" cy="240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70" y="1194340"/>
            <a:ext cx="2372008" cy="24089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18" y="1257092"/>
            <a:ext cx="2252003" cy="23462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8" y="1194341"/>
            <a:ext cx="2494093" cy="24089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20573" y="5501059"/>
            <a:ext cx="7880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8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 ИНВЕСТОРОВ</a:t>
            </a:r>
            <a:endParaRPr lang="ru-RU" sz="28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just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Муниципальная поддержка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ашивка 11"/>
          <p:cNvSpPr/>
          <p:nvPr/>
        </p:nvSpPr>
        <p:spPr>
          <a:xfrm>
            <a:off x="6429835" y="1867580"/>
            <a:ext cx="3960440" cy="384919"/>
          </a:xfrm>
          <a:prstGeom prst="chevron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schemeClr val="tx2">
                  <a:lumMod val="50000"/>
                </a:schemeClr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7051" y="690940"/>
            <a:ext cx="7574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/>
              <a:t>РЫНОК УСЛУГ РОЗНИЧНОЙ ТОРГОВЛИ</a:t>
            </a:r>
            <a:endParaRPr lang="ru-RU" sz="2400" u="sng" dirty="0"/>
          </a:p>
        </p:txBody>
      </p:sp>
      <p:pic>
        <p:nvPicPr>
          <p:cNvPr id="1026" name="Picture 2" descr="http://rcstv.tversu.ru/images/logo/metro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1" y="4323790"/>
            <a:ext cx="2182563" cy="70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kamaz-6520-73.fura.site/img/reviews/12406782bf937eef5b66607788c1a6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2" b="34420"/>
          <a:stretch/>
        </p:blipFill>
        <p:spPr bwMode="auto">
          <a:xfrm>
            <a:off x="7021463" y="5619858"/>
            <a:ext cx="2483264" cy="707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vyvoz-snega.kns-grupp.ru/images/2623dea698b997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1"/>
          <a:stretch/>
        </p:blipFill>
        <p:spPr bwMode="auto">
          <a:xfrm>
            <a:off x="2709945" y="5649188"/>
            <a:ext cx="2483264" cy="67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https://2stocks.ru/2.0/sites/default/files/styles/simplecrop/public/magnit_0.jpg?itok=2YkbPAM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596" y="4313041"/>
            <a:ext cx="2486405" cy="7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ruba-delo.ru/uploads/clients/1000_1000/a8c4a859b2133b8b4db3837325911e3a7465a43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01" y="4493342"/>
            <a:ext cx="2508751" cy="6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14964" y="1243398"/>
            <a:ext cx="3610049" cy="2293096"/>
            <a:chOff x="2282841" y="0"/>
            <a:chExt cx="2379705" cy="2058968"/>
          </a:xfrm>
          <a:solidFill>
            <a:srgbClr val="FFFF00"/>
          </a:solidFill>
        </p:grpSpPr>
        <p:sp>
          <p:nvSpPr>
            <p:cNvPr id="14" name="Овал 13"/>
            <p:cNvSpPr/>
            <p:nvPr/>
          </p:nvSpPr>
          <p:spPr>
            <a:xfrm>
              <a:off x="2282841" y="0"/>
              <a:ext cx="2379705" cy="2058968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2710599"/>
                <a:satOff val="100000"/>
                <a:lumOff val="-14706"/>
                <a:alphaOff val="0"/>
              </a:schemeClr>
            </a:fillRef>
            <a:effectRef idx="3">
              <a:schemeClr val="accent3">
                <a:alpha val="50000"/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Овал 4"/>
            <p:cNvSpPr txBox="1"/>
            <p:nvPr/>
          </p:nvSpPr>
          <p:spPr>
            <a:xfrm>
              <a:off x="2631341" y="301529"/>
              <a:ext cx="1682705" cy="14559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</a:pPr>
              <a:r>
                <a:rPr lang="ru-RU" sz="3200" b="1" dirty="0"/>
                <a:t>1 000 </a:t>
              </a:r>
            </a:p>
            <a:p>
              <a:pPr algn="ctr" defTabSz="1022350">
                <a:lnSpc>
                  <a:spcPct val="90000"/>
                </a:lnSpc>
                <a:spcBef>
                  <a:spcPct val="0"/>
                </a:spcBef>
              </a:pPr>
              <a:r>
                <a:rPr lang="ru-RU" sz="2300" b="1" dirty="0"/>
                <a:t>объектов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961078" y="1241376"/>
            <a:ext cx="4094297" cy="2269737"/>
            <a:chOff x="4134575" y="3287961"/>
            <a:chExt cx="2228821" cy="2058968"/>
          </a:xfrm>
          <a:solidFill>
            <a:srgbClr val="FFFF00"/>
          </a:solidFill>
        </p:grpSpPr>
        <p:sp>
          <p:nvSpPr>
            <p:cNvPr id="17" name="Овал 16"/>
            <p:cNvSpPr/>
            <p:nvPr/>
          </p:nvSpPr>
          <p:spPr>
            <a:xfrm>
              <a:off x="4134575" y="3287961"/>
              <a:ext cx="2228821" cy="2058968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1807066"/>
                <a:satOff val="66667"/>
                <a:lumOff val="-9804"/>
                <a:alphaOff val="0"/>
              </a:schemeClr>
            </a:fillRef>
            <a:effectRef idx="3">
              <a:schemeClr val="accent3">
                <a:alpha val="50000"/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Овал 4"/>
            <p:cNvSpPr txBox="1"/>
            <p:nvPr/>
          </p:nvSpPr>
          <p:spPr>
            <a:xfrm>
              <a:off x="4460978" y="3589490"/>
              <a:ext cx="1576015" cy="14559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dirty="0"/>
            </a:p>
            <a:p>
              <a:pPr algn="ctr" defTabSz="1066800">
                <a:spcBef>
                  <a:spcPct val="0"/>
                </a:spcBef>
              </a:pPr>
              <a:r>
                <a:rPr lang="ru-RU" sz="3200" b="1" dirty="0"/>
                <a:t>700 000 </a:t>
              </a:r>
            </a:p>
            <a:p>
              <a:pPr algn="ctr" defTabSz="1066800">
                <a:spcBef>
                  <a:spcPct val="0"/>
                </a:spcBef>
              </a:pPr>
              <a:r>
                <a:rPr lang="ru-RU" b="1" dirty="0"/>
                <a:t>М</a:t>
              </a:r>
              <a:r>
                <a:rPr lang="ru-RU" b="1" baseline="30000" dirty="0"/>
                <a:t>2</a:t>
              </a:r>
              <a:endParaRPr lang="ru-RU" b="1" dirty="0"/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dirty="0"/>
            </a:p>
          </p:txBody>
        </p: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just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Муниципальная поддержка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Историческая справка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28899" y="959143"/>
            <a:ext cx="4417999" cy="4796185"/>
          </a:xfrm>
          <a:prstGeom prst="rect">
            <a:avLst/>
          </a:prstGeom>
          <a:ln>
            <a:noFill/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9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Сургут </a:t>
            </a: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- город окружного подчинения Ханты-Мансийского автономного округа - Югры, один из старейших городов Сибири, основанный вскоре после присоединения западносибирских земель к российскому государству в конце XVI века.</a:t>
            </a:r>
          </a:p>
          <a:p>
            <a:pPr algn="just">
              <a:spcAft>
                <a:spcPts val="750"/>
              </a:spcAft>
            </a:pP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Как и города Санкт-Петербург, Хельсинки, Осло, Сургут расположен на шестидесятой северной широте. Но в отличие от Европы климат здесь резко континентальный. Зима длится около 7 месяцев, среднемесячная температура января </a:t>
            </a:r>
            <a:r>
              <a:rPr lang="ru-RU" sz="900" b="1" dirty="0">
                <a:latin typeface="Georgia" panose="02040502050405020303" pitchFamily="18" charset="0"/>
                <a:ea typeface="Times New Roman" panose="02020603050405020304" pitchFamily="18" charset="0"/>
              </a:rPr>
              <a:t>- 22°С</a:t>
            </a: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, июля </a:t>
            </a:r>
            <a:r>
              <a:rPr lang="ru-RU" sz="900" b="1" dirty="0">
                <a:latin typeface="Georgia" panose="02040502050405020303" pitchFamily="18" charset="0"/>
                <a:ea typeface="Times New Roman" panose="02020603050405020304" pitchFamily="18" charset="0"/>
              </a:rPr>
              <a:t>+17°С</a:t>
            </a: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. Морозы зимой порой достигают </a:t>
            </a:r>
            <a:r>
              <a:rPr lang="ru-RU" sz="900" b="1" dirty="0">
                <a:latin typeface="Georgia" panose="02040502050405020303" pitchFamily="18" charset="0"/>
                <a:ea typeface="Times New Roman" panose="02020603050405020304" pitchFamily="18" charset="0"/>
              </a:rPr>
              <a:t>-50°С. </a:t>
            </a: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Город стоит на правом берегу великой сибирской реки Оби, в среднем ее течении.</a:t>
            </a:r>
          </a:p>
          <a:p>
            <a:pPr algn="just"/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История основания Сургута уходит во времена Ивана Грозного и Ермака. Вскоре после открытия Ермаком Зауральских земель и присоединения их к Российскому государству там стали основываться опорные центры - Тюмень, Тобольск, Тара, Обской городок. В наказе царя Федора Иоанновича от 19 февраля 1594 года говорится о строительстве города в Сургуте: «</a:t>
            </a:r>
            <a:r>
              <a:rPr lang="ru-RU" sz="900" i="1" dirty="0">
                <a:latin typeface="Georgia" panose="02040502050405020303" pitchFamily="18" charset="0"/>
                <a:ea typeface="Times New Roman" panose="02020603050405020304" pitchFamily="18" charset="0"/>
              </a:rPr>
              <a:t>Федору Борятинскому и Владимиру Аничкову...быть на службе в Сибири вверх по Оби реке, ставить город в Сургуте... А пришед князю Федору и Владимиру в Сургут, в котором месте пригоже, высмотря место крепкое, поставить город». </a:t>
            </a:r>
            <a:endParaRPr lang="en-US" sz="9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/>
            <a:endParaRPr lang="ru-RU" sz="900" i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Сегодня Сургут - крупнейший промышленный и культурный центр Ханты-Мансийского автономного округа - Югры, Тюменской области, один из главных центров нефтедобывающей промышленности России. Его называют столицей нефтяного края, индустриальным и энергетическим сердцем Севера.</a:t>
            </a:r>
          </a:p>
          <a:p>
            <a:pPr algn="just">
              <a:spcAft>
                <a:spcPts val="750"/>
              </a:spcAft>
            </a:pP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Развитие города обусловлено рядом благоприятных условий. Сургут занимает выгодное экономико-транспортно-географическое положение: он расположен на пересечении железнодорожной магистрали с мощной водной артерией - рекой Обью. Город превратился в значительный транспортный узел: через него проходят железная дорога, автомагистраль, здесь расположены международный аэропорт и речной порт. Развит трубопроводный транспорт (крупнейший узел </a:t>
            </a:r>
            <a:r>
              <a:rPr lang="ru-RU" sz="9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нефте</a:t>
            </a:r>
            <a:r>
              <a:rPr lang="ru-RU" sz="900" dirty="0">
                <a:latin typeface="Georgia" panose="02040502050405020303" pitchFamily="18" charset="0"/>
                <a:ea typeface="Times New Roman" panose="02020603050405020304" pitchFamily="18" charset="0"/>
              </a:rPr>
              <a:t>- и газопроводов).</a:t>
            </a:r>
          </a:p>
          <a:p>
            <a:pPr algn="just">
              <a:spcAft>
                <a:spcPts val="750"/>
              </a:spcAft>
            </a:pPr>
            <a:endParaRPr lang="ru-RU" sz="9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46898" y="959143"/>
            <a:ext cx="4314305" cy="42473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По насыщенности автомобильным транспортом Сургут занимает одно из ведущих мест в стране. В настоящее время в городе насчитывается около 180 тысяч единиц автотранспорта.</a:t>
            </a:r>
            <a:endParaRPr lang="en-US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Численность постоянного населения города в настоящее время –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более 360 тысяч человек.</a:t>
            </a:r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 Демографическая ситуация в городе характеризуется стабильным естественным приростом населения,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2017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году он составил </a:t>
            </a:r>
            <a:r>
              <a:rPr lang="ru-RU" sz="9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4 тысячи 180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человек.</a:t>
            </a:r>
            <a:endParaRPr lang="en-US" sz="9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Основным фактором экономической стабильности города остается развитие нефтедобывающей и энергетической отраслей. </a:t>
            </a:r>
          </a:p>
          <a:p>
            <a:pPr algn="just"/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В Сургуте расположены филиалы крупнейших генерирующих компаний оптового рынка электроэнергии: публичного акционерного общества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«ОГК-2» «Сургутская ГРЭС-1»; публичного акционерного общества «Юнипро» «Сургутская ГРЭС-2». </a:t>
            </a:r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Среди предприятий пищевой промышленности наиболее крупными являются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СГМУП «Сургутский хлебозавод», </a:t>
            </a:r>
            <a:r>
              <a:rPr lang="ru-RU" sz="9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ООО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«Мясокомбинат «Сургутский».</a:t>
            </a:r>
            <a:endParaRPr lang="en-US" sz="9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Значительные инвестиции осуществляются в строительство жилья и социальных объектов. За последние десять лет введено в эксплуатацию </a:t>
            </a:r>
            <a:r>
              <a:rPr lang="ru-RU" sz="9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9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2,4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млн. кв. метров жилья</a:t>
            </a:r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. Развитие инвестиционной деятельности осуществляется за счет собственных средств хозяйствующих субъектов, а также бюджетных средств.</a:t>
            </a:r>
          </a:p>
          <a:p>
            <a:pPr algn="just"/>
            <a:r>
              <a:rPr lang="ru-RU" sz="9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Жилищный </a:t>
            </a:r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фонд города составляет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7.8 млн. кв. ме</a:t>
            </a:r>
            <a:r>
              <a:rPr lang="ru-RU" sz="900" dirty="0">
                <a:latin typeface="Georgia" panose="02040502050405020303" pitchFamily="18" charset="0"/>
                <a:cs typeface="Times New Roman" panose="02020603050405020304" pitchFamily="18" charset="0"/>
              </a:rPr>
              <a:t>тров, средняя обеспеченность населения жильем – </a:t>
            </a:r>
            <a:r>
              <a:rPr lang="ru-RU" sz="900" b="1" dirty="0">
                <a:latin typeface="Georgia" panose="02040502050405020303" pitchFamily="18" charset="0"/>
                <a:cs typeface="Times New Roman" panose="02020603050405020304" pitchFamily="18" charset="0"/>
              </a:rPr>
              <a:t>22 кв. м на человека.</a:t>
            </a: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2532" y="144457"/>
            <a:ext cx="10457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400" i="1" dirty="0">
                <a:solidFill>
                  <a:srgbClr val="333333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Сургут - это во многом уникальный российский город со своим обликом, характером и образом жизни. Город, заложенный четыре века назад и преображенный в течение нескольких последних десятилетий трудом приехавших сюда людей, может служить символом современного сибирского Севера. Края сурового, но богатого и быстро развивающегося.</a:t>
            </a:r>
            <a:endParaRPr lang="ru-RU" sz="1400" i="1" dirty="0"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://www.packandfly.ru/generic/uploaded/news/surg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7" y="1599622"/>
            <a:ext cx="1888591" cy="125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bj.altapress.ru/picture/width/1024/397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2513" r="1152" b="3636"/>
          <a:stretch/>
        </p:blipFill>
        <p:spPr bwMode="auto">
          <a:xfrm>
            <a:off x="175608" y="4287984"/>
            <a:ext cx="1885948" cy="1211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ask.or86.ru/upload/gaufrette/a/8/8/a88af462aae70b9edb609b2114cdad0683d1ba80/MA__43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971" b="9214"/>
          <a:stretch/>
        </p:blipFill>
        <p:spPr bwMode="auto">
          <a:xfrm>
            <a:off x="1040308" y="5575322"/>
            <a:ext cx="1888591" cy="1166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tatic.panoramio.com.storage.googleapis.com/photos/large/29324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2" y="2935321"/>
            <a:ext cx="1925473" cy="1237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49" y="170937"/>
            <a:ext cx="792549" cy="975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159" y="279493"/>
            <a:ext cx="10377682" cy="88064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МЕРОПРИЯТИЯ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ПРОДВИЖЕНИЮ МЕСТНЫХ ТОВАРОПРОИЗВОДИТЕЛЕЙ</a:t>
            </a:r>
          </a:p>
        </p:txBody>
      </p:sp>
      <p:pic>
        <p:nvPicPr>
          <p:cNvPr id="2050" name="Picture 2" descr="http://admsurgut.ru/files/materials/files/files2/%D0%9B%D0%BE%D0%B3%D0%BE_%D0%A1%D0%B4%D0%B5%D0%BB%D0%B0%D0%BD%D0%BE_%D0%B2_%D0%A1%D1%83%D1%80%D1%83%D0%B3%D1%82%D0%B5_%D1%86%D0%B2%D0%B5%D1%8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07" y="2770020"/>
            <a:ext cx="1555853" cy="15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dmsurgut.ru/files/materials/files/files2/%D0%BA%D0%B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88" y="4297839"/>
            <a:ext cx="2128768" cy="20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056" name="Picture 8" descr="http://admsurgut.ru/files/photogallery/1322/big/IMG_0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41" y="1407987"/>
            <a:ext cx="3990271" cy="272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" y="54727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8597237" y="4352787"/>
            <a:ext cx="1942202" cy="1978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43" y="1407987"/>
            <a:ext cx="3988180" cy="2724066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just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Муниципальная поддержка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804913" y="4676343"/>
            <a:ext cx="2717321" cy="178282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получили право размещать  логотип   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своей продукции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ашивка 11"/>
          <p:cNvSpPr/>
          <p:nvPr/>
        </p:nvSpPr>
        <p:spPr>
          <a:xfrm>
            <a:off x="6456040" y="1868389"/>
            <a:ext cx="3960440" cy="384919"/>
          </a:xfrm>
          <a:prstGeom prst="chevron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srgbClr val="44546A">
                  <a:lumMod val="50000"/>
                </a:srgbClr>
              </a:solidFill>
              <a:ea typeface="Batang" pitchFamily="18" charset="-12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784" y="215524"/>
            <a:ext cx="369602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9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 для бизнеса </a:t>
            </a:r>
            <a:endParaRPr lang="ru-RU" sz="2900" b="1" spc="300" dirty="0">
              <a:solidFill>
                <a:srgbClr val="4472C4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6" y="434465"/>
            <a:ext cx="2652231" cy="1854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36036" y="1095485"/>
            <a:ext cx="7356026" cy="129315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Получение более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ru-RU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0 видов услуг</a:t>
            </a:r>
            <a:r>
              <a:rPr lang="ru-RU" sz="26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органов государственной </a:t>
            </a: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власти федерального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регионального уровней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, муниципалитета, коммерческих </a:t>
            </a: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ресурсоснабжающих организаций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6553" y="2443292"/>
            <a:ext cx="6844879" cy="72008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Замкнутый цикл услуг по принципу </a:t>
            </a:r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«одного окна»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                   от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cs typeface="Times New Roman" panose="02020603050405020304" pitchFamily="18" charset="0"/>
              </a:rPr>
              <a:t>консультации до выдачи готового результата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 l="47438" t="60157" r="45534" b="23958"/>
          <a:stretch>
            <a:fillRect/>
          </a:stretch>
        </p:blipFill>
        <p:spPr bwMode="auto">
          <a:xfrm>
            <a:off x="9525531" y="4501138"/>
            <a:ext cx="1428750" cy="165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5667596" y="3825502"/>
            <a:ext cx="4926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spc="30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 ДОМ ПРЕДПРИНИМАТЕЛЬСТВА</a:t>
            </a:r>
          </a:p>
        </p:txBody>
      </p:sp>
      <p:pic>
        <p:nvPicPr>
          <p:cNvPr id="1028" name="Picture 4" descr="Картинки по запросу фонд поддержки предпринимательства юг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96" y="4583085"/>
            <a:ext cx="1905000" cy="12858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" y="3268598"/>
            <a:ext cx="3942821" cy="293821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9332" y="4583085"/>
            <a:ext cx="17192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just"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       Муниципальная поддержка инвестиционной деятельности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en-US" sz="1400" b="1" dirty="0" smtClean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       </a:t>
            </a:r>
            <a:r>
              <a:rPr lang="ru-RU" sz="1400" b="1" dirty="0" smtClean="0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Контактная информация 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8" y="357134"/>
            <a:ext cx="10641873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Контактная информация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3" y="681329"/>
            <a:ext cx="5115465" cy="2243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47" y="681329"/>
            <a:ext cx="5157204" cy="224302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11959" y="3579962"/>
            <a:ext cx="5124607" cy="2544793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Валгушкин Юрий Викторович, заместитель директора департамента архитектуры и градостроительства Администрации города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г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.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С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ургут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, ул. Восход</a:t>
            </a: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  <a:r>
              <a:rPr lang="ru-RU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4</a:t>
            </a: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, каб. 301Контактный телефон: 8 (3462) 52-82-43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Адрес электронной почты:</a:t>
            </a:r>
          </a:p>
          <a:p>
            <a:pPr lvl="0" algn="ctr">
              <a:defRPr/>
            </a:pPr>
            <a:r>
              <a:rPr lang="en-US" kern="0" dirty="0">
                <a:solidFill>
                  <a:prstClr val="black"/>
                </a:solidFill>
                <a:cs typeface="Times New Roman" panose="02020603050405020304" pitchFamily="18" charset="0"/>
              </a:rPr>
              <a:t>valgushkin_yv@admsurgut.ru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Контактная информация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546" y="0"/>
            <a:ext cx="407782" cy="5598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8" y="219892"/>
            <a:ext cx="11146972" cy="641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096000" y="2687345"/>
            <a:ext cx="5272861" cy="2790427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Мединцева Светлана Геннадьевна, начальник управления экономики и стратегического планирования Администрации города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г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.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С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ургут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, ул. Энгельса</a:t>
            </a: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, 8, каб. 422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Контактный телефон: 8 (3462) 52-20-93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Адрес электронной почты: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economics@admsurgut</a:t>
            </a:r>
            <a:r>
              <a:rPr lang="ru-RU" kern="0" noProof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  <a:r>
              <a:rPr lang="en-US" kern="0" noProof="0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38822" y="492838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90840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 defTabSz="903012" eaLnBrk="0" hangingPunct="0">
              <a:defRPr/>
            </a:pPr>
            <a:r>
              <a:rPr lang="ru-RU" sz="1400" b="1">
                <a:solidFill>
                  <a:srgbClr val="44546A">
                    <a:lumMod val="50000"/>
                  </a:srgbClr>
                </a:solidFill>
                <a:latin typeface="Arial Black" panose="020B0A04020102020204" pitchFamily="34" charset="0"/>
                <a:cs typeface="Arial" pitchFamily="34" charset="0"/>
              </a:rPr>
              <a:t>Контактная информация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245" y="0"/>
            <a:ext cx="407782" cy="559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" y="261257"/>
            <a:ext cx="11173097" cy="641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26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277" y="212865"/>
            <a:ext cx="7007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БЛАГОДАРЮ ЗА ВНИМАНИЕ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Природно-географические условия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imanpravda.com/files/uploads/2017/09/5596979046193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4"/>
            <a:ext cx="91700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6862" y="143805"/>
            <a:ext cx="9216763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Географическое положение, </a:t>
            </a:r>
            <a:r>
              <a:rPr lang="ru-RU" sz="1400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климат</a:t>
            </a: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Сургут расположен на территории Западносибирской равнины, на правом берегу р. Обь. </a:t>
            </a:r>
            <a:endParaRPr lang="ru-RU" sz="1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географические координаты равны 61°24 с.ш. и 73°29 в.д.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Протяженность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с севера на юг составляет 14,96 км, с востока на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22,2 км.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Климат района расположения города Сургута континентальный, с большой амплитудой колебания суточных и сезонных температур.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количеству атмосферных осадков территория города Сургута относится к зоне достаточного увлажнения (509 мм в год). </a:t>
            </a:r>
            <a:endParaRPr lang="ru-RU" sz="1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Наибольшее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осадков выпадает в летние месяцы. Продолжительность вегетационного периода составляет 110 дней. </a:t>
            </a:r>
            <a:endParaRPr lang="ru-RU" sz="1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Наибольшая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скорость ветров (около 6 м/сек.) отмечается в марте, октябре, ноябре, декабре.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Преобладающие направления ветра в зимний период – юго-западное, в летний –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северо-западное.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снега, выпадающее в среднем за сутки, невелико, и большая часть его приходится на первые месяцы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снежного покрова на открытых участках в зимние периоды варьируются от 54 до 70 см. Средняя дата появления снежного покрова 10-23 октября. Сход снежного покрова – 4-15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Глубина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промерзания почвы – 2 м. </a:t>
            </a:r>
            <a:endParaRPr lang="ru-RU" sz="1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вскрытия рек – 16 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первых осенних заморозков – 1 сентября. </a:t>
            </a:r>
            <a:endParaRPr lang="ru-RU" sz="1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последних весенних заморозков – 5 июня</a:t>
            </a:r>
            <a:r>
              <a:rPr lang="ru-RU" sz="1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xn----9sbwa2ajcefaq1h.xn--p1ai/articles/20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8" y="2956206"/>
            <a:ext cx="612727" cy="5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4407" y="3082133"/>
            <a:ext cx="104870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Georgia" panose="02040502050405020303" pitchFamily="18" charset="0"/>
              </a:rPr>
              <a:t>Геология</a:t>
            </a:r>
            <a:r>
              <a:rPr lang="ru-RU" sz="1400" b="1" dirty="0">
                <a:latin typeface="Georgia" panose="02040502050405020303" pitchFamily="18" charset="0"/>
              </a:rPr>
              <a:t>, рельеф и </a:t>
            </a:r>
            <a:r>
              <a:rPr lang="ru-RU" sz="1400" b="1" dirty="0" smtClean="0">
                <a:latin typeface="Georgia" panose="02040502050405020303" pitchFamily="18" charset="0"/>
              </a:rPr>
              <a:t>почвы</a:t>
            </a:r>
          </a:p>
          <a:p>
            <a:endParaRPr lang="ru-RU" sz="1400" b="1" dirty="0" smtClean="0">
              <a:latin typeface="Georgia" panose="02040502050405020303" pitchFamily="18" charset="0"/>
            </a:endParaRPr>
          </a:p>
          <a:p>
            <a:r>
              <a:rPr lang="ru-RU" sz="1000" dirty="0" smtClean="0">
                <a:latin typeface="Georgia" panose="02040502050405020303" pitchFamily="18" charset="0"/>
              </a:rPr>
              <a:t>Территория</a:t>
            </a:r>
            <a:r>
              <a:rPr lang="ru-RU" sz="1000" dirty="0">
                <a:latin typeface="Georgia" panose="02040502050405020303" pitchFamily="18" charset="0"/>
              </a:rPr>
              <a:t>, занятая городом Сургутом, размещена на </a:t>
            </a:r>
            <a:r>
              <a:rPr lang="ru-RU" sz="1000" dirty="0" smtClean="0">
                <a:latin typeface="Georgia" panose="02040502050405020303" pitchFamily="18" charset="0"/>
              </a:rPr>
              <a:t>Западно-Сибирской равнине</a:t>
            </a:r>
            <a:r>
              <a:rPr lang="ru-RU" sz="1000" dirty="0">
                <a:latin typeface="Georgia" panose="02040502050405020303" pitchFamily="18" charset="0"/>
              </a:rPr>
              <a:t>, в центральной части Среднеобской низменности, которая </a:t>
            </a:r>
            <a:r>
              <a:rPr lang="ru-RU" sz="1000" dirty="0" smtClean="0">
                <a:latin typeface="Georgia" panose="02040502050405020303" pitchFamily="18" charset="0"/>
              </a:rPr>
              <a:t>на правобережье Оби </a:t>
            </a:r>
            <a:r>
              <a:rPr lang="ru-RU" sz="1000" dirty="0">
                <a:latin typeface="Georgia" panose="02040502050405020303" pitchFamily="18" charset="0"/>
              </a:rPr>
              <a:t>имеет собственное название – Сургутская низина, представляющая </a:t>
            </a:r>
            <a:r>
              <a:rPr lang="ru-RU" sz="1000" dirty="0" smtClean="0">
                <a:latin typeface="Georgia" panose="02040502050405020303" pitchFamily="18" charset="0"/>
              </a:rPr>
              <a:t>собой плоскую </a:t>
            </a:r>
            <a:r>
              <a:rPr lang="ru-RU" sz="1000" dirty="0">
                <a:latin typeface="Georgia" panose="02040502050405020303" pitchFamily="18" charset="0"/>
              </a:rPr>
              <a:t>слабонаклоненную в сторону Оби ровную поверхность, </a:t>
            </a:r>
            <a:r>
              <a:rPr lang="ru-RU" sz="1000" dirty="0" smtClean="0">
                <a:latin typeface="Georgia" panose="02040502050405020303" pitchFamily="18" charset="0"/>
              </a:rPr>
              <a:t>отличающуюся незначительными </a:t>
            </a:r>
            <a:r>
              <a:rPr lang="ru-RU" sz="1000" dirty="0">
                <a:latin typeface="Georgia" panose="02040502050405020303" pitchFamily="18" charset="0"/>
              </a:rPr>
              <a:t>превышениями над уровнем моря. Большая ее часть имеет </a:t>
            </a:r>
            <a:r>
              <a:rPr lang="ru-RU" sz="1000" dirty="0" smtClean="0">
                <a:latin typeface="Georgia" panose="02040502050405020303" pitchFamily="18" charset="0"/>
              </a:rPr>
              <a:t>уклоны не </a:t>
            </a:r>
            <a:r>
              <a:rPr lang="ru-RU" sz="1000" dirty="0">
                <a:latin typeface="Georgia" panose="02040502050405020303" pitchFamily="18" charset="0"/>
              </a:rPr>
              <a:t>более 0,5-1о и лежит в пределах абсолютных отметок (50-100 м).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0575" y="4262730"/>
            <a:ext cx="1061431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Georgia" panose="02040502050405020303" pitchFamily="18" charset="0"/>
              </a:rPr>
              <a:t>Гидрография и гидрологические </a:t>
            </a:r>
            <a:r>
              <a:rPr lang="ru-RU" sz="1400" b="1" dirty="0" smtClean="0">
                <a:latin typeface="Georgia" panose="02040502050405020303" pitchFamily="18" charset="0"/>
              </a:rPr>
              <a:t>условия</a:t>
            </a:r>
          </a:p>
          <a:p>
            <a:pPr algn="just"/>
            <a:endParaRPr lang="ru-RU" sz="1400" b="1" dirty="0">
              <a:latin typeface="Georgia" panose="02040502050405020303" pitchFamily="18" charset="0"/>
            </a:endParaRP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Территория, занимаемая городом Сургутом, расположена на правом </a:t>
            </a:r>
            <a:r>
              <a:rPr lang="ru-RU" sz="1000" dirty="0" smtClean="0">
                <a:latin typeface="Georgia" panose="02040502050405020303" pitchFamily="18" charset="0"/>
              </a:rPr>
              <a:t>берегу реки </a:t>
            </a:r>
            <a:r>
              <a:rPr lang="ru-RU" sz="1000" dirty="0">
                <a:latin typeface="Georgia" panose="02040502050405020303" pitchFamily="18" charset="0"/>
              </a:rPr>
              <a:t>Оби и представляет ее вторую надпойменную террасу, </a:t>
            </a:r>
            <a:r>
              <a:rPr lang="ru-RU" sz="1000" dirty="0" smtClean="0">
                <a:latin typeface="Georgia" panose="02040502050405020303" pitchFamily="18" charset="0"/>
              </a:rPr>
              <a:t>поросшую живописными </a:t>
            </a:r>
            <a:r>
              <a:rPr lang="ru-RU" sz="1000" dirty="0">
                <a:latin typeface="Georgia" panose="02040502050405020303" pitchFamily="18" charset="0"/>
              </a:rPr>
              <a:t>сосновыми насаждениями.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Река Обь в рекреационных целях используется для прогулок на </a:t>
            </a:r>
            <a:r>
              <a:rPr lang="ru-RU" sz="1000" dirty="0" smtClean="0">
                <a:latin typeface="Georgia" panose="02040502050405020303" pitchFamily="18" charset="0"/>
              </a:rPr>
              <a:t>катерах, моторных </a:t>
            </a:r>
            <a:r>
              <a:rPr lang="ru-RU" sz="1000" dirty="0">
                <a:latin typeface="Georgia" panose="02040502050405020303" pitchFamily="18" charset="0"/>
              </a:rPr>
              <a:t>лодках, ужения рыбы. Массовый отдых на Оби, в силу </a:t>
            </a:r>
            <a:r>
              <a:rPr lang="ru-RU" sz="1000" dirty="0" smtClean="0">
                <a:latin typeface="Georgia" panose="02040502050405020303" pitchFamily="18" charset="0"/>
              </a:rPr>
              <a:t>своих особенностей</a:t>
            </a:r>
            <a:r>
              <a:rPr lang="ru-RU" sz="1000" dirty="0">
                <a:latin typeface="Georgia" panose="02040502050405020303" pitchFamily="18" charset="0"/>
              </a:rPr>
              <a:t>, ограничен. </a:t>
            </a:r>
            <a:endParaRPr lang="ru-RU" sz="10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latin typeface="Georgia" panose="02040502050405020303" pitchFamily="18" charset="0"/>
              </a:rPr>
              <a:t>Не </a:t>
            </a:r>
            <a:r>
              <a:rPr lang="ru-RU" sz="1000" dirty="0">
                <a:latin typeface="Georgia" panose="02040502050405020303" pitchFamily="18" charset="0"/>
              </a:rPr>
              <a:t>привлекает река Обь широкие массы отдыхающих </a:t>
            </a:r>
            <a:r>
              <a:rPr lang="ru-RU" sz="1000" dirty="0" smtClean="0">
                <a:latin typeface="Georgia" panose="02040502050405020303" pitchFamily="18" charset="0"/>
              </a:rPr>
              <a:t>и для </a:t>
            </a:r>
            <a:r>
              <a:rPr lang="ru-RU" sz="1000" dirty="0">
                <a:latin typeface="Georgia" panose="02040502050405020303" pitchFamily="18" charset="0"/>
              </a:rPr>
              <a:t>купания и загорания (из-за прохладной воды).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Широко в рекреационных целях используется река Черная, протекающая </a:t>
            </a:r>
            <a:r>
              <a:rPr lang="ru-RU" sz="1000" dirty="0" smtClean="0">
                <a:latin typeface="Georgia" panose="02040502050405020303" pitchFamily="18" charset="0"/>
              </a:rPr>
              <a:t>по лесам </a:t>
            </a:r>
            <a:r>
              <a:rPr lang="ru-RU" sz="1000" dirty="0">
                <a:latin typeface="Georgia" panose="02040502050405020303" pitchFamily="18" charset="0"/>
              </a:rPr>
              <a:t>города с северо-запада на юго-восток. Живописные ландшафты по </a:t>
            </a:r>
            <a:r>
              <a:rPr lang="ru-RU" sz="1000" dirty="0" smtClean="0">
                <a:latin typeface="Georgia" panose="02040502050405020303" pitchFamily="18" charset="0"/>
              </a:rPr>
              <a:t>берегам реки </a:t>
            </a:r>
            <a:r>
              <a:rPr lang="ru-RU" sz="1000" dirty="0">
                <a:latin typeface="Georgia" panose="02040502050405020303" pitchFamily="18" charset="0"/>
              </a:rPr>
              <a:t>постоянно привлекают отдыхающих и, особенно в период заготовки ягод </a:t>
            </a:r>
            <a:r>
              <a:rPr lang="ru-RU" sz="1000" dirty="0" smtClean="0">
                <a:latin typeface="Georgia" panose="02040502050405020303" pitchFamily="18" charset="0"/>
              </a:rPr>
              <a:t>и грибов</a:t>
            </a:r>
            <a:r>
              <a:rPr lang="ru-RU" sz="1000" dirty="0">
                <a:latin typeface="Georgia" panose="02040502050405020303" pitchFamily="18" charset="0"/>
              </a:rPr>
              <a:t>. В нижнем течении река Черная образует водохранилище (в </a:t>
            </a:r>
            <a:r>
              <a:rPr lang="ru-RU" sz="1000" dirty="0" smtClean="0">
                <a:latin typeface="Georgia" panose="02040502050405020303" pitchFamily="18" charset="0"/>
              </a:rPr>
              <a:t>результате строительства </a:t>
            </a:r>
            <a:r>
              <a:rPr lang="ru-RU" sz="1000" dirty="0">
                <a:latin typeface="Georgia" panose="02040502050405020303" pitchFamily="18" charset="0"/>
              </a:rPr>
              <a:t>ГРЭС</a:t>
            </a:r>
            <a:r>
              <a:rPr lang="ru-RU" sz="1000" dirty="0" smtClean="0">
                <a:latin typeface="Georgia" panose="02040502050405020303" pitchFamily="18" charset="0"/>
              </a:rPr>
              <a:t>). </a:t>
            </a:r>
            <a:r>
              <a:rPr lang="ru-RU" sz="1000" dirty="0">
                <a:latin typeface="Georgia" panose="02040502050405020303" pitchFamily="18" charset="0"/>
              </a:rPr>
              <a:t>На реке Черной развит любительский лов рыбы.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Остальные реки на территории городских лесов относятся к малым. Эти реки, </a:t>
            </a:r>
            <a:r>
              <a:rPr lang="ru-RU" sz="1000" dirty="0" smtClean="0">
                <a:latin typeface="Georgia" panose="02040502050405020303" pitchFamily="18" charset="0"/>
              </a:rPr>
              <a:t>а также </a:t>
            </a:r>
            <a:r>
              <a:rPr lang="ru-RU" sz="1000" dirty="0">
                <a:latin typeface="Georgia" panose="02040502050405020303" pitchFamily="18" charset="0"/>
              </a:rPr>
              <a:t>ручьи сильно захламлены, извилисты, берега низкие, заболоченные.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Равнинность территории в условиях преобладания осадков над </a:t>
            </a:r>
            <a:r>
              <a:rPr lang="ru-RU" sz="1000" dirty="0" smtClean="0">
                <a:latin typeface="Georgia" panose="02040502050405020303" pitchFamily="18" charset="0"/>
              </a:rPr>
              <a:t>испарением способствует </a:t>
            </a:r>
            <a:r>
              <a:rPr lang="ru-RU" sz="1000" dirty="0">
                <a:latin typeface="Georgia" panose="02040502050405020303" pitchFamily="18" charset="0"/>
              </a:rPr>
              <a:t>скоплению застойных вод и процессу заболачивания.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Грунтовые воды расположены преимущественно на глубине двух и </a:t>
            </a:r>
            <a:r>
              <a:rPr lang="ru-RU" sz="1000" dirty="0" smtClean="0">
                <a:latin typeface="Georgia" panose="02040502050405020303" pitchFamily="18" charset="0"/>
              </a:rPr>
              <a:t>более метров </a:t>
            </a:r>
            <a:r>
              <a:rPr lang="ru-RU" sz="1000" dirty="0">
                <a:latin typeface="Georgia" panose="02040502050405020303" pitchFamily="18" charset="0"/>
              </a:rPr>
              <a:t>от поверхности, в болотах часто смыкаются с верховодкой.</a:t>
            </a:r>
          </a:p>
          <a:p>
            <a:pPr algn="just"/>
            <a:r>
              <a:rPr lang="ru-RU" sz="1000" dirty="0">
                <a:latin typeface="Georgia" panose="02040502050405020303" pitchFamily="18" charset="0"/>
              </a:rPr>
              <a:t>В последнее время наблюдается активизация естественного </a:t>
            </a:r>
            <a:r>
              <a:rPr lang="ru-RU" sz="1000" dirty="0" smtClean="0">
                <a:latin typeface="Georgia" panose="02040502050405020303" pitchFamily="18" charset="0"/>
              </a:rPr>
              <a:t>процесса болотообразования</a:t>
            </a:r>
            <a:r>
              <a:rPr lang="ru-RU" sz="1000" dirty="0">
                <a:latin typeface="Georgia" panose="02040502050405020303" pitchFamily="18" charset="0"/>
              </a:rPr>
              <a:t>. Построенные дороги являются преградой на пути </a:t>
            </a:r>
            <a:r>
              <a:rPr lang="ru-RU" sz="1000" dirty="0" smtClean="0">
                <a:latin typeface="Georgia" panose="02040502050405020303" pitchFamily="18" charset="0"/>
              </a:rPr>
              <a:t>естественных водотоков</a:t>
            </a:r>
            <a:r>
              <a:rPr lang="ru-RU" sz="1000" dirty="0">
                <a:latin typeface="Georgia" panose="02040502050405020303" pitchFamily="18" charset="0"/>
              </a:rPr>
              <a:t>, вызывая затопление территории и, как следствие, усыхание и </a:t>
            </a:r>
            <a:r>
              <a:rPr lang="ru-RU" sz="1000" dirty="0" smtClean="0">
                <a:latin typeface="Georgia" panose="02040502050405020303" pitchFamily="18" charset="0"/>
              </a:rPr>
              <a:t>гибель древостоев. Озера </a:t>
            </a:r>
            <a:r>
              <a:rPr lang="ru-RU" sz="1000" dirty="0">
                <a:latin typeface="Georgia" panose="02040502050405020303" pitchFamily="18" charset="0"/>
              </a:rPr>
              <a:t>на территории городских земель в основном расположены в пойме Оби </a:t>
            </a:r>
            <a:r>
              <a:rPr lang="ru-RU" sz="1000" dirty="0" smtClean="0">
                <a:latin typeface="Georgia" panose="02040502050405020303" pitchFamily="18" charset="0"/>
              </a:rPr>
              <a:t>и часто </a:t>
            </a:r>
            <a:r>
              <a:rPr lang="ru-RU" sz="1000" dirty="0">
                <a:latin typeface="Georgia" panose="02040502050405020303" pitchFamily="18" charset="0"/>
              </a:rPr>
              <a:t>весной </a:t>
            </a:r>
            <a:r>
              <a:rPr lang="ru-RU" sz="1000" dirty="0" smtClean="0">
                <a:latin typeface="Georgia" panose="02040502050405020303" pitchFamily="18" charset="0"/>
              </a:rPr>
              <a:t>                                 при </a:t>
            </a:r>
            <a:r>
              <a:rPr lang="ru-RU" sz="1000" dirty="0">
                <a:latin typeface="Georgia" panose="02040502050405020303" pitchFamily="18" charset="0"/>
              </a:rPr>
              <a:t>таянии снега берега их большей частью сливаются с водами </a:t>
            </a:r>
            <a:r>
              <a:rPr lang="ru-RU" sz="1000" dirty="0" smtClean="0">
                <a:latin typeface="Georgia" panose="02040502050405020303" pitchFamily="18" charset="0"/>
              </a:rPr>
              <a:t>р. Оби</a:t>
            </a:r>
            <a:r>
              <a:rPr lang="ru-RU" sz="1000" dirty="0">
                <a:latin typeface="Georgia" panose="02040502050405020303" pitchFamily="18" charset="0"/>
              </a:rPr>
              <a:t>. В рекреационных целях озера не используются.</a:t>
            </a:r>
          </a:p>
        </p:txBody>
      </p:sp>
      <p:pic>
        <p:nvPicPr>
          <p:cNvPr id="20" name="Picture 2" descr="http://coolinfoo.ru/wp-content/uploads/2015/02/images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06" y="4067018"/>
            <a:ext cx="790575" cy="5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49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723222" y="747323"/>
            <a:ext cx="2412566" cy="1088066"/>
          </a:xfrm>
          <a:prstGeom prst="round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flipH="1">
            <a:off x="6565153" y="747323"/>
            <a:ext cx="2561671" cy="1105576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48428" y="2055756"/>
            <a:ext cx="1943489" cy="825467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10135" y="2114793"/>
            <a:ext cx="1141449" cy="54120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334425" y="2114793"/>
            <a:ext cx="1900047" cy="832145"/>
          </a:xfrm>
          <a:prstGeom prst="round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65153" y="2120430"/>
            <a:ext cx="1139724" cy="53556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7637" y="22762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Стабильное социально-экономическое развитие</a:t>
            </a:r>
            <a:endParaRPr lang="ru-RU" sz="24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Экономика города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14" y="0"/>
            <a:ext cx="407782" cy="5598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6315" y="4114324"/>
            <a:ext cx="107446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Муниципальные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Постановление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от 23.10.2015 № 7499 «О прогнозе социально-экономического развития муниципального образования городской округ город Сургут на 2016 год и плановый период 2017-2018 годов»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Постановление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от 02.11.2015 № 7674 «Об утверждении плана мероприятий по реализации Стратегии социально-экономического развития муниципального образования городской округ город Сургут на период до 2030 года» «(с изменениями от 25.07.2016 № 5594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Постановление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от 23.10.2016 № 9057 «О прогнозе социально-экономического развития муниципального образования городской округ город Сургут на 2018 год и плановый период 2019 - 2020 годов»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832" y="3857160"/>
            <a:ext cx="47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A4956"/>
                </a:solidFill>
                <a:latin typeface="Arial" panose="020B0604020202020204" pitchFamily="34" charset="0"/>
                <a:hlinkClick r:id="rId9"/>
              </a:rPr>
              <a:t>Документы стратегического планирования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3887" y="3127312"/>
            <a:ext cx="103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 фактором экономической стабильности остается промышленное производство, занимающее около 70 % в совокупном объеме валового продукта города по крупным и средним предприятиям.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61" y="6087104"/>
            <a:ext cx="752887" cy="65232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Оценка социально-экономической ситуации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14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/>
            <a:r>
              <a:rPr lang="ru-RU" sz="1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Оценка социально-экономической ситуации</a:t>
            </a:r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10" y="0"/>
            <a:ext cx="407782" cy="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773239" y="30951"/>
            <a:ext cx="8715375" cy="430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к уровню предыдущего года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28352067"/>
              </p:ext>
            </p:extLst>
          </p:nvPr>
        </p:nvGraphicFramePr>
        <p:xfrm>
          <a:off x="143667" y="741026"/>
          <a:ext cx="6610816" cy="469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lvl="0" algn="ctr"/>
            <a:endParaRPr lang="ru-RU" sz="1200" b="1" dirty="0" smtClean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социально-экономической ситуации</a:t>
            </a:r>
          </a:p>
          <a:p>
            <a:pPr algn="ctr"/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14" y="0"/>
            <a:ext cx="407782" cy="5598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58202" y="825435"/>
            <a:ext cx="5301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Общая экономическая ситуация повлияла и на структуру доходов населения.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итогам 2017 года отмечается увеличение доли социальных трансфертов, обусловленное более высокими темпами прироста размера пенсий и пособий в 2014 – 2015 годах, а также ростом численности населения старше трудоспособного возраста.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12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пенсионеров всех категорий за год увеличилась на 3,6 % и на конец года составила 92,5 тыс. человек, в том числе пенсионеров по старости – 82,2 тыс. человек.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143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9564" y="-60719"/>
            <a:ext cx="11128074" cy="681307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и миграционный прирост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82349692"/>
              </p:ext>
            </p:extLst>
          </p:nvPr>
        </p:nvGraphicFramePr>
        <p:xfrm>
          <a:off x="22689" y="297563"/>
          <a:ext cx="6858000" cy="533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Box 2"/>
          <p:cNvSpPr txBox="1">
            <a:spLocks noChangeArrowheads="1"/>
          </p:cNvSpPr>
          <p:nvPr/>
        </p:nvSpPr>
        <p:spPr bwMode="auto">
          <a:xfrm rot="5400000">
            <a:off x="8584405" y="3250405"/>
            <a:ext cx="6858000" cy="357190"/>
          </a:xfrm>
          <a:prstGeom prst="rect">
            <a:avLst/>
          </a:prstGeom>
          <a:solidFill>
            <a:srgbClr val="A5EFF7"/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lvl="0" algn="ctr"/>
            <a:endParaRPr lang="ru-RU" sz="1200" b="1" dirty="0" smtClean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социально-экономической ситуации</a:t>
            </a:r>
          </a:p>
          <a:p>
            <a:pPr algn="ctr"/>
            <a:endParaRPr lang="ru-RU" sz="1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10" y="0"/>
            <a:ext cx="407782" cy="5598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80689" y="978870"/>
            <a:ext cx="4903529" cy="486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Демографическая ситуация в муниципальном образовании характеризуется стабильным приростом постоянного населения, обеспеченным положительными естественным и механическим приростом населения.</a:t>
            </a:r>
          </a:p>
          <a:p>
            <a:pPr algn="just">
              <a:spcAft>
                <a:spcPts val="0"/>
              </a:spcAft>
              <a:tabLst>
                <a:tab pos="1409700" algn="l"/>
              </a:tabLst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естественного прироста населения по сравнению с уровнем </a:t>
            </a:r>
            <a:r>
              <a:rPr lang="ru-RU" sz="1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предыдущего года обусловлено как снижением уровня рождаемости, так и ростом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уровня смертности.</a:t>
            </a:r>
          </a:p>
          <a:p>
            <a:pPr algn="just">
              <a:spcAft>
                <a:spcPts val="0"/>
              </a:spcAft>
              <a:tabLst>
                <a:tab pos="1409700" algn="l"/>
              </a:tabLs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свою очередь, это определяется процессом изменения возрастной структуры населения, характеризующимся снижением доли населения в трудоспособном возрасте, увеличением доли детей и пожилых людей в общей численности населения и, соответственно, сокращением численности женщин активного репродуктивного возраста.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 общей демографической нагрузки на 1000 человек трудоспособного возраста детьми и пожилыми увеличился за год с 582 до 588, при этом коэффициент нагрузки детьми в 1,7 раза превышает коэффициент нагрузки пожилыми.</a:t>
            </a:r>
          </a:p>
          <a:p>
            <a:pPr algn="just">
              <a:spcAft>
                <a:spcPts val="0"/>
              </a:spcAft>
              <a:tabLst>
                <a:tab pos="1409700" algn="l"/>
              </a:tabLs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Миграционные процессы характеризуются относительной стабилизацией. 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естественного прироста населения составил 11,5 на тысячу жителей, коэффициент рождаемости – 17,6, коэффициент смертности – 6,1, коэффициент миграционного прироста – 3,9.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возраст населения города на конец 2017 года – 33,2 года, в том числе мужчин – 31,7, женщин – 34,6.</a:t>
            </a:r>
          </a:p>
          <a:p>
            <a:pPr algn="just">
              <a:spcAft>
                <a:spcPts val="0"/>
              </a:spcAft>
              <a:tabLst>
                <a:tab pos="1409700" algn="l"/>
              </a:tabLs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Несмотря на текущие демографические процессы, город сохраняет лидирующие позиции в округе по уровню прироста населения, коэффициентам естественного и миграционного прироста, уровень рождаемости в три раза превышает уровень смертности.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коэффициентам естественного и миграционного прироста город опережает не только муниципалитеты округа, но и многие города России. Рождаемость в городе превышает уровень городов европейской части России и Урала на 60 – 70 %, смертность ниже в 2 – 2,5 раза.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Развитая инженерная, транспортная и социальная инфраструктуры, один из самых высоких уровней жизни в округе, способствуют тому, что город является самым привлекательным для жизни муниципальным образованием автономного округа. </a:t>
            </a:r>
          </a:p>
        </p:txBody>
      </p:sp>
    </p:spTree>
    <p:extLst>
      <p:ext uri="{BB962C8B-B14F-4D97-AF65-F5344CB8AC3E}">
        <p14:creationId xmlns:p14="http://schemas.microsoft.com/office/powerpoint/2010/main" val="11329983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1558</TotalTime>
  <Words>4836</Words>
  <Application>Microsoft Office PowerPoint</Application>
  <PresentationFormat>Широкоэкранный</PresentationFormat>
  <Paragraphs>551</Paragraphs>
  <Slides>36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1" baseType="lpstr">
      <vt:lpstr>Batang</vt:lpstr>
      <vt:lpstr>Gungsuh</vt:lpstr>
      <vt:lpstr>PMingLiU</vt:lpstr>
      <vt:lpstr>Aharoni</vt:lpstr>
      <vt:lpstr>Arabic Typesetting</vt:lpstr>
      <vt:lpstr>Arial</vt:lpstr>
      <vt:lpstr>Arial Black</vt:lpstr>
      <vt:lpstr>Calibri</vt:lpstr>
      <vt:lpstr>Calibri Light</vt:lpstr>
      <vt:lpstr>Franklin Gothic Book</vt:lpstr>
      <vt:lpstr>Georgia</vt:lpstr>
      <vt:lpstr>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 ПО ПРОДВИЖЕНИЮ МЕСТНЫХ ТОВАРОПРОИЗВОДИТЕЛЕЙ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Мурашова Юлия Анатольевна</dc:creator>
  <cp:lastModifiedBy>Мурашова Юлия Анатольевна</cp:lastModifiedBy>
  <cp:revision>147</cp:revision>
  <cp:lastPrinted>2018-05-28T10:44:06Z</cp:lastPrinted>
  <dcterms:created xsi:type="dcterms:W3CDTF">2018-05-18T06:06:06Z</dcterms:created>
  <dcterms:modified xsi:type="dcterms:W3CDTF">2018-06-09T10:47:38Z</dcterms:modified>
</cp:coreProperties>
</file>