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69" r:id="rId4"/>
    <p:sldId id="294" r:id="rId5"/>
    <p:sldId id="258" r:id="rId6"/>
    <p:sldId id="289" r:id="rId7"/>
    <p:sldId id="270" r:id="rId8"/>
    <p:sldId id="260" r:id="rId9"/>
    <p:sldId id="263" r:id="rId10"/>
    <p:sldId id="261" r:id="rId11"/>
    <p:sldId id="271" r:id="rId12"/>
    <p:sldId id="262" r:id="rId13"/>
    <p:sldId id="264" r:id="rId14"/>
    <p:sldId id="265" r:id="rId15"/>
    <p:sldId id="266" r:id="rId16"/>
    <p:sldId id="272" r:id="rId17"/>
    <p:sldId id="273" r:id="rId18"/>
    <p:sldId id="274" r:id="rId19"/>
    <p:sldId id="275" r:id="rId20"/>
    <p:sldId id="290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95" r:id="rId29"/>
    <p:sldId id="296" r:id="rId30"/>
    <p:sldId id="284" r:id="rId31"/>
    <p:sldId id="293" r:id="rId32"/>
    <p:sldId id="285" r:id="rId33"/>
    <p:sldId id="286" r:id="rId34"/>
    <p:sldId id="287" r:id="rId35"/>
    <p:sldId id="28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102;&#1076;&#1084;&#1080;&#1083;&#1072;\Desktop\&#1076;&#1083;&#1103;%20&#1072;&#1087;&#1087;&#1072;&#1088;&#1072;&#1090;&#1085;&#1086;&#1075;&#1086;%20&#1089;&#1086;&#1074;&#1077;&#1097;&#1072;&#1085;&#1080;&#1103;%20&#1087;&#1086;%20&#1043;&#1086;&#1076;&#1091;%20&#1079;&#1076;&#1086;&#1088;&#1086;&#1074;&#1100;&#1103;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Здоровье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4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0.23661016331291926"/>
          <c:w val="0.81388888888888888"/>
          <c:h val="0.6495344852726742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4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dirty="0"/>
                      <a:t>Условия и образ жизни; 50%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dirty="0"/>
                      <a:t>Состояние окружающей среды; 22%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 dirty="0"/>
                      <a:t>Генетические факторы; 20%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b="1" dirty="0"/>
                      <a:t>Состояние здравоохранения; 8%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'[Лист Microsoft Excel.xlsx]Sheet1'!$B$23:$E$23</c:f>
              <c:strCache>
                <c:ptCount val="4"/>
                <c:pt idx="0">
                  <c:v>Условия и образ жизни</c:v>
                </c:pt>
                <c:pt idx="1">
                  <c:v>Состояние окружающей среды</c:v>
                </c:pt>
                <c:pt idx="2">
                  <c:v>Генетические факторы</c:v>
                </c:pt>
                <c:pt idx="3">
                  <c:v>Состояние здравоохранения</c:v>
                </c:pt>
              </c:strCache>
            </c:strRef>
          </c:cat>
          <c:val>
            <c:numRef>
              <c:f>'[Лист Microsoft Excel.xlsx]Sheet1'!$B$24:$E$24</c:f>
              <c:numCache>
                <c:formatCode>0%</c:formatCode>
                <c:ptCount val="4"/>
                <c:pt idx="0">
                  <c:v>0.5</c:v>
                </c:pt>
                <c:pt idx="1">
                  <c:v>0.22</c:v>
                </c:pt>
                <c:pt idx="2">
                  <c:v>0.2</c:v>
                </c:pt>
                <c:pt idx="3">
                  <c:v>8.0000000000000029E-2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E9CB00-0F91-4B41-B352-C431B61B573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5B2EAB-D685-43D2-95A1-C01C42FA70A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/>
            <a:t>Постановлением Администрации города Сургута от 15.03.2016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/>
            <a:t> № 1831 утвержден комплексный межведомственный план мероприятий, направленный на профилактику заболеваний и формирование здорового образа жизни среди населения города Сургута, на 2016 – 2020 годы .В структуре комплексного плана предусмотрено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/>
            <a:t> 6 разделов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1100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ru-RU" sz="1100" dirty="0"/>
        </a:p>
      </dgm:t>
    </dgm:pt>
    <dgm:pt modelId="{9FDFFC5B-17B1-4177-A1E6-16DDFE716D0E}" type="parTrans" cxnId="{C42913D8-D9F1-4CCD-86CF-60CE338752F7}">
      <dgm:prSet/>
      <dgm:spPr/>
      <dgm:t>
        <a:bodyPr/>
        <a:lstStyle/>
        <a:p>
          <a:endParaRPr lang="ru-RU"/>
        </a:p>
      </dgm:t>
    </dgm:pt>
    <dgm:pt modelId="{4BCA7A9A-5E91-4742-AF43-BB8AE1726F5F}" type="sibTrans" cxnId="{C42913D8-D9F1-4CCD-86CF-60CE338752F7}">
      <dgm:prSet/>
      <dgm:spPr/>
      <dgm:t>
        <a:bodyPr/>
        <a:lstStyle/>
        <a:p>
          <a:endParaRPr lang="ru-RU"/>
        </a:p>
      </dgm:t>
    </dgm:pt>
    <dgm:pt modelId="{C2227DA7-B321-45F6-995D-E15A5EFFA55E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Обеспечение общих мероприятий, направленных на профилактику заболеваний и формирование здорового образа жизни среди населения города</a:t>
          </a:r>
          <a:endParaRPr lang="ru-RU" sz="1200" dirty="0"/>
        </a:p>
      </dgm:t>
    </dgm:pt>
    <dgm:pt modelId="{6741A1D6-C5C1-4967-A6A7-65DCD74F09A3}" type="parTrans" cxnId="{A2BC6444-D2D6-4947-BA55-9D3436E1FB38}">
      <dgm:prSet/>
      <dgm:spPr/>
      <dgm:t>
        <a:bodyPr/>
        <a:lstStyle/>
        <a:p>
          <a:endParaRPr lang="ru-RU"/>
        </a:p>
      </dgm:t>
    </dgm:pt>
    <dgm:pt modelId="{7BA060B5-1179-4BEE-9951-EA670FAF6172}" type="sibTrans" cxnId="{A2BC6444-D2D6-4947-BA55-9D3436E1FB38}">
      <dgm:prSet/>
      <dgm:spPr/>
      <dgm:t>
        <a:bodyPr/>
        <a:lstStyle/>
        <a:p>
          <a:endParaRPr lang="ru-RU"/>
        </a:p>
      </dgm:t>
    </dgm:pt>
    <dgm:pt modelId="{1F9FE274-E133-4030-9A67-90A07EBC086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информирование населения о причинах возникновения заболеваний и об условиях, способствующих их распространению, о медицинских организациях, осуществляющих профилактику заболеваний и оказывающих медицинскую помощь</a:t>
          </a:r>
          <a:endParaRPr lang="ru-RU" sz="1200" dirty="0"/>
        </a:p>
      </dgm:t>
    </dgm:pt>
    <dgm:pt modelId="{EA5626FA-DDA9-4F16-B9B4-31F7350FCF14}" type="parTrans" cxnId="{15B99AB7-ED17-4710-A8DD-C1332C2A0375}">
      <dgm:prSet/>
      <dgm:spPr/>
      <dgm:t>
        <a:bodyPr/>
        <a:lstStyle/>
        <a:p>
          <a:endParaRPr lang="ru-RU"/>
        </a:p>
      </dgm:t>
    </dgm:pt>
    <dgm:pt modelId="{D2703D75-4615-432F-B8EC-B0C0A9AFD292}" type="sibTrans" cxnId="{15B99AB7-ED17-4710-A8DD-C1332C2A0375}">
      <dgm:prSet/>
      <dgm:spPr/>
      <dgm:t>
        <a:bodyPr/>
        <a:lstStyle/>
        <a:p>
          <a:endParaRPr lang="ru-RU"/>
        </a:p>
      </dgm:t>
    </dgm:pt>
    <dgm:pt modelId="{16C0FEFA-F421-4EBD-A84B-12C6620A7DB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формирование у населения мотивации для занятий физической культурой и спортом и создание необходимых для этого условий</a:t>
          </a:r>
          <a:endParaRPr lang="ru-RU" sz="1200" dirty="0"/>
        </a:p>
      </dgm:t>
    </dgm:pt>
    <dgm:pt modelId="{2A24E26C-D5B8-4921-9027-211F4977981C}" type="parTrans" cxnId="{74CC7BF0-6C44-475C-B9C7-F3C2D8E9359D}">
      <dgm:prSet/>
      <dgm:spPr/>
      <dgm:t>
        <a:bodyPr/>
        <a:lstStyle/>
        <a:p>
          <a:endParaRPr lang="ru-RU"/>
        </a:p>
      </dgm:t>
    </dgm:pt>
    <dgm:pt modelId="{D6BF3A49-D404-4F2D-9702-6861B5C1BAAE}" type="sibTrans" cxnId="{74CC7BF0-6C44-475C-B9C7-F3C2D8E9359D}">
      <dgm:prSet/>
      <dgm:spPr/>
      <dgm:t>
        <a:bodyPr/>
        <a:lstStyle/>
        <a:p>
          <a:endParaRPr lang="ru-RU"/>
        </a:p>
      </dgm:t>
    </dgm:pt>
    <dgm:pt modelId="{900D4BFE-C251-4612-840E-F3054A06CD0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формирование у населения современного уровня знаний о рациональном и полноценном питании и здоровом образе жизни</a:t>
          </a:r>
          <a:endParaRPr lang="ru-RU" sz="1200" dirty="0"/>
        </a:p>
      </dgm:t>
    </dgm:pt>
    <dgm:pt modelId="{2EED58D2-3C08-4EFC-B70D-A928D5C1F969}" type="parTrans" cxnId="{D05DFE41-15BE-414B-A253-6261133EE1C1}">
      <dgm:prSet/>
      <dgm:spPr/>
      <dgm:t>
        <a:bodyPr/>
        <a:lstStyle/>
        <a:p>
          <a:endParaRPr lang="ru-RU"/>
        </a:p>
      </dgm:t>
    </dgm:pt>
    <dgm:pt modelId="{6C768B01-6233-491B-A2E7-8543C794604B}" type="sibTrans" cxnId="{D05DFE41-15BE-414B-A253-6261133EE1C1}">
      <dgm:prSet/>
      <dgm:spPr/>
      <dgm:t>
        <a:bodyPr/>
        <a:lstStyle/>
        <a:p>
          <a:endParaRPr lang="ru-RU"/>
        </a:p>
      </dgm:t>
    </dgm:pt>
    <dgm:pt modelId="{BC0254F8-28D3-4003-B66B-9266C8F9EABA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формирование у населения мотивации к отказу от злоупотребления алкогольной продукцией и табаком, от немедицинского потребления наркотических средств и психотропных веществ, мотивации к своевременному обращению за медицинской помощью</a:t>
          </a:r>
          <a:endParaRPr lang="ru-RU" sz="1200" dirty="0"/>
        </a:p>
      </dgm:t>
    </dgm:pt>
    <dgm:pt modelId="{8F63942F-FB9E-4964-B7B5-E44830B62663}" type="parTrans" cxnId="{14CFECC2-5630-4D7D-A3C0-C8B59A31E0DE}">
      <dgm:prSet/>
      <dgm:spPr/>
      <dgm:t>
        <a:bodyPr/>
        <a:lstStyle/>
        <a:p>
          <a:endParaRPr lang="ru-RU"/>
        </a:p>
      </dgm:t>
    </dgm:pt>
    <dgm:pt modelId="{253EE047-D3EF-427E-AB41-797AB8FA33BB}" type="sibTrans" cxnId="{14CFECC2-5630-4D7D-A3C0-C8B59A31E0DE}">
      <dgm:prSet/>
      <dgm:spPr/>
      <dgm:t>
        <a:bodyPr/>
        <a:lstStyle/>
        <a:p>
          <a:endParaRPr lang="ru-RU"/>
        </a:p>
      </dgm:t>
    </dgm:pt>
    <dgm:pt modelId="{542D6CD3-3BC0-44E1-9E07-508D0D51B02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предотвращение возможного распространения заболеваний, в том числе социально значимых, представляющих опасность для окружающих, и инфекционных заболеваний, не являющихся социально значимыми, а также минимизацию последствий их распространения</a:t>
          </a:r>
          <a:endParaRPr lang="ru-RU" sz="1200" dirty="0"/>
        </a:p>
      </dgm:t>
    </dgm:pt>
    <dgm:pt modelId="{59CE2E9B-41B2-4488-BCFF-5908300F735F}" type="parTrans" cxnId="{534CC88D-F43F-4515-8E7F-2A9194AF3BA8}">
      <dgm:prSet/>
      <dgm:spPr/>
      <dgm:t>
        <a:bodyPr/>
        <a:lstStyle/>
        <a:p>
          <a:endParaRPr lang="ru-RU"/>
        </a:p>
      </dgm:t>
    </dgm:pt>
    <dgm:pt modelId="{0E9DAE0D-B931-4BAD-B246-7C07FD643EE7}" type="sibTrans" cxnId="{534CC88D-F43F-4515-8E7F-2A9194AF3BA8}">
      <dgm:prSet/>
      <dgm:spPr/>
      <dgm:t>
        <a:bodyPr/>
        <a:lstStyle/>
        <a:p>
          <a:endParaRPr lang="ru-RU"/>
        </a:p>
      </dgm:t>
    </dgm:pt>
    <dgm:pt modelId="{F32B2528-AE99-449B-BD0B-E88C70AA179E}" type="pres">
      <dgm:prSet presAssocID="{46E9CB00-0F91-4B41-B352-C431B61B573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F326F1-D405-4AF5-8E38-7D611E045D02}" type="pres">
      <dgm:prSet presAssocID="{5E5B2EAB-D685-43D2-95A1-C01C42FA70A6}" presName="root1" presStyleCnt="0"/>
      <dgm:spPr/>
    </dgm:pt>
    <dgm:pt modelId="{078651FA-F0B5-4089-AC9C-B8B7A6443A8B}" type="pres">
      <dgm:prSet presAssocID="{5E5B2EAB-D685-43D2-95A1-C01C42FA70A6}" presName="LevelOneTextNode" presStyleLbl="node0" presStyleIdx="0" presStyleCnt="1" custScaleX="143867" custScaleY="597938" custLinFactX="-60720" custLinFactNeighborX="-100000" custLinFactNeighborY="-45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715DDD-314B-47A6-B5E5-7ABAA0490F69}" type="pres">
      <dgm:prSet presAssocID="{5E5B2EAB-D685-43D2-95A1-C01C42FA70A6}" presName="level2hierChild" presStyleCnt="0"/>
      <dgm:spPr/>
    </dgm:pt>
    <dgm:pt modelId="{6D8CD6C3-5F61-403C-9081-40F47467D923}" type="pres">
      <dgm:prSet presAssocID="{6741A1D6-C5C1-4967-A6A7-65DCD74F09A3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B516F45E-288E-4854-90F5-46A705F8B89B}" type="pres">
      <dgm:prSet presAssocID="{6741A1D6-C5C1-4967-A6A7-65DCD74F09A3}" presName="connTx" presStyleLbl="parChTrans1D2" presStyleIdx="0" presStyleCnt="6"/>
      <dgm:spPr/>
      <dgm:t>
        <a:bodyPr/>
        <a:lstStyle/>
        <a:p>
          <a:endParaRPr lang="ru-RU"/>
        </a:p>
      </dgm:t>
    </dgm:pt>
    <dgm:pt modelId="{15C2D86D-958C-493F-8793-E1B49094329E}" type="pres">
      <dgm:prSet presAssocID="{C2227DA7-B321-45F6-995D-E15A5EFFA55E}" presName="root2" presStyleCnt="0"/>
      <dgm:spPr/>
    </dgm:pt>
    <dgm:pt modelId="{F5500D20-65AF-4746-8782-1688E3D57BC2}" type="pres">
      <dgm:prSet presAssocID="{C2227DA7-B321-45F6-995D-E15A5EFFA55E}" presName="LevelTwoTextNode" presStyleLbl="node2" presStyleIdx="0" presStyleCnt="6" custScaleX="3669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2656C0-5C99-4444-9D6D-AD3357BA9259}" type="pres">
      <dgm:prSet presAssocID="{C2227DA7-B321-45F6-995D-E15A5EFFA55E}" presName="level3hierChild" presStyleCnt="0"/>
      <dgm:spPr/>
    </dgm:pt>
    <dgm:pt modelId="{83DD49EB-B92F-4945-B2BF-9D94FAD4DE6A}" type="pres">
      <dgm:prSet presAssocID="{2A24E26C-D5B8-4921-9027-211F4977981C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53291F1C-F1C5-46C6-97DC-AF8BD784F6F1}" type="pres">
      <dgm:prSet presAssocID="{2A24E26C-D5B8-4921-9027-211F4977981C}" presName="connTx" presStyleLbl="parChTrans1D2" presStyleIdx="1" presStyleCnt="6"/>
      <dgm:spPr/>
      <dgm:t>
        <a:bodyPr/>
        <a:lstStyle/>
        <a:p>
          <a:endParaRPr lang="ru-RU"/>
        </a:p>
      </dgm:t>
    </dgm:pt>
    <dgm:pt modelId="{86DBE7D6-3ACF-436B-B045-AEC18846D080}" type="pres">
      <dgm:prSet presAssocID="{16C0FEFA-F421-4EBD-A84B-12C6620A7DBE}" presName="root2" presStyleCnt="0"/>
      <dgm:spPr/>
    </dgm:pt>
    <dgm:pt modelId="{1644A6C0-12AA-4952-B2A9-82FACB391583}" type="pres">
      <dgm:prSet presAssocID="{16C0FEFA-F421-4EBD-A84B-12C6620A7DBE}" presName="LevelTwoTextNode" presStyleLbl="node2" presStyleIdx="1" presStyleCnt="6" custScaleX="366931" custScaleY="86914" custLinFactNeighborX="814" custLinFactNeighborY="-28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CB6560-C9F5-4510-ABFB-668EB15EAABD}" type="pres">
      <dgm:prSet presAssocID="{16C0FEFA-F421-4EBD-A84B-12C6620A7DBE}" presName="level3hierChild" presStyleCnt="0"/>
      <dgm:spPr/>
    </dgm:pt>
    <dgm:pt modelId="{7C817019-69CE-45AB-ACAE-E070E7AB1B6C}" type="pres">
      <dgm:prSet presAssocID="{2EED58D2-3C08-4EFC-B70D-A928D5C1F969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ED648C81-BF08-4211-8730-922E3E2DF56E}" type="pres">
      <dgm:prSet presAssocID="{2EED58D2-3C08-4EFC-B70D-A928D5C1F969}" presName="connTx" presStyleLbl="parChTrans1D2" presStyleIdx="2" presStyleCnt="6"/>
      <dgm:spPr/>
      <dgm:t>
        <a:bodyPr/>
        <a:lstStyle/>
        <a:p>
          <a:endParaRPr lang="ru-RU"/>
        </a:p>
      </dgm:t>
    </dgm:pt>
    <dgm:pt modelId="{CDB9FE4D-9312-4053-8128-925DDE8B346A}" type="pres">
      <dgm:prSet presAssocID="{900D4BFE-C251-4612-840E-F3054A06CD04}" presName="root2" presStyleCnt="0"/>
      <dgm:spPr/>
    </dgm:pt>
    <dgm:pt modelId="{3A6F4F07-3D0D-47E5-8A2A-3EEA8881BF4B}" type="pres">
      <dgm:prSet presAssocID="{900D4BFE-C251-4612-840E-F3054A06CD04}" presName="LevelTwoTextNode" presStyleLbl="node2" presStyleIdx="2" presStyleCnt="6" custScaleX="366931" custScaleY="682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9427A4-6453-4541-B623-31AD5438933F}" type="pres">
      <dgm:prSet presAssocID="{900D4BFE-C251-4612-840E-F3054A06CD04}" presName="level3hierChild" presStyleCnt="0"/>
      <dgm:spPr/>
    </dgm:pt>
    <dgm:pt modelId="{C09A576E-8760-4EF1-A9DC-B346A4E760CE}" type="pres">
      <dgm:prSet presAssocID="{8F63942F-FB9E-4964-B7B5-E44830B62663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5ACDE68B-A266-4871-B735-E7D4C5E2AB73}" type="pres">
      <dgm:prSet presAssocID="{8F63942F-FB9E-4964-B7B5-E44830B62663}" presName="connTx" presStyleLbl="parChTrans1D2" presStyleIdx="3" presStyleCnt="6"/>
      <dgm:spPr/>
      <dgm:t>
        <a:bodyPr/>
        <a:lstStyle/>
        <a:p>
          <a:endParaRPr lang="ru-RU"/>
        </a:p>
      </dgm:t>
    </dgm:pt>
    <dgm:pt modelId="{FB655855-DE9A-491A-8D5D-0D1A18ACF32F}" type="pres">
      <dgm:prSet presAssocID="{BC0254F8-28D3-4003-B66B-9266C8F9EABA}" presName="root2" presStyleCnt="0"/>
      <dgm:spPr/>
    </dgm:pt>
    <dgm:pt modelId="{14E2100C-8BEA-40D3-991A-E5A9767CC564}" type="pres">
      <dgm:prSet presAssocID="{BC0254F8-28D3-4003-B66B-9266C8F9EABA}" presName="LevelTwoTextNode" presStyleLbl="node2" presStyleIdx="3" presStyleCnt="6" custScaleX="366931" custScaleY="1317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6435A0-1ED4-4926-8AE1-96197E6DC8EF}" type="pres">
      <dgm:prSet presAssocID="{BC0254F8-28D3-4003-B66B-9266C8F9EABA}" presName="level3hierChild" presStyleCnt="0"/>
      <dgm:spPr/>
    </dgm:pt>
    <dgm:pt modelId="{469A26B9-D40D-4CD2-A321-FF529276841E}" type="pres">
      <dgm:prSet presAssocID="{59CE2E9B-41B2-4488-BCFF-5908300F735F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437C0361-2CAA-4801-85E8-6C2F0D78CB79}" type="pres">
      <dgm:prSet presAssocID="{59CE2E9B-41B2-4488-BCFF-5908300F735F}" presName="connTx" presStyleLbl="parChTrans1D2" presStyleIdx="4" presStyleCnt="6"/>
      <dgm:spPr/>
      <dgm:t>
        <a:bodyPr/>
        <a:lstStyle/>
        <a:p>
          <a:endParaRPr lang="ru-RU"/>
        </a:p>
      </dgm:t>
    </dgm:pt>
    <dgm:pt modelId="{9F10744B-CCD5-49DD-AADE-6E477D95A352}" type="pres">
      <dgm:prSet presAssocID="{542D6CD3-3BC0-44E1-9E07-508D0D51B02A}" presName="root2" presStyleCnt="0"/>
      <dgm:spPr/>
    </dgm:pt>
    <dgm:pt modelId="{4F9A8B39-94DB-4669-9067-0C342BBE37F7}" type="pres">
      <dgm:prSet presAssocID="{542D6CD3-3BC0-44E1-9E07-508D0D51B02A}" presName="LevelTwoTextNode" presStyleLbl="node2" presStyleIdx="4" presStyleCnt="6" custScaleX="366931" custScaleY="1504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BC3B5B-2C82-4AF2-987A-AC280D4250C7}" type="pres">
      <dgm:prSet presAssocID="{542D6CD3-3BC0-44E1-9E07-508D0D51B02A}" presName="level3hierChild" presStyleCnt="0"/>
      <dgm:spPr/>
    </dgm:pt>
    <dgm:pt modelId="{D8C0347B-9D88-4A0E-A84E-C3481CB6D16A}" type="pres">
      <dgm:prSet presAssocID="{EA5626FA-DDA9-4F16-B9B4-31F7350FCF14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190BF323-3F0D-4C71-9A5F-F5F0E22AF6B9}" type="pres">
      <dgm:prSet presAssocID="{EA5626FA-DDA9-4F16-B9B4-31F7350FCF14}" presName="connTx" presStyleLbl="parChTrans1D2" presStyleIdx="5" presStyleCnt="6"/>
      <dgm:spPr/>
      <dgm:t>
        <a:bodyPr/>
        <a:lstStyle/>
        <a:p>
          <a:endParaRPr lang="ru-RU"/>
        </a:p>
      </dgm:t>
    </dgm:pt>
    <dgm:pt modelId="{34DAD521-98DA-4768-BF20-030315BD5C3A}" type="pres">
      <dgm:prSet presAssocID="{1F9FE274-E133-4030-9A67-90A07EBC0864}" presName="root2" presStyleCnt="0"/>
      <dgm:spPr/>
    </dgm:pt>
    <dgm:pt modelId="{E266901B-B380-4537-AE58-14FBCADD4D56}" type="pres">
      <dgm:prSet presAssocID="{1F9FE274-E133-4030-9A67-90A07EBC0864}" presName="LevelTwoTextNode" presStyleLbl="node2" presStyleIdx="5" presStyleCnt="6" custScaleX="366931" custScaleY="1730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3436D6-65BD-4962-B168-EFC6C03B85A0}" type="pres">
      <dgm:prSet presAssocID="{1F9FE274-E133-4030-9A67-90A07EBC0864}" presName="level3hierChild" presStyleCnt="0"/>
      <dgm:spPr/>
    </dgm:pt>
  </dgm:ptLst>
  <dgm:cxnLst>
    <dgm:cxn modelId="{97711B6D-AEC4-4C3A-8025-1A58C0DA41EC}" type="presOf" srcId="{16C0FEFA-F421-4EBD-A84B-12C6620A7DBE}" destId="{1644A6C0-12AA-4952-B2A9-82FACB391583}" srcOrd="0" destOrd="0" presId="urn:microsoft.com/office/officeart/2005/8/layout/hierarchy2"/>
    <dgm:cxn modelId="{534CC88D-F43F-4515-8E7F-2A9194AF3BA8}" srcId="{5E5B2EAB-D685-43D2-95A1-C01C42FA70A6}" destId="{542D6CD3-3BC0-44E1-9E07-508D0D51B02A}" srcOrd="4" destOrd="0" parTransId="{59CE2E9B-41B2-4488-BCFF-5908300F735F}" sibTransId="{0E9DAE0D-B931-4BAD-B246-7C07FD643EE7}"/>
    <dgm:cxn modelId="{C0F5CC62-8D22-4AF3-B3B5-FC89C87726FE}" type="presOf" srcId="{1F9FE274-E133-4030-9A67-90A07EBC0864}" destId="{E266901B-B380-4537-AE58-14FBCADD4D56}" srcOrd="0" destOrd="0" presId="urn:microsoft.com/office/officeart/2005/8/layout/hierarchy2"/>
    <dgm:cxn modelId="{04E64CDF-1B34-47A7-8297-D3EE8B1679AF}" type="presOf" srcId="{EA5626FA-DDA9-4F16-B9B4-31F7350FCF14}" destId="{190BF323-3F0D-4C71-9A5F-F5F0E22AF6B9}" srcOrd="1" destOrd="0" presId="urn:microsoft.com/office/officeart/2005/8/layout/hierarchy2"/>
    <dgm:cxn modelId="{1861CFE0-8FE7-4CA9-9CD7-39529C132D89}" type="presOf" srcId="{2A24E26C-D5B8-4921-9027-211F4977981C}" destId="{53291F1C-F1C5-46C6-97DC-AF8BD784F6F1}" srcOrd="1" destOrd="0" presId="urn:microsoft.com/office/officeart/2005/8/layout/hierarchy2"/>
    <dgm:cxn modelId="{2259878A-EA4E-4573-936F-9E6D567F6439}" type="presOf" srcId="{BC0254F8-28D3-4003-B66B-9266C8F9EABA}" destId="{14E2100C-8BEA-40D3-991A-E5A9767CC564}" srcOrd="0" destOrd="0" presId="urn:microsoft.com/office/officeart/2005/8/layout/hierarchy2"/>
    <dgm:cxn modelId="{74CC7BF0-6C44-475C-B9C7-F3C2D8E9359D}" srcId="{5E5B2EAB-D685-43D2-95A1-C01C42FA70A6}" destId="{16C0FEFA-F421-4EBD-A84B-12C6620A7DBE}" srcOrd="1" destOrd="0" parTransId="{2A24E26C-D5B8-4921-9027-211F4977981C}" sibTransId="{D6BF3A49-D404-4F2D-9702-6861B5C1BAAE}"/>
    <dgm:cxn modelId="{0204ACA8-CE09-4370-A4BC-27462C50E3BD}" type="presOf" srcId="{EA5626FA-DDA9-4F16-B9B4-31F7350FCF14}" destId="{D8C0347B-9D88-4A0E-A84E-C3481CB6D16A}" srcOrd="0" destOrd="0" presId="urn:microsoft.com/office/officeart/2005/8/layout/hierarchy2"/>
    <dgm:cxn modelId="{E78F4086-41DC-4A1E-AA1C-9746C9FFC469}" type="presOf" srcId="{59CE2E9B-41B2-4488-BCFF-5908300F735F}" destId="{437C0361-2CAA-4801-85E8-6C2F0D78CB79}" srcOrd="1" destOrd="0" presId="urn:microsoft.com/office/officeart/2005/8/layout/hierarchy2"/>
    <dgm:cxn modelId="{C42913D8-D9F1-4CCD-86CF-60CE338752F7}" srcId="{46E9CB00-0F91-4B41-B352-C431B61B5739}" destId="{5E5B2EAB-D685-43D2-95A1-C01C42FA70A6}" srcOrd="0" destOrd="0" parTransId="{9FDFFC5B-17B1-4177-A1E6-16DDFE716D0E}" sibTransId="{4BCA7A9A-5E91-4742-AF43-BB8AE1726F5F}"/>
    <dgm:cxn modelId="{7313F207-2E49-4ED8-8CA8-838B3F654C44}" type="presOf" srcId="{8F63942F-FB9E-4964-B7B5-E44830B62663}" destId="{C09A576E-8760-4EF1-A9DC-B346A4E760CE}" srcOrd="0" destOrd="0" presId="urn:microsoft.com/office/officeart/2005/8/layout/hierarchy2"/>
    <dgm:cxn modelId="{B2CA84BB-2067-437F-AF44-FBECB5FE5B96}" type="presOf" srcId="{900D4BFE-C251-4612-840E-F3054A06CD04}" destId="{3A6F4F07-3D0D-47E5-8A2A-3EEA8881BF4B}" srcOrd="0" destOrd="0" presId="urn:microsoft.com/office/officeart/2005/8/layout/hierarchy2"/>
    <dgm:cxn modelId="{010CDAE2-4DF8-426E-8B76-D68F17162660}" type="presOf" srcId="{59CE2E9B-41B2-4488-BCFF-5908300F735F}" destId="{469A26B9-D40D-4CD2-A321-FF529276841E}" srcOrd="0" destOrd="0" presId="urn:microsoft.com/office/officeart/2005/8/layout/hierarchy2"/>
    <dgm:cxn modelId="{D05DFE41-15BE-414B-A253-6261133EE1C1}" srcId="{5E5B2EAB-D685-43D2-95A1-C01C42FA70A6}" destId="{900D4BFE-C251-4612-840E-F3054A06CD04}" srcOrd="2" destOrd="0" parTransId="{2EED58D2-3C08-4EFC-B70D-A928D5C1F969}" sibTransId="{6C768B01-6233-491B-A2E7-8543C794604B}"/>
    <dgm:cxn modelId="{A8E5D197-017E-45D1-BB5E-8E4E201E83BE}" type="presOf" srcId="{2EED58D2-3C08-4EFC-B70D-A928D5C1F969}" destId="{7C817019-69CE-45AB-ACAE-E070E7AB1B6C}" srcOrd="0" destOrd="0" presId="urn:microsoft.com/office/officeart/2005/8/layout/hierarchy2"/>
    <dgm:cxn modelId="{88D956EB-21C5-469D-9C39-9697CFCCE144}" type="presOf" srcId="{2EED58D2-3C08-4EFC-B70D-A928D5C1F969}" destId="{ED648C81-BF08-4211-8730-922E3E2DF56E}" srcOrd="1" destOrd="0" presId="urn:microsoft.com/office/officeart/2005/8/layout/hierarchy2"/>
    <dgm:cxn modelId="{28D0F4AE-755B-4A65-B9E5-CFA18A5FB1A1}" type="presOf" srcId="{46E9CB00-0F91-4B41-B352-C431B61B5739}" destId="{F32B2528-AE99-449B-BD0B-E88C70AA179E}" srcOrd="0" destOrd="0" presId="urn:microsoft.com/office/officeart/2005/8/layout/hierarchy2"/>
    <dgm:cxn modelId="{75AD74FC-9462-4EA7-8931-3DC409885BDB}" type="presOf" srcId="{542D6CD3-3BC0-44E1-9E07-508D0D51B02A}" destId="{4F9A8B39-94DB-4669-9067-0C342BBE37F7}" srcOrd="0" destOrd="0" presId="urn:microsoft.com/office/officeart/2005/8/layout/hierarchy2"/>
    <dgm:cxn modelId="{BDCC8C3F-9A5E-4F3F-9FE9-A13A3325C22E}" type="presOf" srcId="{5E5B2EAB-D685-43D2-95A1-C01C42FA70A6}" destId="{078651FA-F0B5-4089-AC9C-B8B7A6443A8B}" srcOrd="0" destOrd="0" presId="urn:microsoft.com/office/officeart/2005/8/layout/hierarchy2"/>
    <dgm:cxn modelId="{14CFECC2-5630-4D7D-A3C0-C8B59A31E0DE}" srcId="{5E5B2EAB-D685-43D2-95A1-C01C42FA70A6}" destId="{BC0254F8-28D3-4003-B66B-9266C8F9EABA}" srcOrd="3" destOrd="0" parTransId="{8F63942F-FB9E-4964-B7B5-E44830B62663}" sibTransId="{253EE047-D3EF-427E-AB41-797AB8FA33BB}"/>
    <dgm:cxn modelId="{EF22599B-4DE0-4B74-893B-C38C701EBDE7}" type="presOf" srcId="{C2227DA7-B321-45F6-995D-E15A5EFFA55E}" destId="{F5500D20-65AF-4746-8782-1688E3D57BC2}" srcOrd="0" destOrd="0" presId="urn:microsoft.com/office/officeart/2005/8/layout/hierarchy2"/>
    <dgm:cxn modelId="{A2BC6444-D2D6-4947-BA55-9D3436E1FB38}" srcId="{5E5B2EAB-D685-43D2-95A1-C01C42FA70A6}" destId="{C2227DA7-B321-45F6-995D-E15A5EFFA55E}" srcOrd="0" destOrd="0" parTransId="{6741A1D6-C5C1-4967-A6A7-65DCD74F09A3}" sibTransId="{7BA060B5-1179-4BEE-9951-EA670FAF6172}"/>
    <dgm:cxn modelId="{7EB5E718-11F6-403A-9205-CCF679454BDE}" type="presOf" srcId="{6741A1D6-C5C1-4967-A6A7-65DCD74F09A3}" destId="{6D8CD6C3-5F61-403C-9081-40F47467D923}" srcOrd="0" destOrd="0" presId="urn:microsoft.com/office/officeart/2005/8/layout/hierarchy2"/>
    <dgm:cxn modelId="{15B99AB7-ED17-4710-A8DD-C1332C2A0375}" srcId="{5E5B2EAB-D685-43D2-95A1-C01C42FA70A6}" destId="{1F9FE274-E133-4030-9A67-90A07EBC0864}" srcOrd="5" destOrd="0" parTransId="{EA5626FA-DDA9-4F16-B9B4-31F7350FCF14}" sibTransId="{D2703D75-4615-432F-B8EC-B0C0A9AFD292}"/>
    <dgm:cxn modelId="{F2807E66-1901-487A-AC9F-FC2185BD28F5}" type="presOf" srcId="{8F63942F-FB9E-4964-B7B5-E44830B62663}" destId="{5ACDE68B-A266-4871-B735-E7D4C5E2AB73}" srcOrd="1" destOrd="0" presId="urn:microsoft.com/office/officeart/2005/8/layout/hierarchy2"/>
    <dgm:cxn modelId="{A70AD77F-01B5-4B4B-BF93-58EF60FEB7BC}" type="presOf" srcId="{6741A1D6-C5C1-4967-A6A7-65DCD74F09A3}" destId="{B516F45E-288E-4854-90F5-46A705F8B89B}" srcOrd="1" destOrd="0" presId="urn:microsoft.com/office/officeart/2005/8/layout/hierarchy2"/>
    <dgm:cxn modelId="{EA2E7003-7304-4BB7-9464-A81FC5F474E6}" type="presOf" srcId="{2A24E26C-D5B8-4921-9027-211F4977981C}" destId="{83DD49EB-B92F-4945-B2BF-9D94FAD4DE6A}" srcOrd="0" destOrd="0" presId="urn:microsoft.com/office/officeart/2005/8/layout/hierarchy2"/>
    <dgm:cxn modelId="{FABEB79E-A65F-4DFA-8628-DF93F21143DB}" type="presParOf" srcId="{F32B2528-AE99-449B-BD0B-E88C70AA179E}" destId="{C3F326F1-D405-4AF5-8E38-7D611E045D02}" srcOrd="0" destOrd="0" presId="urn:microsoft.com/office/officeart/2005/8/layout/hierarchy2"/>
    <dgm:cxn modelId="{B85B2D73-4ACF-40FB-875B-B28313FE27DC}" type="presParOf" srcId="{C3F326F1-D405-4AF5-8E38-7D611E045D02}" destId="{078651FA-F0B5-4089-AC9C-B8B7A6443A8B}" srcOrd="0" destOrd="0" presId="urn:microsoft.com/office/officeart/2005/8/layout/hierarchy2"/>
    <dgm:cxn modelId="{EC8905AC-F1DC-4A80-A401-5A45858B548A}" type="presParOf" srcId="{C3F326F1-D405-4AF5-8E38-7D611E045D02}" destId="{89715DDD-314B-47A6-B5E5-7ABAA0490F69}" srcOrd="1" destOrd="0" presId="urn:microsoft.com/office/officeart/2005/8/layout/hierarchy2"/>
    <dgm:cxn modelId="{306B0DAF-FD60-4862-A0E5-88CFF03FB7B6}" type="presParOf" srcId="{89715DDD-314B-47A6-B5E5-7ABAA0490F69}" destId="{6D8CD6C3-5F61-403C-9081-40F47467D923}" srcOrd="0" destOrd="0" presId="urn:microsoft.com/office/officeart/2005/8/layout/hierarchy2"/>
    <dgm:cxn modelId="{FF782E31-ADAE-4334-8C18-400189D239B8}" type="presParOf" srcId="{6D8CD6C3-5F61-403C-9081-40F47467D923}" destId="{B516F45E-288E-4854-90F5-46A705F8B89B}" srcOrd="0" destOrd="0" presId="urn:microsoft.com/office/officeart/2005/8/layout/hierarchy2"/>
    <dgm:cxn modelId="{1A96B850-B503-4272-BC7C-62920D1AAFA0}" type="presParOf" srcId="{89715DDD-314B-47A6-B5E5-7ABAA0490F69}" destId="{15C2D86D-958C-493F-8793-E1B49094329E}" srcOrd="1" destOrd="0" presId="urn:microsoft.com/office/officeart/2005/8/layout/hierarchy2"/>
    <dgm:cxn modelId="{69FFF817-6A25-4CE0-B807-A4F51F219A6E}" type="presParOf" srcId="{15C2D86D-958C-493F-8793-E1B49094329E}" destId="{F5500D20-65AF-4746-8782-1688E3D57BC2}" srcOrd="0" destOrd="0" presId="urn:microsoft.com/office/officeart/2005/8/layout/hierarchy2"/>
    <dgm:cxn modelId="{FD75B392-D1CD-43C9-ACA9-D229CE441EE4}" type="presParOf" srcId="{15C2D86D-958C-493F-8793-E1B49094329E}" destId="{F62656C0-5C99-4444-9D6D-AD3357BA9259}" srcOrd="1" destOrd="0" presId="urn:microsoft.com/office/officeart/2005/8/layout/hierarchy2"/>
    <dgm:cxn modelId="{F73A9790-72F9-4B9D-9A84-3AD7A4A5988F}" type="presParOf" srcId="{89715DDD-314B-47A6-B5E5-7ABAA0490F69}" destId="{83DD49EB-B92F-4945-B2BF-9D94FAD4DE6A}" srcOrd="2" destOrd="0" presId="urn:microsoft.com/office/officeart/2005/8/layout/hierarchy2"/>
    <dgm:cxn modelId="{A47E5ED2-3DCD-4C99-8808-FD7DDD5BEC35}" type="presParOf" srcId="{83DD49EB-B92F-4945-B2BF-9D94FAD4DE6A}" destId="{53291F1C-F1C5-46C6-97DC-AF8BD784F6F1}" srcOrd="0" destOrd="0" presId="urn:microsoft.com/office/officeart/2005/8/layout/hierarchy2"/>
    <dgm:cxn modelId="{C0FABB98-4C71-4A08-B812-E5D8CC6C4087}" type="presParOf" srcId="{89715DDD-314B-47A6-B5E5-7ABAA0490F69}" destId="{86DBE7D6-3ACF-436B-B045-AEC18846D080}" srcOrd="3" destOrd="0" presId="urn:microsoft.com/office/officeart/2005/8/layout/hierarchy2"/>
    <dgm:cxn modelId="{C91E3E47-F3EB-4B99-9F7A-06BE26CFC940}" type="presParOf" srcId="{86DBE7D6-3ACF-436B-B045-AEC18846D080}" destId="{1644A6C0-12AA-4952-B2A9-82FACB391583}" srcOrd="0" destOrd="0" presId="urn:microsoft.com/office/officeart/2005/8/layout/hierarchy2"/>
    <dgm:cxn modelId="{6EFB1DDD-64F9-4DDC-8CF0-765A4F85D5EE}" type="presParOf" srcId="{86DBE7D6-3ACF-436B-B045-AEC18846D080}" destId="{75CB6560-C9F5-4510-ABFB-668EB15EAABD}" srcOrd="1" destOrd="0" presId="urn:microsoft.com/office/officeart/2005/8/layout/hierarchy2"/>
    <dgm:cxn modelId="{6D865EC1-480A-4CBA-AC81-B4955B7EEDA9}" type="presParOf" srcId="{89715DDD-314B-47A6-B5E5-7ABAA0490F69}" destId="{7C817019-69CE-45AB-ACAE-E070E7AB1B6C}" srcOrd="4" destOrd="0" presId="urn:microsoft.com/office/officeart/2005/8/layout/hierarchy2"/>
    <dgm:cxn modelId="{4C5BBD70-AA11-494A-9B74-F8FEAB072F8C}" type="presParOf" srcId="{7C817019-69CE-45AB-ACAE-E070E7AB1B6C}" destId="{ED648C81-BF08-4211-8730-922E3E2DF56E}" srcOrd="0" destOrd="0" presId="urn:microsoft.com/office/officeart/2005/8/layout/hierarchy2"/>
    <dgm:cxn modelId="{09A6410A-0E31-411A-B897-AF36110492FE}" type="presParOf" srcId="{89715DDD-314B-47A6-B5E5-7ABAA0490F69}" destId="{CDB9FE4D-9312-4053-8128-925DDE8B346A}" srcOrd="5" destOrd="0" presId="urn:microsoft.com/office/officeart/2005/8/layout/hierarchy2"/>
    <dgm:cxn modelId="{59284DA6-C46F-459B-832B-8F5402222053}" type="presParOf" srcId="{CDB9FE4D-9312-4053-8128-925DDE8B346A}" destId="{3A6F4F07-3D0D-47E5-8A2A-3EEA8881BF4B}" srcOrd="0" destOrd="0" presId="urn:microsoft.com/office/officeart/2005/8/layout/hierarchy2"/>
    <dgm:cxn modelId="{3F5F923A-94D7-47C8-AF7F-89EDFC73A87F}" type="presParOf" srcId="{CDB9FE4D-9312-4053-8128-925DDE8B346A}" destId="{F79427A4-6453-4541-B623-31AD5438933F}" srcOrd="1" destOrd="0" presId="urn:microsoft.com/office/officeart/2005/8/layout/hierarchy2"/>
    <dgm:cxn modelId="{1B5288FB-FEB0-4048-B9D5-FC5996A92F3A}" type="presParOf" srcId="{89715DDD-314B-47A6-B5E5-7ABAA0490F69}" destId="{C09A576E-8760-4EF1-A9DC-B346A4E760CE}" srcOrd="6" destOrd="0" presId="urn:microsoft.com/office/officeart/2005/8/layout/hierarchy2"/>
    <dgm:cxn modelId="{07069EB2-AE02-4B9F-BE3D-DA4F24A60EA0}" type="presParOf" srcId="{C09A576E-8760-4EF1-A9DC-B346A4E760CE}" destId="{5ACDE68B-A266-4871-B735-E7D4C5E2AB73}" srcOrd="0" destOrd="0" presId="urn:microsoft.com/office/officeart/2005/8/layout/hierarchy2"/>
    <dgm:cxn modelId="{98F85F5C-5CF0-4A37-B392-D992F9280576}" type="presParOf" srcId="{89715DDD-314B-47A6-B5E5-7ABAA0490F69}" destId="{FB655855-DE9A-491A-8D5D-0D1A18ACF32F}" srcOrd="7" destOrd="0" presId="urn:microsoft.com/office/officeart/2005/8/layout/hierarchy2"/>
    <dgm:cxn modelId="{E6FECBC3-575F-47F3-BCE4-33BCB0C9FFFB}" type="presParOf" srcId="{FB655855-DE9A-491A-8D5D-0D1A18ACF32F}" destId="{14E2100C-8BEA-40D3-991A-E5A9767CC564}" srcOrd="0" destOrd="0" presId="urn:microsoft.com/office/officeart/2005/8/layout/hierarchy2"/>
    <dgm:cxn modelId="{7B6B27D5-EA32-49F7-8112-EE6F9A37E825}" type="presParOf" srcId="{FB655855-DE9A-491A-8D5D-0D1A18ACF32F}" destId="{B76435A0-1ED4-4926-8AE1-96197E6DC8EF}" srcOrd="1" destOrd="0" presId="urn:microsoft.com/office/officeart/2005/8/layout/hierarchy2"/>
    <dgm:cxn modelId="{9C22AE2E-C194-4C27-95EB-E15CD51B5D01}" type="presParOf" srcId="{89715DDD-314B-47A6-B5E5-7ABAA0490F69}" destId="{469A26B9-D40D-4CD2-A321-FF529276841E}" srcOrd="8" destOrd="0" presId="urn:microsoft.com/office/officeart/2005/8/layout/hierarchy2"/>
    <dgm:cxn modelId="{81E8C6A4-4A59-4762-A4BF-74402B0C9D03}" type="presParOf" srcId="{469A26B9-D40D-4CD2-A321-FF529276841E}" destId="{437C0361-2CAA-4801-85E8-6C2F0D78CB79}" srcOrd="0" destOrd="0" presId="urn:microsoft.com/office/officeart/2005/8/layout/hierarchy2"/>
    <dgm:cxn modelId="{113A9C1B-A299-455B-84A9-09CD12E86E4F}" type="presParOf" srcId="{89715DDD-314B-47A6-B5E5-7ABAA0490F69}" destId="{9F10744B-CCD5-49DD-AADE-6E477D95A352}" srcOrd="9" destOrd="0" presId="urn:microsoft.com/office/officeart/2005/8/layout/hierarchy2"/>
    <dgm:cxn modelId="{ABC24969-34F9-447F-8CEF-935A9C08B2B5}" type="presParOf" srcId="{9F10744B-CCD5-49DD-AADE-6E477D95A352}" destId="{4F9A8B39-94DB-4669-9067-0C342BBE37F7}" srcOrd="0" destOrd="0" presId="urn:microsoft.com/office/officeart/2005/8/layout/hierarchy2"/>
    <dgm:cxn modelId="{AC711BF1-8982-4C77-AF5C-CCAF801EAF80}" type="presParOf" srcId="{9F10744B-CCD5-49DD-AADE-6E477D95A352}" destId="{8CBC3B5B-2C82-4AF2-987A-AC280D4250C7}" srcOrd="1" destOrd="0" presId="urn:microsoft.com/office/officeart/2005/8/layout/hierarchy2"/>
    <dgm:cxn modelId="{B7BBD7D3-9460-45C1-8D04-482E251E4659}" type="presParOf" srcId="{89715DDD-314B-47A6-B5E5-7ABAA0490F69}" destId="{D8C0347B-9D88-4A0E-A84E-C3481CB6D16A}" srcOrd="10" destOrd="0" presId="urn:microsoft.com/office/officeart/2005/8/layout/hierarchy2"/>
    <dgm:cxn modelId="{526092E1-30E7-49CB-8EBF-45C2ED416371}" type="presParOf" srcId="{D8C0347B-9D88-4A0E-A84E-C3481CB6D16A}" destId="{190BF323-3F0D-4C71-9A5F-F5F0E22AF6B9}" srcOrd="0" destOrd="0" presId="urn:microsoft.com/office/officeart/2005/8/layout/hierarchy2"/>
    <dgm:cxn modelId="{CC342843-C9F6-4366-9F1C-A7FFF5C1274C}" type="presParOf" srcId="{89715DDD-314B-47A6-B5E5-7ABAA0490F69}" destId="{34DAD521-98DA-4768-BF20-030315BD5C3A}" srcOrd="11" destOrd="0" presId="urn:microsoft.com/office/officeart/2005/8/layout/hierarchy2"/>
    <dgm:cxn modelId="{0E636D22-E270-47DD-8834-45DF7A3EAF68}" type="presParOf" srcId="{34DAD521-98DA-4768-BF20-030315BD5C3A}" destId="{E266901B-B380-4537-AE58-14FBCADD4D56}" srcOrd="0" destOrd="0" presId="urn:microsoft.com/office/officeart/2005/8/layout/hierarchy2"/>
    <dgm:cxn modelId="{699218F5-A20F-460F-AC2C-CAA18859EA7C}" type="presParOf" srcId="{34DAD521-98DA-4768-BF20-030315BD5C3A}" destId="{AC3436D6-65BD-4962-B168-EFC6C03B85A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4FFE4B-682C-44A0-96EF-0673EB350E61}" type="doc">
      <dgm:prSet loTypeId="urn:microsoft.com/office/officeart/2005/8/layout/radial1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A4DD39E-4182-487D-8504-A45F672C53E8}">
      <dgm:prSet phldrT="[Текст]"/>
      <dgm:spPr/>
      <dgm:t>
        <a:bodyPr/>
        <a:lstStyle/>
        <a:p>
          <a:r>
            <a:rPr lang="ru-RU" dirty="0" smtClean="0"/>
            <a:t>Мероприятия по профилактике и формированию здорового образа жизни реализуются по ведомствам</a:t>
          </a:r>
          <a:endParaRPr lang="ru-RU" dirty="0"/>
        </a:p>
      </dgm:t>
    </dgm:pt>
    <dgm:pt modelId="{EA69985D-B5A6-4196-8816-AD6FCDF53F30}" type="parTrans" cxnId="{E0BDD12D-E89F-499D-8504-EF09D96D7072}">
      <dgm:prSet/>
      <dgm:spPr/>
      <dgm:t>
        <a:bodyPr/>
        <a:lstStyle/>
        <a:p>
          <a:endParaRPr lang="ru-RU"/>
        </a:p>
      </dgm:t>
    </dgm:pt>
    <dgm:pt modelId="{99DA6D63-E662-4A04-BB3A-D1F0B9FE6321}" type="sibTrans" cxnId="{E0BDD12D-E89F-499D-8504-EF09D96D7072}">
      <dgm:prSet/>
      <dgm:spPr/>
      <dgm:t>
        <a:bodyPr/>
        <a:lstStyle/>
        <a:p>
          <a:endParaRPr lang="ru-RU"/>
        </a:p>
      </dgm:t>
    </dgm:pt>
    <dgm:pt modelId="{D9158C8C-B0BC-4EC0-B450-0C34CFDB7360}">
      <dgm:prSet phldrT="[Текст]" custT="1"/>
      <dgm:spPr/>
      <dgm:t>
        <a:bodyPr/>
        <a:lstStyle/>
        <a:p>
          <a:r>
            <a:rPr lang="ru-RU" sz="1400" dirty="0" smtClean="0"/>
            <a:t>Спорт</a:t>
          </a:r>
          <a:endParaRPr lang="ru-RU" sz="1400" dirty="0"/>
        </a:p>
      </dgm:t>
    </dgm:pt>
    <dgm:pt modelId="{62B50165-40BC-4B43-9708-64C99B440A96}" type="parTrans" cxnId="{96C5E626-2A4E-4027-B00A-E828DC20D40A}">
      <dgm:prSet/>
      <dgm:spPr/>
      <dgm:t>
        <a:bodyPr/>
        <a:lstStyle/>
        <a:p>
          <a:endParaRPr lang="ru-RU"/>
        </a:p>
      </dgm:t>
    </dgm:pt>
    <dgm:pt modelId="{BF40759D-6495-4B44-A3AF-E502D4EBEE3B}" type="sibTrans" cxnId="{96C5E626-2A4E-4027-B00A-E828DC20D40A}">
      <dgm:prSet/>
      <dgm:spPr/>
      <dgm:t>
        <a:bodyPr/>
        <a:lstStyle/>
        <a:p>
          <a:endParaRPr lang="ru-RU"/>
        </a:p>
      </dgm:t>
    </dgm:pt>
    <dgm:pt modelId="{397C41C8-DFA7-48AB-8D67-53858B9C355E}">
      <dgm:prSet phldrT="[Текст]"/>
      <dgm:spPr/>
      <dgm:t>
        <a:bodyPr/>
        <a:lstStyle/>
        <a:p>
          <a:r>
            <a:rPr lang="ru-RU" dirty="0" smtClean="0"/>
            <a:t>Здравоохранение</a:t>
          </a:r>
          <a:endParaRPr lang="ru-RU" dirty="0"/>
        </a:p>
      </dgm:t>
    </dgm:pt>
    <dgm:pt modelId="{1F1C31F2-8A4B-43D9-8258-95AFD088ECBC}" type="parTrans" cxnId="{24948CBB-1034-4AE4-97D3-E53E82B838BF}">
      <dgm:prSet/>
      <dgm:spPr/>
      <dgm:t>
        <a:bodyPr/>
        <a:lstStyle/>
        <a:p>
          <a:endParaRPr lang="ru-RU"/>
        </a:p>
      </dgm:t>
    </dgm:pt>
    <dgm:pt modelId="{B1E9C4C3-9AAE-4F8B-8981-54A2FC4BB578}" type="sibTrans" cxnId="{24948CBB-1034-4AE4-97D3-E53E82B838BF}">
      <dgm:prSet/>
      <dgm:spPr/>
      <dgm:t>
        <a:bodyPr/>
        <a:lstStyle/>
        <a:p>
          <a:endParaRPr lang="ru-RU"/>
        </a:p>
      </dgm:t>
    </dgm:pt>
    <dgm:pt modelId="{82CA643D-521E-4C83-833E-CAAA34659053}">
      <dgm:prSet phldrT="[Текст]" custT="1"/>
      <dgm:spPr/>
      <dgm:t>
        <a:bodyPr/>
        <a:lstStyle/>
        <a:p>
          <a:r>
            <a:rPr lang="ru-RU" sz="1400" dirty="0" smtClean="0"/>
            <a:t>Молодежная политика </a:t>
          </a:r>
          <a:endParaRPr lang="ru-RU" sz="1400" dirty="0"/>
        </a:p>
      </dgm:t>
    </dgm:pt>
    <dgm:pt modelId="{AC010080-DEFB-4783-BFD8-F0AFEDB73DF2}" type="parTrans" cxnId="{C2B3DF36-E153-4DCE-BEFA-5F3960D2CBBD}">
      <dgm:prSet/>
      <dgm:spPr/>
      <dgm:t>
        <a:bodyPr/>
        <a:lstStyle/>
        <a:p>
          <a:endParaRPr lang="ru-RU"/>
        </a:p>
      </dgm:t>
    </dgm:pt>
    <dgm:pt modelId="{137D1AB2-F684-4F82-9F30-FBCA225C930B}" type="sibTrans" cxnId="{C2B3DF36-E153-4DCE-BEFA-5F3960D2CBBD}">
      <dgm:prSet/>
      <dgm:spPr/>
      <dgm:t>
        <a:bodyPr/>
        <a:lstStyle/>
        <a:p>
          <a:endParaRPr lang="ru-RU"/>
        </a:p>
      </dgm:t>
    </dgm:pt>
    <dgm:pt modelId="{0D25156F-8003-4539-9A5F-94B10B53D4A4}">
      <dgm:prSet phldrT="[Текст]" custT="1"/>
      <dgm:spPr/>
      <dgm:t>
        <a:bodyPr/>
        <a:lstStyle/>
        <a:p>
          <a:r>
            <a:rPr lang="ru-RU" sz="1400" dirty="0" smtClean="0"/>
            <a:t>Образование </a:t>
          </a:r>
          <a:endParaRPr lang="ru-RU" sz="1400" dirty="0"/>
        </a:p>
      </dgm:t>
    </dgm:pt>
    <dgm:pt modelId="{CEDBC032-4988-483C-8E9A-962C7F571819}" type="parTrans" cxnId="{F213229B-6FFC-459D-8F5C-E54205926415}">
      <dgm:prSet/>
      <dgm:spPr/>
      <dgm:t>
        <a:bodyPr/>
        <a:lstStyle/>
        <a:p>
          <a:endParaRPr lang="ru-RU"/>
        </a:p>
      </dgm:t>
    </dgm:pt>
    <dgm:pt modelId="{60C7B0E4-8D47-4C14-AD00-E112850DB7C0}" type="sibTrans" cxnId="{F213229B-6FFC-459D-8F5C-E54205926415}">
      <dgm:prSet/>
      <dgm:spPr/>
      <dgm:t>
        <a:bodyPr/>
        <a:lstStyle/>
        <a:p>
          <a:endParaRPr lang="ru-RU"/>
        </a:p>
      </dgm:t>
    </dgm:pt>
    <dgm:pt modelId="{EF8C3C5F-43DF-4801-B243-89B3989C4452}">
      <dgm:prSet/>
      <dgm:spPr/>
      <dgm:t>
        <a:bodyPr/>
        <a:lstStyle/>
        <a:p>
          <a:endParaRPr lang="ru-RU" dirty="0"/>
        </a:p>
      </dgm:t>
    </dgm:pt>
    <dgm:pt modelId="{2888C48A-E136-4B49-919A-18B0963A8574}" type="parTrans" cxnId="{08609FAC-4049-4F98-A3A7-6E7F175CC146}">
      <dgm:prSet/>
      <dgm:spPr/>
      <dgm:t>
        <a:bodyPr/>
        <a:lstStyle/>
        <a:p>
          <a:endParaRPr lang="ru-RU"/>
        </a:p>
      </dgm:t>
    </dgm:pt>
    <dgm:pt modelId="{C71FDE9A-75C4-43E9-9539-BE08C8A125D5}" type="sibTrans" cxnId="{08609FAC-4049-4F98-A3A7-6E7F175CC146}">
      <dgm:prSet/>
      <dgm:spPr/>
      <dgm:t>
        <a:bodyPr/>
        <a:lstStyle/>
        <a:p>
          <a:endParaRPr lang="ru-RU"/>
        </a:p>
      </dgm:t>
    </dgm:pt>
    <dgm:pt modelId="{B652A35A-0E49-492B-BE0C-C6D8B5AA7A0A}">
      <dgm:prSet/>
      <dgm:spPr/>
      <dgm:t>
        <a:bodyPr/>
        <a:lstStyle/>
        <a:p>
          <a:r>
            <a:rPr lang="ru-RU" dirty="0" smtClean="0"/>
            <a:t>ТО У Роспотребнадзора по ХМАО-Югре в г. Сургуте и Сургутском районе </a:t>
          </a:r>
          <a:endParaRPr lang="ru-RU" dirty="0"/>
        </a:p>
      </dgm:t>
    </dgm:pt>
    <dgm:pt modelId="{6B698DE0-B7A7-4E9A-8D6D-9ADE8D871AE3}" type="parTrans" cxnId="{C78FC313-F674-4A41-B9BB-B75C478EB5A3}">
      <dgm:prSet/>
      <dgm:spPr/>
      <dgm:t>
        <a:bodyPr/>
        <a:lstStyle/>
        <a:p>
          <a:endParaRPr lang="ru-RU"/>
        </a:p>
      </dgm:t>
    </dgm:pt>
    <dgm:pt modelId="{3A5EA73E-364E-44C9-ABFB-DF811CCC749D}" type="sibTrans" cxnId="{C78FC313-F674-4A41-B9BB-B75C478EB5A3}">
      <dgm:prSet/>
      <dgm:spPr/>
      <dgm:t>
        <a:bodyPr/>
        <a:lstStyle/>
        <a:p>
          <a:endParaRPr lang="ru-RU"/>
        </a:p>
      </dgm:t>
    </dgm:pt>
    <dgm:pt modelId="{2C0FE0C2-2EB5-4288-A57F-3FB335FDBE52}">
      <dgm:prSet/>
      <dgm:spPr/>
      <dgm:t>
        <a:bodyPr/>
        <a:lstStyle/>
        <a:p>
          <a:r>
            <a:rPr lang="ru-RU" dirty="0" smtClean="0"/>
            <a:t>Структурные подразделения Администрации города</a:t>
          </a:r>
          <a:endParaRPr lang="ru-RU" dirty="0"/>
        </a:p>
      </dgm:t>
    </dgm:pt>
    <dgm:pt modelId="{74684E75-C929-4F94-8AEA-F26097808688}" type="parTrans" cxnId="{3F8EE610-85F6-480B-99C2-5D03C5171B78}">
      <dgm:prSet/>
      <dgm:spPr/>
      <dgm:t>
        <a:bodyPr/>
        <a:lstStyle/>
        <a:p>
          <a:endParaRPr lang="ru-RU"/>
        </a:p>
      </dgm:t>
    </dgm:pt>
    <dgm:pt modelId="{E160E5CD-BE74-438B-A58B-FEFFF259DD81}" type="sibTrans" cxnId="{3F8EE610-85F6-480B-99C2-5D03C5171B78}">
      <dgm:prSet/>
      <dgm:spPr/>
      <dgm:t>
        <a:bodyPr/>
        <a:lstStyle/>
        <a:p>
          <a:endParaRPr lang="ru-RU"/>
        </a:p>
      </dgm:t>
    </dgm:pt>
    <dgm:pt modelId="{1DB4989E-0047-4A7C-8C1A-57EB56900003}" type="pres">
      <dgm:prSet presAssocID="{3E4FFE4B-682C-44A0-96EF-0673EB350E6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6A5D3C-FE92-45C0-9FD6-A17C50D6DB11}" type="pres">
      <dgm:prSet presAssocID="{4A4DD39E-4182-487D-8504-A45F672C53E8}" presName="centerShape" presStyleLbl="node0" presStyleIdx="0" presStyleCnt="1" custScaleX="146660" custScaleY="142470"/>
      <dgm:spPr/>
      <dgm:t>
        <a:bodyPr/>
        <a:lstStyle/>
        <a:p>
          <a:endParaRPr lang="ru-RU"/>
        </a:p>
      </dgm:t>
    </dgm:pt>
    <dgm:pt modelId="{D2F503D1-349A-4E68-9CDF-C2F18A80EE73}" type="pres">
      <dgm:prSet presAssocID="{62B50165-40BC-4B43-9708-64C99B440A96}" presName="Name9" presStyleLbl="parChTrans1D2" presStyleIdx="0" presStyleCnt="6"/>
      <dgm:spPr/>
      <dgm:t>
        <a:bodyPr/>
        <a:lstStyle/>
        <a:p>
          <a:endParaRPr lang="ru-RU"/>
        </a:p>
      </dgm:t>
    </dgm:pt>
    <dgm:pt modelId="{85D25503-234A-42D2-9DF7-27AF485C0354}" type="pres">
      <dgm:prSet presAssocID="{62B50165-40BC-4B43-9708-64C99B440A96}" presName="connTx" presStyleLbl="parChTrans1D2" presStyleIdx="0" presStyleCnt="6"/>
      <dgm:spPr/>
      <dgm:t>
        <a:bodyPr/>
        <a:lstStyle/>
        <a:p>
          <a:endParaRPr lang="ru-RU"/>
        </a:p>
      </dgm:t>
    </dgm:pt>
    <dgm:pt modelId="{C3140CAE-8D53-4D20-865E-8503C57DC35A}" type="pres">
      <dgm:prSet presAssocID="{D9158C8C-B0BC-4EC0-B450-0C34CFDB7360}" presName="node" presStyleLbl="node1" presStyleIdx="0" presStyleCnt="6" custRadScaleRad="106587" custRadScaleInc="2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4BF4A-E04B-443E-ABCB-B38778213F88}" type="pres">
      <dgm:prSet presAssocID="{6B698DE0-B7A7-4E9A-8D6D-9ADE8D871AE3}" presName="Name9" presStyleLbl="parChTrans1D2" presStyleIdx="1" presStyleCnt="6"/>
      <dgm:spPr/>
      <dgm:t>
        <a:bodyPr/>
        <a:lstStyle/>
        <a:p>
          <a:endParaRPr lang="ru-RU"/>
        </a:p>
      </dgm:t>
    </dgm:pt>
    <dgm:pt modelId="{FBF6DA09-CD9D-47BA-8EF1-9727AB0EA2F2}" type="pres">
      <dgm:prSet presAssocID="{6B698DE0-B7A7-4E9A-8D6D-9ADE8D871AE3}" presName="connTx" presStyleLbl="parChTrans1D2" presStyleIdx="1" presStyleCnt="6"/>
      <dgm:spPr/>
      <dgm:t>
        <a:bodyPr/>
        <a:lstStyle/>
        <a:p>
          <a:endParaRPr lang="ru-RU"/>
        </a:p>
      </dgm:t>
    </dgm:pt>
    <dgm:pt modelId="{1F992E46-A9E5-4B88-830D-0B935CC96A17}" type="pres">
      <dgm:prSet presAssocID="{B652A35A-0E49-492B-BE0C-C6D8B5AA7A0A}" presName="node" presStyleLbl="node1" presStyleIdx="1" presStyleCnt="6" custRadScaleRad="167104" custRadScaleInc="11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A82ED-14B8-41E4-AD21-1499E5149C86}" type="pres">
      <dgm:prSet presAssocID="{1F1C31F2-8A4B-43D9-8258-95AFD088ECBC}" presName="Name9" presStyleLbl="parChTrans1D2" presStyleIdx="2" presStyleCnt="6"/>
      <dgm:spPr/>
      <dgm:t>
        <a:bodyPr/>
        <a:lstStyle/>
        <a:p>
          <a:endParaRPr lang="ru-RU"/>
        </a:p>
      </dgm:t>
    </dgm:pt>
    <dgm:pt modelId="{E2C38373-B996-4734-AB5F-33C031CA5B08}" type="pres">
      <dgm:prSet presAssocID="{1F1C31F2-8A4B-43D9-8258-95AFD088ECBC}" presName="connTx" presStyleLbl="parChTrans1D2" presStyleIdx="2" presStyleCnt="6"/>
      <dgm:spPr/>
      <dgm:t>
        <a:bodyPr/>
        <a:lstStyle/>
        <a:p>
          <a:endParaRPr lang="ru-RU"/>
        </a:p>
      </dgm:t>
    </dgm:pt>
    <dgm:pt modelId="{995005A0-9760-41CB-B43B-389ED1E281AC}" type="pres">
      <dgm:prSet presAssocID="{397C41C8-DFA7-48AB-8D67-53858B9C355E}" presName="node" presStyleLbl="node1" presStyleIdx="2" presStyleCnt="6" custRadScaleRad="154475" custRadScaleInc="28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B322A-8313-4C13-9A10-191B7FEAC8B0}" type="pres">
      <dgm:prSet presAssocID="{AC010080-DEFB-4783-BFD8-F0AFEDB73DF2}" presName="Name9" presStyleLbl="parChTrans1D2" presStyleIdx="3" presStyleCnt="6"/>
      <dgm:spPr/>
      <dgm:t>
        <a:bodyPr/>
        <a:lstStyle/>
        <a:p>
          <a:endParaRPr lang="ru-RU"/>
        </a:p>
      </dgm:t>
    </dgm:pt>
    <dgm:pt modelId="{F217643A-FD4A-4E34-82FF-C46AA946BB8A}" type="pres">
      <dgm:prSet presAssocID="{AC010080-DEFB-4783-BFD8-F0AFEDB73DF2}" presName="connTx" presStyleLbl="parChTrans1D2" presStyleIdx="3" presStyleCnt="6"/>
      <dgm:spPr/>
      <dgm:t>
        <a:bodyPr/>
        <a:lstStyle/>
        <a:p>
          <a:endParaRPr lang="ru-RU"/>
        </a:p>
      </dgm:t>
    </dgm:pt>
    <dgm:pt modelId="{6426454D-42B9-4C5E-AA80-AC65D1611D63}" type="pres">
      <dgm:prSet presAssocID="{82CA643D-521E-4C83-833E-CAAA34659053}" presName="node" presStyleLbl="node1" presStyleIdx="3" presStyleCnt="6" custRadScaleRad="120706" custRadScaleInc="104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22DD7-D824-4390-A81E-0C4284F21E23}" type="pres">
      <dgm:prSet presAssocID="{74684E75-C929-4F94-8AEA-F26097808688}" presName="Name9" presStyleLbl="parChTrans1D2" presStyleIdx="4" presStyleCnt="6"/>
      <dgm:spPr/>
      <dgm:t>
        <a:bodyPr/>
        <a:lstStyle/>
        <a:p>
          <a:endParaRPr lang="ru-RU"/>
        </a:p>
      </dgm:t>
    </dgm:pt>
    <dgm:pt modelId="{65F3D62D-F3AC-457D-A323-9FD9D15657D0}" type="pres">
      <dgm:prSet presAssocID="{74684E75-C929-4F94-8AEA-F26097808688}" presName="connTx" presStyleLbl="parChTrans1D2" presStyleIdx="4" presStyleCnt="6"/>
      <dgm:spPr/>
      <dgm:t>
        <a:bodyPr/>
        <a:lstStyle/>
        <a:p>
          <a:endParaRPr lang="ru-RU"/>
        </a:p>
      </dgm:t>
    </dgm:pt>
    <dgm:pt modelId="{EACCF8AB-3B91-46EB-A866-023E88CB4A9A}" type="pres">
      <dgm:prSet presAssocID="{2C0FE0C2-2EB5-4288-A57F-3FB335FDBE52}" presName="node" presStyleLbl="node1" presStyleIdx="4" presStyleCnt="6" custRadScaleRad="147199" custRadScaleInc="87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1432E-FEE5-4E81-8173-26A6206B4C71}" type="pres">
      <dgm:prSet presAssocID="{CEDBC032-4988-483C-8E9A-962C7F571819}" presName="Name9" presStyleLbl="parChTrans1D2" presStyleIdx="5" presStyleCnt="6"/>
      <dgm:spPr/>
      <dgm:t>
        <a:bodyPr/>
        <a:lstStyle/>
        <a:p>
          <a:endParaRPr lang="ru-RU"/>
        </a:p>
      </dgm:t>
    </dgm:pt>
    <dgm:pt modelId="{A26877F2-CC8A-4B88-AE55-857830088378}" type="pres">
      <dgm:prSet presAssocID="{CEDBC032-4988-483C-8E9A-962C7F571819}" presName="connTx" presStyleLbl="parChTrans1D2" presStyleIdx="5" presStyleCnt="6"/>
      <dgm:spPr/>
      <dgm:t>
        <a:bodyPr/>
        <a:lstStyle/>
        <a:p>
          <a:endParaRPr lang="ru-RU"/>
        </a:p>
      </dgm:t>
    </dgm:pt>
    <dgm:pt modelId="{37E36B0D-B3AB-4906-9660-FB2FFE13A07C}" type="pres">
      <dgm:prSet presAssocID="{0D25156F-8003-4539-9A5F-94B10B53D4A4}" presName="node" presStyleLbl="node1" presStyleIdx="5" presStyleCnt="6" custRadScaleRad="171495" custRadScaleInc="10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AE5D8B-9DBC-4129-833F-5E652238E463}" type="presOf" srcId="{B652A35A-0E49-492B-BE0C-C6D8B5AA7A0A}" destId="{1F992E46-A9E5-4B88-830D-0B935CC96A17}" srcOrd="0" destOrd="0" presId="urn:microsoft.com/office/officeart/2005/8/layout/radial1"/>
    <dgm:cxn modelId="{7EC60C23-C6AE-408E-8722-6191CF9DD9BD}" type="presOf" srcId="{62B50165-40BC-4B43-9708-64C99B440A96}" destId="{D2F503D1-349A-4E68-9CDF-C2F18A80EE73}" srcOrd="0" destOrd="0" presId="urn:microsoft.com/office/officeart/2005/8/layout/radial1"/>
    <dgm:cxn modelId="{24948CBB-1034-4AE4-97D3-E53E82B838BF}" srcId="{4A4DD39E-4182-487D-8504-A45F672C53E8}" destId="{397C41C8-DFA7-48AB-8D67-53858B9C355E}" srcOrd="2" destOrd="0" parTransId="{1F1C31F2-8A4B-43D9-8258-95AFD088ECBC}" sibTransId="{B1E9C4C3-9AAE-4F8B-8981-54A2FC4BB578}"/>
    <dgm:cxn modelId="{D4466DD2-0578-49C9-A659-3DCE2EEAE51C}" type="presOf" srcId="{1F1C31F2-8A4B-43D9-8258-95AFD088ECBC}" destId="{E2C38373-B996-4734-AB5F-33C031CA5B08}" srcOrd="1" destOrd="0" presId="urn:microsoft.com/office/officeart/2005/8/layout/radial1"/>
    <dgm:cxn modelId="{55C880C3-E227-46CA-A49B-FD04BB9F21B3}" type="presOf" srcId="{62B50165-40BC-4B43-9708-64C99B440A96}" destId="{85D25503-234A-42D2-9DF7-27AF485C0354}" srcOrd="1" destOrd="0" presId="urn:microsoft.com/office/officeart/2005/8/layout/radial1"/>
    <dgm:cxn modelId="{602F248B-A91A-4C01-A15D-3CF7CC053A1B}" type="presOf" srcId="{6B698DE0-B7A7-4E9A-8D6D-9ADE8D871AE3}" destId="{7044BF4A-E04B-443E-ABCB-B38778213F88}" srcOrd="0" destOrd="0" presId="urn:microsoft.com/office/officeart/2005/8/layout/radial1"/>
    <dgm:cxn modelId="{E0BDD12D-E89F-499D-8504-EF09D96D7072}" srcId="{3E4FFE4B-682C-44A0-96EF-0673EB350E61}" destId="{4A4DD39E-4182-487D-8504-A45F672C53E8}" srcOrd="0" destOrd="0" parTransId="{EA69985D-B5A6-4196-8816-AD6FCDF53F30}" sibTransId="{99DA6D63-E662-4A04-BB3A-D1F0B9FE6321}"/>
    <dgm:cxn modelId="{63CAB553-9608-48C6-AE96-37279B5D1E9E}" type="presOf" srcId="{CEDBC032-4988-483C-8E9A-962C7F571819}" destId="{A441432E-FEE5-4E81-8173-26A6206B4C71}" srcOrd="0" destOrd="0" presId="urn:microsoft.com/office/officeart/2005/8/layout/radial1"/>
    <dgm:cxn modelId="{01561095-A187-4344-ABE2-A692243567B5}" type="presOf" srcId="{2C0FE0C2-2EB5-4288-A57F-3FB335FDBE52}" destId="{EACCF8AB-3B91-46EB-A866-023E88CB4A9A}" srcOrd="0" destOrd="0" presId="urn:microsoft.com/office/officeart/2005/8/layout/radial1"/>
    <dgm:cxn modelId="{F213229B-6FFC-459D-8F5C-E54205926415}" srcId="{4A4DD39E-4182-487D-8504-A45F672C53E8}" destId="{0D25156F-8003-4539-9A5F-94B10B53D4A4}" srcOrd="5" destOrd="0" parTransId="{CEDBC032-4988-483C-8E9A-962C7F571819}" sibTransId="{60C7B0E4-8D47-4C14-AD00-E112850DB7C0}"/>
    <dgm:cxn modelId="{08609FAC-4049-4F98-A3A7-6E7F175CC146}" srcId="{3E4FFE4B-682C-44A0-96EF-0673EB350E61}" destId="{EF8C3C5F-43DF-4801-B243-89B3989C4452}" srcOrd="1" destOrd="0" parTransId="{2888C48A-E136-4B49-919A-18B0963A8574}" sibTransId="{C71FDE9A-75C4-43E9-9539-BE08C8A125D5}"/>
    <dgm:cxn modelId="{A34E9226-3BFC-47DA-A636-306B5CABB173}" type="presOf" srcId="{6B698DE0-B7A7-4E9A-8D6D-9ADE8D871AE3}" destId="{FBF6DA09-CD9D-47BA-8EF1-9727AB0EA2F2}" srcOrd="1" destOrd="0" presId="urn:microsoft.com/office/officeart/2005/8/layout/radial1"/>
    <dgm:cxn modelId="{807F3710-0B0E-4293-9218-BBA936C892DF}" type="presOf" srcId="{4A4DD39E-4182-487D-8504-A45F672C53E8}" destId="{646A5D3C-FE92-45C0-9FD6-A17C50D6DB11}" srcOrd="0" destOrd="0" presId="urn:microsoft.com/office/officeart/2005/8/layout/radial1"/>
    <dgm:cxn modelId="{D93852E6-D5F8-4859-959D-6026FCE513AA}" type="presOf" srcId="{1F1C31F2-8A4B-43D9-8258-95AFD088ECBC}" destId="{D2EA82ED-14B8-41E4-AD21-1499E5149C86}" srcOrd="0" destOrd="0" presId="urn:microsoft.com/office/officeart/2005/8/layout/radial1"/>
    <dgm:cxn modelId="{EEC655A3-780B-4BA2-B0EF-33D61CA2D561}" type="presOf" srcId="{D9158C8C-B0BC-4EC0-B450-0C34CFDB7360}" destId="{C3140CAE-8D53-4D20-865E-8503C57DC35A}" srcOrd="0" destOrd="0" presId="urn:microsoft.com/office/officeart/2005/8/layout/radial1"/>
    <dgm:cxn modelId="{2FCD3021-88CA-4D0A-A904-55B386D8803F}" type="presOf" srcId="{74684E75-C929-4F94-8AEA-F26097808688}" destId="{65F3D62D-F3AC-457D-A323-9FD9D15657D0}" srcOrd="1" destOrd="0" presId="urn:microsoft.com/office/officeart/2005/8/layout/radial1"/>
    <dgm:cxn modelId="{96C5E626-2A4E-4027-B00A-E828DC20D40A}" srcId="{4A4DD39E-4182-487D-8504-A45F672C53E8}" destId="{D9158C8C-B0BC-4EC0-B450-0C34CFDB7360}" srcOrd="0" destOrd="0" parTransId="{62B50165-40BC-4B43-9708-64C99B440A96}" sibTransId="{BF40759D-6495-4B44-A3AF-E502D4EBEE3B}"/>
    <dgm:cxn modelId="{3E5AB881-54E6-4787-AE96-0CEFA66CC57F}" type="presOf" srcId="{CEDBC032-4988-483C-8E9A-962C7F571819}" destId="{A26877F2-CC8A-4B88-AE55-857830088378}" srcOrd="1" destOrd="0" presId="urn:microsoft.com/office/officeart/2005/8/layout/radial1"/>
    <dgm:cxn modelId="{78784801-C9EE-4819-BC21-5A16B0CE15F3}" type="presOf" srcId="{3E4FFE4B-682C-44A0-96EF-0673EB350E61}" destId="{1DB4989E-0047-4A7C-8C1A-57EB56900003}" srcOrd="0" destOrd="0" presId="urn:microsoft.com/office/officeart/2005/8/layout/radial1"/>
    <dgm:cxn modelId="{B1153174-61E0-4D39-84EF-2B5B34703DD8}" type="presOf" srcId="{AC010080-DEFB-4783-BFD8-F0AFEDB73DF2}" destId="{F217643A-FD4A-4E34-82FF-C46AA946BB8A}" srcOrd="1" destOrd="0" presId="urn:microsoft.com/office/officeart/2005/8/layout/radial1"/>
    <dgm:cxn modelId="{CFDB77AC-8928-4ED7-8BF5-66CA8ED38013}" type="presOf" srcId="{82CA643D-521E-4C83-833E-CAAA34659053}" destId="{6426454D-42B9-4C5E-AA80-AC65D1611D63}" srcOrd="0" destOrd="0" presId="urn:microsoft.com/office/officeart/2005/8/layout/radial1"/>
    <dgm:cxn modelId="{C2B3DF36-E153-4DCE-BEFA-5F3960D2CBBD}" srcId="{4A4DD39E-4182-487D-8504-A45F672C53E8}" destId="{82CA643D-521E-4C83-833E-CAAA34659053}" srcOrd="3" destOrd="0" parTransId="{AC010080-DEFB-4783-BFD8-F0AFEDB73DF2}" sibTransId="{137D1AB2-F684-4F82-9F30-FBCA225C930B}"/>
    <dgm:cxn modelId="{738E6D8C-F385-42A3-BDF9-198785207FBD}" type="presOf" srcId="{0D25156F-8003-4539-9A5F-94B10B53D4A4}" destId="{37E36B0D-B3AB-4906-9660-FB2FFE13A07C}" srcOrd="0" destOrd="0" presId="urn:microsoft.com/office/officeart/2005/8/layout/radial1"/>
    <dgm:cxn modelId="{F083F39C-7218-41D9-9D58-2D94CB95EB4C}" type="presOf" srcId="{74684E75-C929-4F94-8AEA-F26097808688}" destId="{1EF22DD7-D824-4390-A81E-0C4284F21E23}" srcOrd="0" destOrd="0" presId="urn:microsoft.com/office/officeart/2005/8/layout/radial1"/>
    <dgm:cxn modelId="{A81BBD50-65D0-4ABD-B5CC-A48F22BB9EF8}" type="presOf" srcId="{AC010080-DEFB-4783-BFD8-F0AFEDB73DF2}" destId="{10EB322A-8313-4C13-9A10-191B7FEAC8B0}" srcOrd="0" destOrd="0" presId="urn:microsoft.com/office/officeart/2005/8/layout/radial1"/>
    <dgm:cxn modelId="{C78FC313-F674-4A41-B9BB-B75C478EB5A3}" srcId="{4A4DD39E-4182-487D-8504-A45F672C53E8}" destId="{B652A35A-0E49-492B-BE0C-C6D8B5AA7A0A}" srcOrd="1" destOrd="0" parTransId="{6B698DE0-B7A7-4E9A-8D6D-9ADE8D871AE3}" sibTransId="{3A5EA73E-364E-44C9-ABFB-DF811CCC749D}"/>
    <dgm:cxn modelId="{3F8EE610-85F6-480B-99C2-5D03C5171B78}" srcId="{4A4DD39E-4182-487D-8504-A45F672C53E8}" destId="{2C0FE0C2-2EB5-4288-A57F-3FB335FDBE52}" srcOrd="4" destOrd="0" parTransId="{74684E75-C929-4F94-8AEA-F26097808688}" sibTransId="{E160E5CD-BE74-438B-A58B-FEFFF259DD81}"/>
    <dgm:cxn modelId="{B3738C4F-41F7-401A-826A-65F1B4A607E0}" type="presOf" srcId="{397C41C8-DFA7-48AB-8D67-53858B9C355E}" destId="{995005A0-9760-41CB-B43B-389ED1E281AC}" srcOrd="0" destOrd="0" presId="urn:microsoft.com/office/officeart/2005/8/layout/radial1"/>
    <dgm:cxn modelId="{3986EB1F-01DE-4654-9EC3-4AAEEC1505F3}" type="presParOf" srcId="{1DB4989E-0047-4A7C-8C1A-57EB56900003}" destId="{646A5D3C-FE92-45C0-9FD6-A17C50D6DB11}" srcOrd="0" destOrd="0" presId="urn:microsoft.com/office/officeart/2005/8/layout/radial1"/>
    <dgm:cxn modelId="{8AC9CB15-6561-41A5-833A-BB3246F0AE52}" type="presParOf" srcId="{1DB4989E-0047-4A7C-8C1A-57EB56900003}" destId="{D2F503D1-349A-4E68-9CDF-C2F18A80EE73}" srcOrd="1" destOrd="0" presId="urn:microsoft.com/office/officeart/2005/8/layout/radial1"/>
    <dgm:cxn modelId="{1862B618-012D-4696-9C8D-49C51BF2A3EF}" type="presParOf" srcId="{D2F503D1-349A-4E68-9CDF-C2F18A80EE73}" destId="{85D25503-234A-42D2-9DF7-27AF485C0354}" srcOrd="0" destOrd="0" presId="urn:microsoft.com/office/officeart/2005/8/layout/radial1"/>
    <dgm:cxn modelId="{2429389E-EDD3-44AD-9305-022706BAB79E}" type="presParOf" srcId="{1DB4989E-0047-4A7C-8C1A-57EB56900003}" destId="{C3140CAE-8D53-4D20-865E-8503C57DC35A}" srcOrd="2" destOrd="0" presId="urn:microsoft.com/office/officeart/2005/8/layout/radial1"/>
    <dgm:cxn modelId="{E5451D7D-30D5-41DA-BB39-2864B5C15B83}" type="presParOf" srcId="{1DB4989E-0047-4A7C-8C1A-57EB56900003}" destId="{7044BF4A-E04B-443E-ABCB-B38778213F88}" srcOrd="3" destOrd="0" presId="urn:microsoft.com/office/officeart/2005/8/layout/radial1"/>
    <dgm:cxn modelId="{ECED9691-5EFD-42B1-945E-9CAD53EFD41C}" type="presParOf" srcId="{7044BF4A-E04B-443E-ABCB-B38778213F88}" destId="{FBF6DA09-CD9D-47BA-8EF1-9727AB0EA2F2}" srcOrd="0" destOrd="0" presId="urn:microsoft.com/office/officeart/2005/8/layout/radial1"/>
    <dgm:cxn modelId="{7199E148-F782-43AC-9B64-3CD1658703DC}" type="presParOf" srcId="{1DB4989E-0047-4A7C-8C1A-57EB56900003}" destId="{1F992E46-A9E5-4B88-830D-0B935CC96A17}" srcOrd="4" destOrd="0" presId="urn:microsoft.com/office/officeart/2005/8/layout/radial1"/>
    <dgm:cxn modelId="{C4B449F7-3D3A-48DB-8B85-670A50AE1EA2}" type="presParOf" srcId="{1DB4989E-0047-4A7C-8C1A-57EB56900003}" destId="{D2EA82ED-14B8-41E4-AD21-1499E5149C86}" srcOrd="5" destOrd="0" presId="urn:microsoft.com/office/officeart/2005/8/layout/radial1"/>
    <dgm:cxn modelId="{A31FF9ED-7C07-45D1-BF28-3A652A22600C}" type="presParOf" srcId="{D2EA82ED-14B8-41E4-AD21-1499E5149C86}" destId="{E2C38373-B996-4734-AB5F-33C031CA5B08}" srcOrd="0" destOrd="0" presId="urn:microsoft.com/office/officeart/2005/8/layout/radial1"/>
    <dgm:cxn modelId="{AECA7637-C825-48C8-87D7-1E4CEF86048B}" type="presParOf" srcId="{1DB4989E-0047-4A7C-8C1A-57EB56900003}" destId="{995005A0-9760-41CB-B43B-389ED1E281AC}" srcOrd="6" destOrd="0" presId="urn:microsoft.com/office/officeart/2005/8/layout/radial1"/>
    <dgm:cxn modelId="{E6E50016-7F03-42EB-9B3B-F25E64B2BD51}" type="presParOf" srcId="{1DB4989E-0047-4A7C-8C1A-57EB56900003}" destId="{10EB322A-8313-4C13-9A10-191B7FEAC8B0}" srcOrd="7" destOrd="0" presId="urn:microsoft.com/office/officeart/2005/8/layout/radial1"/>
    <dgm:cxn modelId="{CDA7C214-5B06-4105-B87F-875C56E99641}" type="presParOf" srcId="{10EB322A-8313-4C13-9A10-191B7FEAC8B0}" destId="{F217643A-FD4A-4E34-82FF-C46AA946BB8A}" srcOrd="0" destOrd="0" presId="urn:microsoft.com/office/officeart/2005/8/layout/radial1"/>
    <dgm:cxn modelId="{EBA72442-1B93-49FB-9002-1D7AEC8C14C7}" type="presParOf" srcId="{1DB4989E-0047-4A7C-8C1A-57EB56900003}" destId="{6426454D-42B9-4C5E-AA80-AC65D1611D63}" srcOrd="8" destOrd="0" presId="urn:microsoft.com/office/officeart/2005/8/layout/radial1"/>
    <dgm:cxn modelId="{21C27768-B2E6-41C0-AC21-6B0E47389265}" type="presParOf" srcId="{1DB4989E-0047-4A7C-8C1A-57EB56900003}" destId="{1EF22DD7-D824-4390-A81E-0C4284F21E23}" srcOrd="9" destOrd="0" presId="urn:microsoft.com/office/officeart/2005/8/layout/radial1"/>
    <dgm:cxn modelId="{D23F781E-C377-4F37-A5EE-A7CEBF3259A7}" type="presParOf" srcId="{1EF22DD7-D824-4390-A81E-0C4284F21E23}" destId="{65F3D62D-F3AC-457D-A323-9FD9D15657D0}" srcOrd="0" destOrd="0" presId="urn:microsoft.com/office/officeart/2005/8/layout/radial1"/>
    <dgm:cxn modelId="{03BEFDC9-9FCD-4CDD-929C-6E937D29C14C}" type="presParOf" srcId="{1DB4989E-0047-4A7C-8C1A-57EB56900003}" destId="{EACCF8AB-3B91-46EB-A866-023E88CB4A9A}" srcOrd="10" destOrd="0" presId="urn:microsoft.com/office/officeart/2005/8/layout/radial1"/>
    <dgm:cxn modelId="{C772098B-BF6F-4E1C-BF78-CA1643E141CC}" type="presParOf" srcId="{1DB4989E-0047-4A7C-8C1A-57EB56900003}" destId="{A441432E-FEE5-4E81-8173-26A6206B4C71}" srcOrd="11" destOrd="0" presId="urn:microsoft.com/office/officeart/2005/8/layout/radial1"/>
    <dgm:cxn modelId="{FC94D590-4F07-494B-AB4A-AB1A6493D2D9}" type="presParOf" srcId="{A441432E-FEE5-4E81-8173-26A6206B4C71}" destId="{A26877F2-CC8A-4B88-AE55-857830088378}" srcOrd="0" destOrd="0" presId="urn:microsoft.com/office/officeart/2005/8/layout/radial1"/>
    <dgm:cxn modelId="{B9CD3EB1-96E7-496B-9B61-5B7EE63829B2}" type="presParOf" srcId="{1DB4989E-0047-4A7C-8C1A-57EB56900003}" destId="{37E36B0D-B3AB-4906-9660-FB2FFE13A07C}" srcOrd="12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651FA-F0B5-4089-AC9C-B8B7A6443A8B}">
      <dsp:nvSpPr>
        <dsp:cNvPr id="0" name=""/>
        <dsp:cNvSpPr/>
      </dsp:nvSpPr>
      <dsp:spPr>
        <a:xfrm>
          <a:off x="0" y="722620"/>
          <a:ext cx="2216441" cy="46059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/>
            <a:t>Постановлением Администрации города Сургута от 15.03.2016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/>
            <a:t> № 1831 утвержден комплексный межведомственный план мероприятий, направленный на профилактику заболеваний и формирование здорового образа жизни среди населения города Сургута, на 2016 – 2020 годы .В структуре комплексного плана предусмотрено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/>
            <a:t> 6 разделов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64917" y="787537"/>
        <a:ext cx="2086607" cy="4476137"/>
      </dsp:txXfrm>
    </dsp:sp>
    <dsp:sp modelId="{6D8CD6C3-5F61-403C-9081-40F47467D923}">
      <dsp:nvSpPr>
        <dsp:cNvPr id="0" name=""/>
        <dsp:cNvSpPr/>
      </dsp:nvSpPr>
      <dsp:spPr>
        <a:xfrm rot="17005604">
          <a:off x="1188301" y="1711804"/>
          <a:ext cx="2678151" cy="22653"/>
        </a:xfrm>
        <a:custGeom>
          <a:avLst/>
          <a:gdLst/>
          <a:ahLst/>
          <a:cxnLst/>
          <a:rect l="0" t="0" r="0" b="0"/>
          <a:pathLst>
            <a:path>
              <a:moveTo>
                <a:pt x="0" y="11326"/>
              </a:moveTo>
              <a:lnTo>
                <a:pt x="2678151" y="1132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460423" y="1656177"/>
        <a:ext cx="133907" cy="133907"/>
      </dsp:txXfrm>
    </dsp:sp>
    <dsp:sp modelId="{F5500D20-65AF-4746-8782-1688E3D57BC2}">
      <dsp:nvSpPr>
        <dsp:cNvPr id="0" name=""/>
        <dsp:cNvSpPr/>
      </dsp:nvSpPr>
      <dsp:spPr>
        <a:xfrm>
          <a:off x="2838313" y="35501"/>
          <a:ext cx="5653006" cy="7703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Обеспечение общих мероприятий, направленных на профилактику заболеваний и формирование здорового образа жизни среди населения города</a:t>
          </a:r>
          <a:endParaRPr lang="ru-RU" sz="1200" kern="1200" dirty="0"/>
        </a:p>
      </dsp:txBody>
      <dsp:txXfrm>
        <a:off x="2860875" y="58063"/>
        <a:ext cx="5607882" cy="725185"/>
      </dsp:txXfrm>
    </dsp:sp>
    <dsp:sp modelId="{83DD49EB-B92F-4945-B2BF-9D94FAD4DE6A}">
      <dsp:nvSpPr>
        <dsp:cNvPr id="0" name=""/>
        <dsp:cNvSpPr/>
      </dsp:nvSpPr>
      <dsp:spPr>
        <a:xfrm rot="17358458">
          <a:off x="1581279" y="2118739"/>
          <a:ext cx="1897820" cy="22653"/>
        </a:xfrm>
        <a:custGeom>
          <a:avLst/>
          <a:gdLst/>
          <a:ahLst/>
          <a:cxnLst/>
          <a:rect l="0" t="0" r="0" b="0"/>
          <a:pathLst>
            <a:path>
              <a:moveTo>
                <a:pt x="0" y="11326"/>
              </a:moveTo>
              <a:lnTo>
                <a:pt x="1897820" y="1132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82743" y="2082620"/>
        <a:ext cx="94891" cy="94891"/>
      </dsp:txXfrm>
    </dsp:sp>
    <dsp:sp modelId="{1644A6C0-12AA-4952-B2A9-82FACB391583}">
      <dsp:nvSpPr>
        <dsp:cNvPr id="0" name=""/>
        <dsp:cNvSpPr/>
      </dsp:nvSpPr>
      <dsp:spPr>
        <a:xfrm>
          <a:off x="2843937" y="899772"/>
          <a:ext cx="5653006" cy="6695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формирование у населения мотивации для занятий физической культурой и спортом и создание необходимых для этого условий</a:t>
          </a:r>
          <a:endParaRPr lang="ru-RU" sz="1200" kern="1200" dirty="0"/>
        </a:p>
      </dsp:txBody>
      <dsp:txXfrm>
        <a:off x="2863546" y="919381"/>
        <a:ext cx="5613788" cy="630288"/>
      </dsp:txXfrm>
    </dsp:sp>
    <dsp:sp modelId="{7C817019-69CE-45AB-ACAE-E070E7AB1B6C}">
      <dsp:nvSpPr>
        <dsp:cNvPr id="0" name=""/>
        <dsp:cNvSpPr/>
      </dsp:nvSpPr>
      <dsp:spPr>
        <a:xfrm rot="18029205">
          <a:off x="1914501" y="2486136"/>
          <a:ext cx="1225750" cy="22653"/>
        </a:xfrm>
        <a:custGeom>
          <a:avLst/>
          <a:gdLst/>
          <a:ahLst/>
          <a:cxnLst/>
          <a:rect l="0" t="0" r="0" b="0"/>
          <a:pathLst>
            <a:path>
              <a:moveTo>
                <a:pt x="0" y="11326"/>
              </a:moveTo>
              <a:lnTo>
                <a:pt x="1225750" y="1132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96733" y="2466819"/>
        <a:ext cx="61287" cy="61287"/>
      </dsp:txXfrm>
    </dsp:sp>
    <dsp:sp modelId="{3A6F4F07-3D0D-47E5-8A2A-3EEA8881BF4B}">
      <dsp:nvSpPr>
        <dsp:cNvPr id="0" name=""/>
        <dsp:cNvSpPr/>
      </dsp:nvSpPr>
      <dsp:spPr>
        <a:xfrm>
          <a:off x="2838313" y="1706409"/>
          <a:ext cx="5653006" cy="5258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формирование у населения современного уровня знаний о рациональном и полноценном питании и здоровом образе жизни</a:t>
          </a:r>
          <a:endParaRPr lang="ru-RU" sz="1200" kern="1200" dirty="0"/>
        </a:p>
      </dsp:txBody>
      <dsp:txXfrm>
        <a:off x="2853714" y="1721810"/>
        <a:ext cx="5622204" cy="495018"/>
      </dsp:txXfrm>
    </dsp:sp>
    <dsp:sp modelId="{C09A576E-8760-4EF1-A9DC-B346A4E760CE}">
      <dsp:nvSpPr>
        <dsp:cNvPr id="0" name=""/>
        <dsp:cNvSpPr/>
      </dsp:nvSpPr>
      <dsp:spPr>
        <a:xfrm rot="20680485">
          <a:off x="2204977" y="2929070"/>
          <a:ext cx="644799" cy="22653"/>
        </a:xfrm>
        <a:custGeom>
          <a:avLst/>
          <a:gdLst/>
          <a:ahLst/>
          <a:cxnLst/>
          <a:rect l="0" t="0" r="0" b="0"/>
          <a:pathLst>
            <a:path>
              <a:moveTo>
                <a:pt x="0" y="11326"/>
              </a:moveTo>
              <a:lnTo>
                <a:pt x="644799" y="1132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11257" y="2924277"/>
        <a:ext cx="32239" cy="32239"/>
      </dsp:txXfrm>
    </dsp:sp>
    <dsp:sp modelId="{14E2100C-8BEA-40D3-991A-E5A9767CC564}">
      <dsp:nvSpPr>
        <dsp:cNvPr id="0" name=""/>
        <dsp:cNvSpPr/>
      </dsp:nvSpPr>
      <dsp:spPr>
        <a:xfrm>
          <a:off x="2838313" y="2347776"/>
          <a:ext cx="5653006" cy="10148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формирование у населения мотивации к отказу от злоупотребления алкогольной продукцией и табаком, от немедицинского потребления наркотических средств и психотропных веществ, мотивации к своевременному обращению за медицинской помощью</a:t>
          </a:r>
          <a:endParaRPr lang="ru-RU" sz="1200" kern="1200" dirty="0"/>
        </a:p>
      </dsp:txBody>
      <dsp:txXfrm>
        <a:off x="2868036" y="2377499"/>
        <a:ext cx="5593560" cy="955374"/>
      </dsp:txXfrm>
    </dsp:sp>
    <dsp:sp modelId="{469A26B9-D40D-4CD2-A321-FF529276841E}">
      <dsp:nvSpPr>
        <dsp:cNvPr id="0" name=""/>
        <dsp:cNvSpPr/>
      </dsp:nvSpPr>
      <dsp:spPr>
        <a:xfrm rot="3535574">
          <a:off x="1924953" y="3530258"/>
          <a:ext cx="1204847" cy="22653"/>
        </a:xfrm>
        <a:custGeom>
          <a:avLst/>
          <a:gdLst/>
          <a:ahLst/>
          <a:cxnLst/>
          <a:rect l="0" t="0" r="0" b="0"/>
          <a:pathLst>
            <a:path>
              <a:moveTo>
                <a:pt x="0" y="11326"/>
              </a:moveTo>
              <a:lnTo>
                <a:pt x="1204847" y="1132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97256" y="3511463"/>
        <a:ext cx="60242" cy="60242"/>
      </dsp:txXfrm>
    </dsp:sp>
    <dsp:sp modelId="{4F9A8B39-94DB-4669-9067-0C342BBE37F7}">
      <dsp:nvSpPr>
        <dsp:cNvPr id="0" name=""/>
        <dsp:cNvSpPr/>
      </dsp:nvSpPr>
      <dsp:spPr>
        <a:xfrm>
          <a:off x="2838313" y="3478144"/>
          <a:ext cx="5653006" cy="11588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предотвращение возможного распространения заболеваний, в том числе социально значимых, представляющих опасность для окружающих, и инфекционных заболеваний, не являющихся социально значимыми, а также минимизацию последствий их распространения</a:t>
          </a:r>
          <a:endParaRPr lang="ru-RU" sz="1200" kern="1200" dirty="0"/>
        </a:p>
      </dsp:txBody>
      <dsp:txXfrm>
        <a:off x="2872254" y="3512085"/>
        <a:ext cx="5585124" cy="1090955"/>
      </dsp:txXfrm>
    </dsp:sp>
    <dsp:sp modelId="{D8C0347B-9D88-4A0E-A84E-C3481CB6D16A}">
      <dsp:nvSpPr>
        <dsp:cNvPr id="0" name=""/>
        <dsp:cNvSpPr/>
      </dsp:nvSpPr>
      <dsp:spPr>
        <a:xfrm rot="4526048">
          <a:off x="1291016" y="4210903"/>
          <a:ext cx="2472722" cy="22653"/>
        </a:xfrm>
        <a:custGeom>
          <a:avLst/>
          <a:gdLst/>
          <a:ahLst/>
          <a:cxnLst/>
          <a:rect l="0" t="0" r="0" b="0"/>
          <a:pathLst>
            <a:path>
              <a:moveTo>
                <a:pt x="0" y="11326"/>
              </a:moveTo>
              <a:lnTo>
                <a:pt x="2472722" y="1132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465559" y="4160412"/>
        <a:ext cx="123636" cy="123636"/>
      </dsp:txXfrm>
    </dsp:sp>
    <dsp:sp modelId="{E266901B-B380-4537-AE58-14FBCADD4D56}">
      <dsp:nvSpPr>
        <dsp:cNvPr id="0" name=""/>
        <dsp:cNvSpPr/>
      </dsp:nvSpPr>
      <dsp:spPr>
        <a:xfrm>
          <a:off x="2838313" y="4752528"/>
          <a:ext cx="5653006" cy="13326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информирование населения о причинах возникновения заболеваний и об условиях, способствующих их распространению, о медицинских организациях, осуществляющих профилактику заболеваний и оказывающих медицинскую помощь</a:t>
          </a:r>
          <a:endParaRPr lang="ru-RU" sz="1200" kern="1200" dirty="0"/>
        </a:p>
      </dsp:txBody>
      <dsp:txXfrm>
        <a:off x="2877345" y="4791560"/>
        <a:ext cx="5574942" cy="1254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A5D3C-FE92-45C0-9FD6-A17C50D6DB11}">
      <dsp:nvSpPr>
        <dsp:cNvPr id="0" name=""/>
        <dsp:cNvSpPr/>
      </dsp:nvSpPr>
      <dsp:spPr>
        <a:xfrm>
          <a:off x="2880318" y="1872204"/>
          <a:ext cx="2520282" cy="244827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Мероприятия по профилактике и формированию здорового образа жизни реализуются по ведомствам</a:t>
          </a:r>
          <a:endParaRPr lang="ru-RU" sz="1300" kern="1200" dirty="0"/>
        </a:p>
      </dsp:txBody>
      <dsp:txXfrm>
        <a:off x="3249405" y="2230746"/>
        <a:ext cx="1782108" cy="1731195"/>
      </dsp:txXfrm>
    </dsp:sp>
    <dsp:sp modelId="{D2F503D1-349A-4E68-9CDF-C2F18A80EE73}">
      <dsp:nvSpPr>
        <dsp:cNvPr id="0" name=""/>
        <dsp:cNvSpPr/>
      </dsp:nvSpPr>
      <dsp:spPr>
        <a:xfrm rot="16247839">
          <a:off x="4081584" y="1776666"/>
          <a:ext cx="153961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53961" y="18676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54716" y="1791493"/>
        <a:ext cx="7698" cy="7698"/>
      </dsp:txXfrm>
    </dsp:sp>
    <dsp:sp modelId="{C3140CAE-8D53-4D20-865E-8503C57DC35A}">
      <dsp:nvSpPr>
        <dsp:cNvPr id="0" name=""/>
        <dsp:cNvSpPr/>
      </dsp:nvSpPr>
      <dsp:spPr>
        <a:xfrm>
          <a:off x="3312366" y="0"/>
          <a:ext cx="1718452" cy="17184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Спорт</a:t>
          </a:r>
          <a:endParaRPr lang="ru-RU" sz="1400" kern="1200" dirty="0"/>
        </a:p>
      </dsp:txBody>
      <dsp:txXfrm>
        <a:off x="3564027" y="251661"/>
        <a:ext cx="1215130" cy="1215130"/>
      </dsp:txXfrm>
    </dsp:sp>
    <dsp:sp modelId="{7044BF4A-E04B-443E-ABCB-B38778213F88}">
      <dsp:nvSpPr>
        <dsp:cNvPr id="0" name=""/>
        <dsp:cNvSpPr/>
      </dsp:nvSpPr>
      <dsp:spPr>
        <a:xfrm rot="19989005">
          <a:off x="5173555" y="2158316"/>
          <a:ext cx="1565952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565952" y="18676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17383" y="2137844"/>
        <a:ext cx="78297" cy="78297"/>
      </dsp:txXfrm>
    </dsp:sp>
    <dsp:sp modelId="{1F992E46-A9E5-4B88-830D-0B935CC96A17}">
      <dsp:nvSpPr>
        <dsp:cNvPr id="0" name=""/>
        <dsp:cNvSpPr/>
      </dsp:nvSpPr>
      <dsp:spPr>
        <a:xfrm>
          <a:off x="6562467" y="576057"/>
          <a:ext cx="1718452" cy="1718452"/>
        </a:xfrm>
        <a:prstGeom prst="ellipse">
          <a:avLst/>
        </a:prstGeom>
        <a:gradFill rotWithShape="0">
          <a:gsLst>
            <a:gs pos="0">
              <a:schemeClr val="accent3">
                <a:hueOff val="2324921"/>
                <a:satOff val="-7429"/>
                <a:lumOff val="-1882"/>
                <a:alphaOff val="0"/>
                <a:shade val="15000"/>
                <a:satMod val="180000"/>
              </a:schemeClr>
            </a:gs>
            <a:gs pos="50000">
              <a:schemeClr val="accent3">
                <a:hueOff val="2324921"/>
                <a:satOff val="-7429"/>
                <a:lumOff val="-1882"/>
                <a:alphaOff val="0"/>
                <a:shade val="45000"/>
                <a:satMod val="170000"/>
              </a:schemeClr>
            </a:gs>
            <a:gs pos="70000">
              <a:schemeClr val="accent3">
                <a:hueOff val="2324921"/>
                <a:satOff val="-7429"/>
                <a:lumOff val="-188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2324921"/>
                <a:satOff val="-7429"/>
                <a:lumOff val="-188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ТО У Роспотребнадзора по ХМАО-Югре в г. Сургуте и Сургутском районе </a:t>
          </a:r>
          <a:endParaRPr lang="ru-RU" sz="1000" kern="1200" dirty="0"/>
        </a:p>
      </dsp:txBody>
      <dsp:txXfrm>
        <a:off x="6814128" y="827718"/>
        <a:ext cx="1215130" cy="1215130"/>
      </dsp:txXfrm>
    </dsp:sp>
    <dsp:sp modelId="{D2EA82ED-14B8-41E4-AD21-1499E5149C86}">
      <dsp:nvSpPr>
        <dsp:cNvPr id="0" name=""/>
        <dsp:cNvSpPr/>
      </dsp:nvSpPr>
      <dsp:spPr>
        <a:xfrm rot="2318832">
          <a:off x="4965966" y="4276041"/>
          <a:ext cx="1346275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346275" y="18676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05447" y="4261061"/>
        <a:ext cx="67313" cy="67313"/>
      </dsp:txXfrm>
    </dsp:sp>
    <dsp:sp modelId="{995005A0-9760-41CB-B43B-389ED1E281AC}">
      <dsp:nvSpPr>
        <dsp:cNvPr id="0" name=""/>
        <dsp:cNvSpPr/>
      </dsp:nvSpPr>
      <dsp:spPr>
        <a:xfrm>
          <a:off x="5976663" y="4392488"/>
          <a:ext cx="1718452" cy="1718452"/>
        </a:xfrm>
        <a:prstGeom prst="ellipse">
          <a:avLst/>
        </a:prstGeom>
        <a:gradFill rotWithShape="0">
          <a:gsLst>
            <a:gs pos="0">
              <a:schemeClr val="accent3">
                <a:hueOff val="4649843"/>
                <a:satOff val="-14858"/>
                <a:lumOff val="-3765"/>
                <a:alphaOff val="0"/>
                <a:shade val="15000"/>
                <a:satMod val="180000"/>
              </a:schemeClr>
            </a:gs>
            <a:gs pos="50000">
              <a:schemeClr val="accent3">
                <a:hueOff val="4649843"/>
                <a:satOff val="-14858"/>
                <a:lumOff val="-3765"/>
                <a:alphaOff val="0"/>
                <a:shade val="45000"/>
                <a:satMod val="170000"/>
              </a:schemeClr>
            </a:gs>
            <a:gs pos="70000">
              <a:schemeClr val="accent3">
                <a:hueOff val="4649843"/>
                <a:satOff val="-14858"/>
                <a:lumOff val="-376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4649843"/>
                <a:satOff val="-14858"/>
                <a:lumOff val="-376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Здравоохранение</a:t>
          </a:r>
          <a:endParaRPr lang="ru-RU" sz="1000" kern="1200" dirty="0"/>
        </a:p>
      </dsp:txBody>
      <dsp:txXfrm>
        <a:off x="6228324" y="4644149"/>
        <a:ext cx="1215130" cy="1215130"/>
      </dsp:txXfrm>
    </dsp:sp>
    <dsp:sp modelId="{10EB322A-8313-4C13-9A10-191B7FEAC8B0}">
      <dsp:nvSpPr>
        <dsp:cNvPr id="0" name=""/>
        <dsp:cNvSpPr/>
      </dsp:nvSpPr>
      <dsp:spPr>
        <a:xfrm rot="7332272">
          <a:off x="3060763" y="4354804"/>
          <a:ext cx="550598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550598" y="18676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22297" y="4359716"/>
        <a:ext cx="27529" cy="27529"/>
      </dsp:txXfrm>
    </dsp:sp>
    <dsp:sp modelId="{6426454D-42B9-4C5E-AA80-AC65D1611D63}">
      <dsp:nvSpPr>
        <dsp:cNvPr id="0" name=""/>
        <dsp:cNvSpPr/>
      </dsp:nvSpPr>
      <dsp:spPr>
        <a:xfrm>
          <a:off x="1872198" y="4474235"/>
          <a:ext cx="1718452" cy="1718452"/>
        </a:xfrm>
        <a:prstGeom prst="ellipse">
          <a:avLst/>
        </a:prstGeom>
        <a:gradFill rotWithShape="0">
          <a:gsLst>
            <a:gs pos="0">
              <a:schemeClr val="accent3">
                <a:hueOff val="6974765"/>
                <a:satOff val="-22287"/>
                <a:lumOff val="-5647"/>
                <a:alphaOff val="0"/>
                <a:shade val="15000"/>
                <a:satMod val="180000"/>
              </a:schemeClr>
            </a:gs>
            <a:gs pos="50000">
              <a:schemeClr val="accent3">
                <a:hueOff val="6974765"/>
                <a:satOff val="-22287"/>
                <a:lumOff val="-5647"/>
                <a:alphaOff val="0"/>
                <a:shade val="45000"/>
                <a:satMod val="170000"/>
              </a:schemeClr>
            </a:gs>
            <a:gs pos="70000">
              <a:schemeClr val="accent3">
                <a:hueOff val="6974765"/>
                <a:satOff val="-22287"/>
                <a:lumOff val="-564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6974765"/>
                <a:satOff val="-22287"/>
                <a:lumOff val="-564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Молодежная политика </a:t>
          </a:r>
          <a:endParaRPr lang="ru-RU" sz="1400" kern="1200" dirty="0"/>
        </a:p>
      </dsp:txBody>
      <dsp:txXfrm>
        <a:off x="2123859" y="4725896"/>
        <a:ext cx="1215130" cy="1215130"/>
      </dsp:txXfrm>
    </dsp:sp>
    <dsp:sp modelId="{1EF22DD7-D824-4390-A81E-0C4284F21E23}">
      <dsp:nvSpPr>
        <dsp:cNvPr id="0" name=""/>
        <dsp:cNvSpPr/>
      </dsp:nvSpPr>
      <dsp:spPr>
        <a:xfrm rot="10568915">
          <a:off x="1715191" y="3201574"/>
          <a:ext cx="1169462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169462" y="18676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270686" y="3191014"/>
        <a:ext cx="58473" cy="58473"/>
      </dsp:txXfrm>
    </dsp:sp>
    <dsp:sp modelId="{EACCF8AB-3B91-46EB-A866-023E88CB4A9A}">
      <dsp:nvSpPr>
        <dsp:cNvPr id="0" name=""/>
        <dsp:cNvSpPr/>
      </dsp:nvSpPr>
      <dsp:spPr>
        <a:xfrm>
          <a:off x="0" y="2458014"/>
          <a:ext cx="1718452" cy="1718452"/>
        </a:xfrm>
        <a:prstGeom prst="ellipse">
          <a:avLst/>
        </a:prstGeom>
        <a:gradFill rotWithShape="0">
          <a:gsLst>
            <a:gs pos="0">
              <a:schemeClr val="accent3">
                <a:hueOff val="9299686"/>
                <a:satOff val="-29716"/>
                <a:lumOff val="-7530"/>
                <a:alphaOff val="0"/>
                <a:shade val="15000"/>
                <a:satMod val="180000"/>
              </a:schemeClr>
            </a:gs>
            <a:gs pos="50000">
              <a:schemeClr val="accent3">
                <a:hueOff val="9299686"/>
                <a:satOff val="-29716"/>
                <a:lumOff val="-7530"/>
                <a:alphaOff val="0"/>
                <a:shade val="45000"/>
                <a:satMod val="170000"/>
              </a:schemeClr>
            </a:gs>
            <a:gs pos="70000">
              <a:schemeClr val="accent3">
                <a:hueOff val="9299686"/>
                <a:satOff val="-29716"/>
                <a:lumOff val="-753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9299686"/>
                <a:satOff val="-29716"/>
                <a:lumOff val="-753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Структурные подразделения Администрации города</a:t>
          </a:r>
          <a:endParaRPr lang="ru-RU" sz="1000" kern="1200" dirty="0"/>
        </a:p>
      </dsp:txBody>
      <dsp:txXfrm>
        <a:off x="251661" y="2709675"/>
        <a:ext cx="1215130" cy="1215130"/>
      </dsp:txXfrm>
    </dsp:sp>
    <dsp:sp modelId="{A441432E-FEE5-4E81-8173-26A6206B4C71}">
      <dsp:nvSpPr>
        <dsp:cNvPr id="0" name=""/>
        <dsp:cNvSpPr/>
      </dsp:nvSpPr>
      <dsp:spPr>
        <a:xfrm rot="12786786">
          <a:off x="1510989" y="1924627"/>
          <a:ext cx="1723189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723189" y="18676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329503" y="1900224"/>
        <a:ext cx="86159" cy="86159"/>
      </dsp:txXfrm>
    </dsp:sp>
    <dsp:sp modelId="{37E36B0D-B3AB-4906-9660-FB2FFE13A07C}">
      <dsp:nvSpPr>
        <dsp:cNvPr id="0" name=""/>
        <dsp:cNvSpPr/>
      </dsp:nvSpPr>
      <dsp:spPr>
        <a:xfrm>
          <a:off x="72008" y="144004"/>
          <a:ext cx="1718452" cy="1718452"/>
        </a:xfrm>
        <a:prstGeom prst="ellipse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15000"/>
                <a:satMod val="180000"/>
              </a:schemeClr>
            </a:gs>
            <a:gs pos="50000">
              <a:schemeClr val="accent3">
                <a:hueOff val="11624607"/>
                <a:satOff val="-37145"/>
                <a:lumOff val="-9412"/>
                <a:alphaOff val="0"/>
                <a:shade val="45000"/>
                <a:satMod val="170000"/>
              </a:schemeClr>
            </a:gs>
            <a:gs pos="70000">
              <a:schemeClr val="accent3">
                <a:hueOff val="11624607"/>
                <a:satOff val="-37145"/>
                <a:lumOff val="-94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Образование </a:t>
          </a:r>
          <a:endParaRPr lang="ru-RU" sz="1400" kern="1200" dirty="0"/>
        </a:p>
      </dsp:txBody>
      <dsp:txXfrm>
        <a:off x="323669" y="395665"/>
        <a:ext cx="1215130" cy="1215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32602-CFFA-4CCE-9D98-9D97131485B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E21A3-C9C4-4578-94BF-F1E2B2688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21A3-C9C4-4578-94BF-F1E2B2688E0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2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212976"/>
            <a:ext cx="7772400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3600" dirty="0" smtClean="0">
                <a:solidFill>
                  <a:schemeClr val="tx1"/>
                </a:solidFill>
                <a:effectLst/>
              </a:rPr>
              <a:t>Доклад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>Об организации и реализации мероприятий по профилактике заболеваний и формированию здорового образа жизни на территории города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Сургута</a:t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endParaRPr lang="ru-RU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09546" y="5705872"/>
            <a:ext cx="3905749" cy="1152128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Информация за 2018 подготовлена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службой по охране здоровья населения Администрации города </a:t>
            </a:r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82" y="404664"/>
            <a:ext cx="1152128" cy="145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5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i="1" dirty="0" smtClean="0"/>
              <a:t>Структурными подразделениями Администрации города, учреждениями дополнительного образования, учреждениями высшего профессионального образования проведены:</a:t>
            </a:r>
            <a:r>
              <a:rPr lang="ru-RU" sz="2000" b="0" i="1" dirty="0" smtClean="0"/>
              <a:t/>
            </a:r>
            <a:br>
              <a:rPr lang="ru-RU" sz="2000" b="0" i="1" dirty="0" smtClean="0"/>
            </a:br>
            <a:endParaRPr lang="ru-RU" sz="2000" b="0" i="1" dirty="0"/>
          </a:p>
        </p:txBody>
      </p:sp>
      <p:pic>
        <p:nvPicPr>
          <p:cNvPr id="20482" name="Picture 2" descr="C:\Users\Людмила\Desktop\для аппаратного совещания по Году здоровья\картинк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3799416" cy="252028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355976" y="1896507"/>
            <a:ext cx="424847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Спортивно-массовые мероприятия с участием более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4 000 </a:t>
            </a:r>
            <a:r>
              <a:rPr kumimoji="0" lang="ru-RU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спортсменов</a:t>
            </a:r>
            <a:r>
              <a:rPr lang="ru-RU" altLang="zh-TW" dirty="0">
                <a:ea typeface="Times New Roman" pitchFamily="18" charset="0"/>
                <a:cs typeface="Arial" pitchFamily="34" charset="0"/>
              </a:rPr>
              <a:t>;</a:t>
            </a:r>
            <a:endParaRPr kumimoji="0" lang="ru-RU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ru-RU" dirty="0" smtClean="0">
                <a:ea typeface="Times New Roman"/>
                <a:cs typeface="Arial"/>
              </a:rPr>
              <a:t>Городские </a:t>
            </a:r>
            <a:r>
              <a:rPr lang="ru-RU" dirty="0">
                <a:ea typeface="Times New Roman"/>
                <a:cs typeface="Arial"/>
              </a:rPr>
              <a:t>молодежные проекты с охватом </a:t>
            </a:r>
            <a:r>
              <a:rPr lang="ru-RU" b="1" dirty="0">
                <a:ea typeface="Times New Roman"/>
                <a:cs typeface="Arial"/>
              </a:rPr>
              <a:t>725</a:t>
            </a:r>
            <a:r>
              <a:rPr lang="ru-RU" dirty="0">
                <a:ea typeface="Times New Roman"/>
                <a:cs typeface="Arial"/>
              </a:rPr>
              <a:t> человек</a:t>
            </a:r>
            <a:r>
              <a:rPr lang="ru-RU" dirty="0" smtClean="0">
                <a:ea typeface="Times New Roman"/>
                <a:cs typeface="Arial"/>
              </a:rPr>
              <a:t>:</a:t>
            </a:r>
            <a:endParaRPr lang="ru-RU" dirty="0" smtClean="0">
              <a:ea typeface="PMingLiU"/>
              <a:cs typeface="Arial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ea typeface="Times New Roman"/>
                <a:cs typeface="Times New Roman"/>
                <a:sym typeface="Wingdings 2"/>
              </a:rPr>
              <a:t></a:t>
            </a:r>
            <a:r>
              <a:rPr lang="ru-RU" dirty="0" smtClean="0">
                <a:ea typeface="Times New Roman"/>
                <a:cs typeface="Arial"/>
              </a:rPr>
              <a:t> </a:t>
            </a:r>
            <a:r>
              <a:rPr lang="ru-RU" dirty="0">
                <a:ea typeface="Times New Roman"/>
                <a:cs typeface="Arial"/>
              </a:rPr>
              <a:t>«Городской Фитнес Уикенд»;</a:t>
            </a:r>
            <a:endParaRPr lang="ru-RU" dirty="0">
              <a:ea typeface="PMingLiU"/>
              <a:cs typeface="Arial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dirty="0">
                <a:ea typeface="Times New Roman"/>
                <a:cs typeface="Arial"/>
              </a:rPr>
              <a:t>велопробег «Ко Дню Победы</a:t>
            </a:r>
            <a:r>
              <a:rPr lang="ru-RU" dirty="0" smtClean="0">
                <a:ea typeface="Times New Roman"/>
                <a:cs typeface="Arial"/>
              </a:rPr>
              <a:t>»;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dirty="0" smtClean="0">
                <a:ea typeface="Times New Roman"/>
              </a:rPr>
              <a:t>велопробег «Ко </a:t>
            </a:r>
            <a:r>
              <a:rPr lang="ru-RU" dirty="0">
                <a:ea typeface="Times New Roman"/>
              </a:rPr>
              <a:t>дню отказа от транспорта»</a:t>
            </a:r>
            <a:endParaRPr kumimoji="0" lang="ru-RU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Людмила\Desktop\для аппаратного совещания по Году здоровья\картинки\children-danc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04664"/>
            <a:ext cx="4597693" cy="288031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08691" y="764704"/>
            <a:ext cx="441518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  Сургутским </a:t>
            </a:r>
            <a:r>
              <a:rPr lang="ru-RU" sz="1600" dirty="0"/>
              <a:t>государственным педагогическим университетом на экспериментальных площадках образовательных организаций:</a:t>
            </a:r>
          </a:p>
          <a:p>
            <a:pPr algn="just"/>
            <a:r>
              <a:rPr lang="ru-RU" sz="1600" dirty="0"/>
              <a:t> </a:t>
            </a:r>
            <a:r>
              <a:rPr lang="ru-RU" sz="1600" dirty="0" smtClean="0"/>
              <a:t> внедрена </a:t>
            </a:r>
            <a:r>
              <a:rPr lang="ru-RU" sz="1600" dirty="0"/>
              <a:t>научно-техническая и опытно-конструкторская  разработка  «Технология коррекции кондиционного профиля развития физических качеств граждан с учетом государственных требований, предъявляемых к уровню физической подготовленности населения в рамках комплекса ГТО»;</a:t>
            </a:r>
          </a:p>
          <a:p>
            <a:pPr algn="just"/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2167" y="4437112"/>
            <a:ext cx="86636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cs typeface="Times New Roman" panose="02020603050405020304" pitchFamily="18" charset="0"/>
              </a:rPr>
              <a:t>       Программа </a:t>
            </a:r>
            <a:r>
              <a:rPr lang="ru-RU" sz="1600" dirty="0">
                <a:cs typeface="Times New Roman" panose="02020603050405020304" pitchFamily="18" charset="0"/>
              </a:rPr>
              <a:t>«Автоматизированного сопровождения Всероссийского физкультурно-спортивного комплекса «Готов к труду и обороне (АС ФСК ГТО)» для обеспечения оценки и анализа физической подготовленности школьников в рамках ВФСК ГТО  внедрена в 40 общеобразовательных учреждениях  г. Сургута.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852936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На уровне начального, среднего и общего образования внедряется Всероссийский физкультурно-спортивный комплекс</a:t>
            </a:r>
          </a:p>
          <a:p>
            <a:pPr algn="ctr"/>
            <a:r>
              <a:rPr lang="ru-RU" i="1" dirty="0" smtClean="0"/>
              <a:t> </a:t>
            </a:r>
            <a:r>
              <a:rPr lang="ru-RU" b="1" i="1" dirty="0" smtClean="0"/>
              <a:t>«Готов к труду и обороне».</a:t>
            </a:r>
            <a:r>
              <a:rPr lang="ru-RU" i="1" dirty="0" smtClean="0"/>
              <a:t> </a:t>
            </a:r>
            <a:endParaRPr lang="ru-RU" dirty="0" smtClean="0"/>
          </a:p>
          <a:p>
            <a:pPr lvl="0" algn="just"/>
            <a:r>
              <a:rPr lang="ru-RU" dirty="0" smtClean="0"/>
              <a:t>Количество учащихся муниципальных бюджетных общеобразовательных организаций, сдавших нормативы ВФСК ГТО в 2017/2018 учебном году- </a:t>
            </a:r>
            <a:r>
              <a:rPr lang="ru-RU" b="1" dirty="0" smtClean="0"/>
              <a:t>9 358 чел.</a:t>
            </a:r>
            <a:r>
              <a:rPr lang="ru-RU" dirty="0" smtClean="0"/>
              <a:t> </a:t>
            </a:r>
          </a:p>
          <a:p>
            <a:pPr lvl="0" algn="just"/>
            <a:r>
              <a:rPr lang="ru-RU" dirty="0" smtClean="0"/>
              <a:t>Присвоено </a:t>
            </a:r>
            <a:r>
              <a:rPr lang="ru-RU" b="1" dirty="0" smtClean="0"/>
              <a:t>1 737</a:t>
            </a:r>
            <a:r>
              <a:rPr lang="ru-RU" dirty="0" smtClean="0"/>
              <a:t> знаков отличия, в том числе:</a:t>
            </a:r>
          </a:p>
          <a:p>
            <a:pPr lvl="0" algn="just"/>
            <a:r>
              <a:rPr lang="ru-RU" dirty="0" smtClean="0"/>
              <a:t>золотой – </a:t>
            </a:r>
            <a:r>
              <a:rPr lang="ru-RU" b="1" dirty="0" smtClean="0"/>
              <a:t>350</a:t>
            </a:r>
            <a:r>
              <a:rPr lang="ru-RU" dirty="0" smtClean="0"/>
              <a:t> человек;</a:t>
            </a:r>
          </a:p>
          <a:p>
            <a:pPr lvl="0" algn="just"/>
            <a:r>
              <a:rPr lang="ru-RU" dirty="0" smtClean="0"/>
              <a:t>серебряный – </a:t>
            </a:r>
            <a:r>
              <a:rPr lang="ru-RU" b="1" dirty="0" smtClean="0"/>
              <a:t>972 </a:t>
            </a:r>
            <a:r>
              <a:rPr lang="ru-RU" dirty="0" smtClean="0"/>
              <a:t>человек;</a:t>
            </a:r>
          </a:p>
          <a:p>
            <a:pPr lvl="0" algn="just"/>
            <a:r>
              <a:rPr lang="ru-RU" dirty="0" smtClean="0"/>
              <a:t>бронзовый – </a:t>
            </a:r>
            <a:r>
              <a:rPr lang="ru-RU" b="1" dirty="0" smtClean="0"/>
              <a:t>415</a:t>
            </a:r>
            <a:r>
              <a:rPr lang="ru-RU" dirty="0" smtClean="0"/>
              <a:t> человек. </a:t>
            </a:r>
          </a:p>
          <a:p>
            <a:pPr algn="just"/>
            <a:r>
              <a:rPr lang="ru-RU" b="1" dirty="0" smtClean="0"/>
              <a:t> </a:t>
            </a:r>
            <a:r>
              <a:rPr lang="ru-RU" dirty="0" smtClean="0"/>
              <a:t>На 31.12.2018</a:t>
            </a:r>
            <a:r>
              <a:rPr lang="ru-RU" b="1" dirty="0" smtClean="0"/>
              <a:t> </a:t>
            </a:r>
            <a:r>
              <a:rPr lang="ru-RU" dirty="0" smtClean="0"/>
              <a:t>общее количество участников по видам пройденных испытаний составило </a:t>
            </a:r>
            <a:r>
              <a:rPr lang="ru-RU" b="1" dirty="0" smtClean="0"/>
              <a:t>89 433 </a:t>
            </a:r>
            <a:r>
              <a:rPr lang="ru-RU" dirty="0" smtClean="0"/>
              <a:t>человек.</a:t>
            </a:r>
            <a:endParaRPr lang="ru-RU" dirty="0"/>
          </a:p>
        </p:txBody>
      </p:sp>
      <p:pic>
        <p:nvPicPr>
          <p:cNvPr id="19457" name="Picture 1" descr="C:\Users\Людмила\Desktop\для аппаратного совещания по Году здоровья\картинки\pic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5075113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632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Мероприятия, проводимые для специалистов: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050433"/>
            <a:ext cx="4320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БУ «Клинический врачебно-физкультурный диспансер, ф-л в г. Сургуте» провел </a:t>
            </a:r>
            <a:r>
              <a:rPr lang="ru-RU" sz="1600" b="1" dirty="0" smtClean="0"/>
              <a:t>11 семинаров</a:t>
            </a:r>
            <a:r>
              <a:rPr lang="ru-RU" sz="1600" dirty="0" smtClean="0"/>
              <a:t>, обучено </a:t>
            </a:r>
            <a:r>
              <a:rPr lang="ru-RU" sz="1600" b="1" dirty="0" smtClean="0"/>
              <a:t>376 специалистов</a:t>
            </a:r>
            <a:r>
              <a:rPr lang="ru-RU" sz="1600" dirty="0" smtClean="0"/>
              <a:t>:</a:t>
            </a:r>
          </a:p>
          <a:p>
            <a:pPr algn="just"/>
            <a:r>
              <a:rPr lang="ru-RU" sz="1600" dirty="0" smtClean="0"/>
              <a:t>- медицинских работников отделений реабилитации, медицинских работников и тренеров спортивных объектов города, руководителей центров образовательных программ здоровьесбережения муниципальных образовательных организаций.</a:t>
            </a:r>
          </a:p>
          <a:p>
            <a:pPr algn="just"/>
            <a:r>
              <a:rPr lang="ru-RU" sz="1600" dirty="0" smtClean="0"/>
              <a:t> </a:t>
            </a:r>
          </a:p>
          <a:p>
            <a:pPr algn="just"/>
            <a:endParaRPr lang="ru-RU" sz="1600" dirty="0"/>
          </a:p>
        </p:txBody>
      </p:sp>
      <p:pic>
        <p:nvPicPr>
          <p:cNvPr id="4097" name="Picture 1" descr="C:\Users\Людмила\Desktop\для аппаратного совещания по Году здоровья\картинки\meditsinskaya-pomoshch-_obuchenie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0" y="1124744"/>
            <a:ext cx="4235204" cy="28256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36338" y="458112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СурГПУ реализуется программа повышения квалификации для работников образования по физической культуре, тренеров. </a:t>
            </a:r>
          </a:p>
          <a:p>
            <a:pPr algn="just"/>
            <a:r>
              <a:rPr lang="ru-RU" dirty="0" smtClean="0"/>
              <a:t>Повысили квалификацию и приняли участие в семинарах 679 педагогических работников и </a:t>
            </a:r>
            <a:r>
              <a:rPr lang="ru-RU" b="1" dirty="0" smtClean="0"/>
              <a:t>специалистов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Мероприятия, направленные на формирование у населения современного уровня знаний о рациональном и полноценном питании и ЗОЖ</a:t>
            </a:r>
            <a:endParaRPr lang="ru-RU" dirty="0" smtClean="0"/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1340768"/>
            <a:ext cx="61926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Специалистами медицинских организаций   проведено:</a:t>
            </a:r>
            <a:endParaRPr lang="ru-RU" sz="1600" dirty="0" smtClean="0"/>
          </a:p>
          <a:p>
            <a:pPr lvl="0"/>
            <a:endParaRPr lang="ru-RU" sz="1600" b="1" dirty="0"/>
          </a:p>
          <a:p>
            <a:pPr lvl="0"/>
            <a:r>
              <a:rPr lang="ru-RU" sz="1600" dirty="0" smtClean="0"/>
              <a:t>Более</a:t>
            </a:r>
            <a:r>
              <a:rPr lang="ru-RU" sz="1600" b="1" dirty="0" smtClean="0"/>
              <a:t> 30 000 </a:t>
            </a:r>
            <a:r>
              <a:rPr lang="ru-RU" sz="1600" dirty="0" smtClean="0"/>
              <a:t>лекций и бесед с охватом более </a:t>
            </a:r>
            <a:r>
              <a:rPr lang="ru-RU" sz="1600" b="1" dirty="0" smtClean="0"/>
              <a:t>150 000</a:t>
            </a:r>
            <a:r>
              <a:rPr lang="ru-RU" sz="1600" dirty="0" smtClean="0"/>
              <a:t> человек;</a:t>
            </a:r>
          </a:p>
          <a:p>
            <a:r>
              <a:rPr lang="ru-RU" sz="1600" dirty="0" smtClean="0"/>
              <a:t>Размещено </a:t>
            </a:r>
            <a:r>
              <a:rPr lang="ru-RU" sz="1600" b="1" dirty="0" smtClean="0"/>
              <a:t>350 средств наглядной агитации</a:t>
            </a:r>
            <a:r>
              <a:rPr lang="ru-RU" sz="1600" dirty="0" smtClean="0"/>
              <a:t>:</a:t>
            </a:r>
          </a:p>
          <a:p>
            <a:pPr lvl="0"/>
            <a:r>
              <a:rPr lang="ru-RU" sz="1600" dirty="0" smtClean="0">
                <a:sym typeface="Wingdings 2"/>
              </a:rPr>
              <a:t></a:t>
            </a:r>
            <a:r>
              <a:rPr lang="ru-RU" sz="1600" dirty="0" smtClean="0"/>
              <a:t>уголки здоровья, </a:t>
            </a:r>
          </a:p>
          <a:p>
            <a:pPr lvl="0"/>
            <a:r>
              <a:rPr lang="ru-RU" sz="1600" dirty="0" smtClean="0">
                <a:sym typeface="Wingdings 2"/>
              </a:rPr>
              <a:t></a:t>
            </a:r>
            <a:r>
              <a:rPr lang="ru-RU" sz="1600" dirty="0" smtClean="0"/>
              <a:t>настенные санитарные бюллетени, стенды, </a:t>
            </a:r>
          </a:p>
          <a:p>
            <a:pPr lvl="0"/>
            <a:r>
              <a:rPr lang="ru-RU" sz="1600" dirty="0" smtClean="0">
                <a:sym typeface="Wingdings 2"/>
              </a:rPr>
              <a:t></a:t>
            </a:r>
            <a:r>
              <a:rPr lang="ru-RU" sz="1600" dirty="0" smtClean="0"/>
              <a:t>информационные столики, </a:t>
            </a:r>
          </a:p>
          <a:p>
            <a:pPr lvl="0"/>
            <a:r>
              <a:rPr lang="ru-RU" sz="1600" dirty="0" smtClean="0">
                <a:sym typeface="Wingdings 2"/>
              </a:rPr>
              <a:t></a:t>
            </a:r>
            <a:r>
              <a:rPr lang="ru-RU" sz="1600" dirty="0" smtClean="0"/>
              <a:t>наружная реклама  </a:t>
            </a:r>
          </a:p>
          <a:p>
            <a:r>
              <a:rPr lang="ru-RU" sz="1600" dirty="0" smtClean="0"/>
              <a:t>Распространено более </a:t>
            </a:r>
            <a:r>
              <a:rPr lang="ru-RU" sz="1600" b="1" dirty="0" smtClean="0"/>
              <a:t>25 000 </a:t>
            </a:r>
            <a:r>
              <a:rPr lang="ru-RU" sz="1600" dirty="0" smtClean="0"/>
              <a:t>экземпляров печатной продукции о рациональном и полноценном питании:</a:t>
            </a:r>
          </a:p>
          <a:p>
            <a:pPr lvl="0"/>
            <a:r>
              <a:rPr lang="ru-RU" sz="1600" dirty="0" smtClean="0">
                <a:sym typeface="Wingdings 2"/>
              </a:rPr>
              <a:t></a:t>
            </a:r>
            <a:r>
              <a:rPr lang="ru-RU" sz="1600" dirty="0" smtClean="0"/>
              <a:t>памятки, </a:t>
            </a:r>
          </a:p>
          <a:p>
            <a:pPr lvl="0"/>
            <a:r>
              <a:rPr lang="ru-RU" sz="1600" dirty="0" smtClean="0">
                <a:sym typeface="Wingdings 2"/>
              </a:rPr>
              <a:t></a:t>
            </a:r>
            <a:r>
              <a:rPr lang="ru-RU" sz="1600" dirty="0" smtClean="0"/>
              <a:t>буклеты, </a:t>
            </a:r>
          </a:p>
          <a:p>
            <a:pPr lvl="0"/>
            <a:r>
              <a:rPr lang="ru-RU" sz="1600" dirty="0" smtClean="0">
                <a:sym typeface="Wingdings 2"/>
              </a:rPr>
              <a:t></a:t>
            </a:r>
            <a:r>
              <a:rPr lang="ru-RU" sz="1600" dirty="0" smtClean="0"/>
              <a:t>листовки, </a:t>
            </a:r>
          </a:p>
          <a:p>
            <a:pPr lvl="0"/>
            <a:r>
              <a:rPr lang="ru-RU" sz="1600" dirty="0" smtClean="0">
                <a:sym typeface="Wingdings 2"/>
              </a:rPr>
              <a:t></a:t>
            </a:r>
            <a:r>
              <a:rPr lang="ru-RU" sz="1600" dirty="0" smtClean="0"/>
              <a:t>лифлеты</a:t>
            </a:r>
          </a:p>
          <a:p>
            <a:r>
              <a:rPr lang="ru-RU" sz="1600" dirty="0" smtClean="0"/>
              <a:t>В холлах медицинских учреждений организована демонстрация </a:t>
            </a:r>
            <a:r>
              <a:rPr lang="ru-RU" sz="1600" b="1" dirty="0" smtClean="0"/>
              <a:t>более 20 000</a:t>
            </a:r>
            <a:r>
              <a:rPr lang="ru-RU" sz="1600" dirty="0" smtClean="0"/>
              <a:t> прокатов кино-видео материалов, трансляция радиобесед.</a:t>
            </a:r>
            <a:endParaRPr lang="ru-RU" sz="1600" dirty="0"/>
          </a:p>
        </p:txBody>
      </p:sp>
      <p:pic>
        <p:nvPicPr>
          <p:cNvPr id="21506" name="Picture 2" descr="C:\Users\Людмила\Desktop\для аппаратного совещания по Году здоровья\картинки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2330413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43808" y="887815"/>
            <a:ext cx="59401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В Акциях, Месячниках, Круглых столах, Викторинах, днях открытых дверей 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«Всемирный день здоровья»,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«Всемирный день здорового пищеварения»,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«Всемирная неделя поощрения и поддержки грудного вскармливания»,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«Питайся правильно»,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«Профилактика ожирения»,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приняли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участие более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12 000 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человек.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 проведению мероприятий, установленных ВОЗ, привлекались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25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волонтеров.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    В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период с 01 октября по 26 октября 2018 года проведён конкурс волонтерских программ, проектов, мультимедийных материалов, направленных на формирование культуры здорового образа жизни, среди обучающихся, педагогических работников муниципальных бюджетных общеобразовательных организаций. </a:t>
            </a:r>
          </a:p>
        </p:txBody>
      </p:sp>
      <p:pic>
        <p:nvPicPr>
          <p:cNvPr id="2050" name="Picture 2" descr="C:\Users\Людмила\Desktop\для аппаратного совещания по Году здоровья\картинки\7апр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2224658" cy="2185284"/>
          </a:xfrm>
          <a:prstGeom prst="rect">
            <a:avLst/>
          </a:prstGeom>
          <a:noFill/>
        </p:spPr>
      </p:pic>
      <p:pic>
        <p:nvPicPr>
          <p:cNvPr id="2051" name="Picture 3" descr="C:\Users\Людмила\Desktop\для аппаратного совещания по Году здоровья\картинки\74adeb7381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2407543" cy="244157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7504" y="5661248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На </a:t>
            </a:r>
            <a:r>
              <a:rPr lang="ru-RU" sz="1600" dirty="0"/>
              <a:t>конкурс волонтёрских программ, проектов и мультимедийных материалов, направленных на формирование культуры здорового образа жизни, в 2018/19 учебном году было направлено 9 конкурсных работ.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63888" y="332656"/>
            <a:ext cx="52920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84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Для обучающихся образовательных организаций реализуются: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программа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«Ослепительная улыбка»;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«Разговор о правильном питании»;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программы по здоровьесбережению.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Количество обучающихся и воспитанников муниципальных образовательных организаций города Сургута, которые прошли обучение по программам составило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79 363 человек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рамках летнего оздоровления детей проведены мероприятия по формированию принципов ЗОЖ (лекции, беседы, Акции, викторины), с охватом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5 475 детей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9698" name="Picture 2" descr="C:\Users\Людмила\Desktop\для аппаратного совещания по Году здоровья\картинки\depositphotos_5683439-Smiling-s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4658"/>
            <a:ext cx="3121025" cy="31210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3625865"/>
            <a:ext cx="86572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течение 2018/19 учебного года в общеобразовательных организациях запланировано проведение мероприятий, направленных на информирование обучающихся об основных аспектах рационального, сбалансированного питания</a:t>
            </a:r>
            <a:r>
              <a:rPr lang="ru-RU" sz="1600" dirty="0" smtClean="0"/>
              <a:t>:          -   классные часы;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анкетирование </a:t>
            </a:r>
            <a:r>
              <a:rPr lang="ru-RU" sz="1600" dirty="0"/>
              <a:t>школьников по вопросам </a:t>
            </a:r>
            <a:r>
              <a:rPr lang="ru-RU" sz="1600" dirty="0" smtClean="0"/>
              <a:t>организации </a:t>
            </a:r>
            <a:r>
              <a:rPr lang="ru-RU" sz="1600" dirty="0"/>
              <a:t>сбалансированного </a:t>
            </a:r>
            <a:r>
              <a:rPr lang="ru-RU" sz="1600" dirty="0" smtClean="0"/>
              <a:t>питания;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производственные </a:t>
            </a:r>
            <a:r>
              <a:rPr lang="ru-RU" sz="1600" dirty="0"/>
              <a:t>совещания педагогических </a:t>
            </a:r>
            <a:r>
              <a:rPr lang="ru-RU" sz="1600" dirty="0" smtClean="0"/>
              <a:t>работников;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заседания </a:t>
            </a:r>
            <a:r>
              <a:rPr lang="ru-RU" sz="1600" dirty="0"/>
              <a:t>методических объединений классных руководителей с включением вопросов формирования у обучающихся установок на осознанное отношение к выбору индивидуального рациона</a:t>
            </a:r>
            <a:r>
              <a:rPr lang="ru-RU" sz="1600" dirty="0" smtClean="0"/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родительские </a:t>
            </a:r>
            <a:r>
              <a:rPr lang="ru-RU" sz="1600" dirty="0"/>
              <a:t>собрания с приглашением специалистов СГМУП «КШП», социальных педагогов по здоровьесбережению.</a:t>
            </a:r>
          </a:p>
          <a:p>
            <a:pPr algn="just"/>
            <a:endParaRPr lang="ru-RU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52204" y="-252698"/>
            <a:ext cx="48600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84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984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>
              <a:ea typeface="Times New Roman" pitchFamily="18" charset="0"/>
              <a:cs typeface="Arial" pitchFamily="34" charset="0"/>
            </a:endParaRPr>
          </a:p>
          <a:p>
            <a:pPr marL="0" marR="0" lvl="0" indent="1984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984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Мероприятия для родителей:</a:t>
            </a:r>
          </a:p>
          <a:p>
            <a:pPr marL="0" marR="0" lvl="0" indent="1984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cs typeface="Arial" pitchFamily="34" charset="0"/>
              </a:rPr>
              <a:t>      </a:t>
            </a:r>
            <a:endParaRPr lang="ru-RU" sz="1600" dirty="0">
              <a:cs typeface="Arial" pitchFamily="34" charset="0"/>
            </a:endParaRPr>
          </a:p>
        </p:txBody>
      </p:sp>
      <p:pic>
        <p:nvPicPr>
          <p:cNvPr id="30722" name="Picture 2" descr="C:\Users\Людмила\Desktop\для аппаратного совещания по Году здоровья\картинки\134375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563923" cy="237626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067944" y="786754"/>
            <a:ext cx="45365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pPr algn="just"/>
            <a:r>
              <a:rPr lang="ru-RU" sz="1600" dirty="0" smtClean="0"/>
              <a:t>        </a:t>
            </a:r>
            <a:r>
              <a:rPr lang="ru-RU" sz="1600" b="1" dirty="0" smtClean="0"/>
              <a:t>проведена</a:t>
            </a:r>
            <a:r>
              <a:rPr lang="ru-RU" sz="1600" dirty="0" smtClean="0"/>
              <a:t> </a:t>
            </a:r>
            <a:r>
              <a:rPr lang="ru-RU" sz="1600" b="1" dirty="0"/>
              <a:t>экскурсия</a:t>
            </a:r>
            <a:r>
              <a:rPr lang="ru-RU" sz="1600" dirty="0"/>
              <a:t> для родителей </a:t>
            </a:r>
            <a:r>
              <a:rPr lang="ru-RU" sz="1600" dirty="0" smtClean="0"/>
              <a:t>на </a:t>
            </a:r>
            <a:r>
              <a:rPr lang="ru-RU" sz="1600" dirty="0"/>
              <a:t>фабрику-кухню СГМУП «Комбинат школьного питания» с рассказом о процессе приготовления блюд и системе контроля качества школьного питания, приняли участие более 37 </a:t>
            </a:r>
            <a:r>
              <a:rPr lang="ru-RU" sz="1600" dirty="0" smtClean="0"/>
              <a:t>родителей;</a:t>
            </a:r>
            <a:endParaRPr lang="ru-RU" sz="1600" dirty="0"/>
          </a:p>
          <a:p>
            <a:pPr algn="just"/>
            <a:r>
              <a:rPr lang="ru-RU" sz="1600" dirty="0" smtClean="0"/>
              <a:t> </a:t>
            </a:r>
            <a:r>
              <a:rPr lang="ru-RU" sz="1600" dirty="0"/>
              <a:t>	</a:t>
            </a:r>
            <a:r>
              <a:rPr lang="ru-RU" sz="1600" dirty="0" smtClean="0"/>
              <a:t>специалистами </a:t>
            </a:r>
            <a:r>
              <a:rPr lang="ru-RU" sz="1600" dirty="0"/>
              <a:t>медицинских организаций на общешкольных родительских собраниях в муниципальных образовательных организациях </a:t>
            </a:r>
            <a:r>
              <a:rPr lang="ru-RU" sz="1600" b="1" dirty="0"/>
              <a:t>освещены вопросы</a:t>
            </a:r>
            <a:r>
              <a:rPr lang="ru-RU" sz="1600" dirty="0"/>
              <a:t> по формированию здорового образа жизни, рациональному питанию учащихся и </a:t>
            </a:r>
            <a:r>
              <a:rPr lang="ru-RU" sz="1600" dirty="0" smtClean="0"/>
              <a:t>воспитанников: «</a:t>
            </a:r>
            <a:r>
              <a:rPr lang="ru-RU" sz="1600" dirty="0"/>
              <a:t>Правильное питание – признак хорошего самочувствия»,  «Как организовать питание школьника», «Типы ожирения и их осложнения», «Режим питания школьника</a:t>
            </a:r>
            <a:r>
              <a:rPr lang="ru-RU" sz="1600" dirty="0" smtClean="0"/>
              <a:t>».</a:t>
            </a:r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067944" y="1937738"/>
            <a:ext cx="449999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Трансляция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социальной видео рекламы: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общественном транспорте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«Профилактика алкоголизма»;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перед сеансами в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кинозале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«Галерея кино»: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«Отказ от вредных привычек»,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«Пивной алкоголизм»,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«Профилактика употребления пива»;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радиопередач на </a:t>
            </a:r>
            <a:r>
              <a:rPr lang="ru-RU" sz="1600" dirty="0" smtClean="0"/>
              <a:t> </a:t>
            </a:r>
            <a:r>
              <a:rPr lang="ru-RU" sz="1600" dirty="0"/>
              <a:t>радиостанциях: «Радио 7», «Северавторадио», «Радио Сургута», «Радио Югра», «Русское радио», «Радио Европа + Югра».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2656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8438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Мероприятия, направленные на формирование у населения мотивации к отказу от злоупотребления алкогольной продукцией и табаком, от немедицинского потребления наркотических средств и психотропных веществ, мотивации к своевременному обращению за медицинской помощью.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31746" name="Picture 2" descr="C:\Users\Людмила\Desktop\для аппаратного совещания по Году здоровья\картинки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693534"/>
            <a:ext cx="3360373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747134" y="404664"/>
            <a:ext cx="612068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84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Специалистами медицинских организаций:</a:t>
            </a:r>
          </a:p>
          <a:p>
            <a:pPr marL="0" marR="0" lvl="0" indent="1984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984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прочитано лекций, с общим охватом более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80 000 человек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1984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984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проконсультировано в кабинетах отказа от курения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3 158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человек,  индивидуально –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1 047человек,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 групповых занятиях обучено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1182 чел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1984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indent="19843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В 2018/19 учебном году в социально-психологическом тестировании приняли участие 100 % обучающихся в возрасте 12-18 лет. Из общего количества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21001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 полученных результатов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1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 (0,0048%) человек может быть отнесён к группе риска по употреблению наркотических средств и психотропных веществ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C:\Users\User\Documents\Мои документы\СЛУЖБА по ОЗН\формирование ЗОЖ\коллегия\14.03.2019\depositphotos_180372366-stock-photo-tobacco-addiction-cigarettes-on-m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71907"/>
            <a:ext cx="1944216" cy="309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983" y="4509120"/>
            <a:ext cx="8395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БУ «Сургутская клиническая психоневрологическая больница» распространено среди студентов и их родителей в АУ «Сургутский политехнический колледж» литература профилактической направленности в количестве 1050 экземпляров.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114300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Вопросы </a:t>
            </a:r>
            <a:r>
              <a:rPr lang="ru-RU" sz="1600" dirty="0">
                <a:solidFill>
                  <a:schemeClr val="tx1"/>
                </a:solidFill>
                <a:effectLst/>
              </a:rPr>
              <a:t>сохранения и укрепления здоровья человека были актуальны во все времена. Здоровье, бесспорно, является самой главной ценностью и человека и общества, т.к. представляет основу для дальнейшего сохранения и развития жизни. Любое общество стремится сформировать человека физически, психически и социально здоровым в соответствии с моральными, интеллектуальными и физическими идеалами.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11560" y="3024827"/>
            <a:ext cx="56886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dirty="0" smtClean="0"/>
              <a:t>       </a:t>
            </a:r>
            <a:endParaRPr lang="ru-RU" sz="1600" dirty="0"/>
          </a:p>
        </p:txBody>
      </p:sp>
      <p:pic>
        <p:nvPicPr>
          <p:cNvPr id="2" name="Picture 2" descr="C:\Users\Людмила\Desktop\для аппаратного совещания по Году здоровья\картинки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103241"/>
            <a:ext cx="2520280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9749" y="4941168"/>
            <a:ext cx="84367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 За </a:t>
            </a:r>
            <a:r>
              <a:rPr lang="ru-RU" sz="1600" dirty="0"/>
              <a:t>последнее десятилетие Правительством Российской Федерации перед всеми нами поставлены глобальные задачи – это сохранение и укрепление состояния здоровья населения, увеличение средней продолжительности жизни каждого гражданина, предупреждение случаев преждевременной смертности, обеспечение доступности и качества медицинской помощи гражданам. </a:t>
            </a:r>
          </a:p>
        </p:txBody>
      </p:sp>
    </p:spTree>
    <p:extLst>
      <p:ext uri="{BB962C8B-B14F-4D97-AF65-F5344CB8AC3E}">
        <p14:creationId xmlns:p14="http://schemas.microsoft.com/office/powerpoint/2010/main" val="542770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530176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i="1" dirty="0" smtClean="0"/>
          </a:p>
          <a:p>
            <a:pPr algn="just"/>
            <a:r>
              <a:rPr lang="ru-RU" i="1" dirty="0" smtClean="0"/>
              <a:t>Специалистами </a:t>
            </a:r>
            <a:r>
              <a:rPr lang="ru-RU" i="1" dirty="0"/>
              <a:t>БУ «Центр медицинской профилактики филиал </a:t>
            </a:r>
            <a:r>
              <a:rPr lang="ru-RU" i="1" dirty="0" smtClean="0"/>
              <a:t>            в </a:t>
            </a:r>
            <a:r>
              <a:rPr lang="ru-RU" i="1" dirty="0"/>
              <a:t>г. Сургуте» проведено социологическое исследование среди подростков 12-17 </a:t>
            </a:r>
            <a:r>
              <a:rPr lang="ru-RU" i="1" dirty="0" smtClean="0"/>
              <a:t>лет, обучающихся </a:t>
            </a:r>
            <a:r>
              <a:rPr lang="ru-RU" i="1" dirty="0"/>
              <a:t>в </a:t>
            </a:r>
            <a:r>
              <a:rPr lang="ru-RU" i="1" dirty="0" smtClean="0"/>
              <a:t>общеобразовательных </a:t>
            </a:r>
            <a:r>
              <a:rPr lang="ru-RU" i="1" dirty="0"/>
              <a:t>организациях города.  В соцопросе приняли участие </a:t>
            </a:r>
            <a:r>
              <a:rPr lang="ru-RU" i="1" dirty="0" smtClean="0"/>
              <a:t>1587 учащихся. </a:t>
            </a:r>
            <a:endParaRPr lang="ru-RU" i="1" dirty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Результаты </a:t>
            </a:r>
            <a:r>
              <a:rPr lang="ru-RU" b="1" dirty="0"/>
              <a:t>соцопроса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132856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Ближайшее </a:t>
            </a:r>
            <a:r>
              <a:rPr lang="ru-RU" dirty="0"/>
              <a:t>окружение школьников, их </a:t>
            </a:r>
            <a:r>
              <a:rPr lang="ru-RU" dirty="0" smtClean="0"/>
              <a:t>друзья:</a:t>
            </a:r>
          </a:p>
          <a:p>
            <a:pPr algn="just"/>
            <a:r>
              <a:rPr lang="ru-RU" dirty="0" smtClean="0"/>
              <a:t>осуждают употребление ПАВ </a:t>
            </a:r>
            <a:r>
              <a:rPr lang="ru-RU" b="1" dirty="0" smtClean="0"/>
              <a:t>(</a:t>
            </a:r>
            <a:r>
              <a:rPr lang="ru-RU" b="1" dirty="0"/>
              <a:t>29,1%)</a:t>
            </a:r>
            <a:r>
              <a:rPr lang="ru-RU" dirty="0" smtClean="0"/>
              <a:t>,</a:t>
            </a:r>
          </a:p>
          <a:p>
            <a:pPr algn="just"/>
            <a:r>
              <a:rPr lang="ru-RU" dirty="0" smtClean="0"/>
              <a:t>безразлично </a:t>
            </a:r>
            <a:r>
              <a:rPr lang="ru-RU" dirty="0"/>
              <a:t>к этому относятся </a:t>
            </a:r>
            <a:r>
              <a:rPr lang="ru-RU" b="1" dirty="0"/>
              <a:t>(31,1</a:t>
            </a:r>
            <a:r>
              <a:rPr lang="ru-RU" b="1" dirty="0" smtClean="0"/>
              <a:t>%).</a:t>
            </a:r>
          </a:p>
          <a:p>
            <a:pPr algn="just"/>
            <a:r>
              <a:rPr lang="ru-RU" dirty="0" smtClean="0"/>
              <a:t>считают </a:t>
            </a:r>
            <a:r>
              <a:rPr lang="ru-RU" dirty="0"/>
              <a:t>употребление ПАВ нормальным и вполне </a:t>
            </a:r>
            <a:r>
              <a:rPr lang="ru-RU" dirty="0" smtClean="0"/>
              <a:t>допустимым </a:t>
            </a:r>
            <a:r>
              <a:rPr lang="ru-RU" b="1" dirty="0" smtClean="0"/>
              <a:t>4,5%.</a:t>
            </a:r>
            <a:r>
              <a:rPr lang="ru-RU" dirty="0" smtClean="0"/>
              <a:t> </a:t>
            </a:r>
            <a:endParaRPr lang="ru-RU" b="1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758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39552" y="810291"/>
            <a:ext cx="828092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84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Мероприятия для детей, подростков и молодежи:</a:t>
            </a:r>
          </a:p>
          <a:p>
            <a:pPr marL="0" marR="0" lvl="0" indent="1984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Отделом молодежной политики Администрации города, МБУ «Вариант»: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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	 реализуется обучающая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программа для молодежи «Основы профилактики злоупотребления ПАВ»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в рамках Цикла мероприятий «Вся правда о наркотиках». Проведено 2 мероприятия, охват 40 человек;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	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проведены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городские профилактические акции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, в которых приняло участие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1825 челов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ек: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-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Конкурс социальных акций «Будь здоров!»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  охват – 1600 чел.;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-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Молодежный форум «Революция тела»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, охват – 99 чел.;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-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VI слет активистов в сфере первичной профилактики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, охват – 56 человек,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-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Интеллектуальная игра «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РАЗУМ </a:t>
            </a:r>
            <a:r>
              <a:rPr lang="ru-RU" sz="1600" b="1" dirty="0" err="1" smtClean="0">
                <a:ea typeface="Times New Roman" pitchFamily="18" charset="0"/>
                <a:cs typeface="Arial" pitchFamily="34" charset="0"/>
              </a:rPr>
              <a:t>иТЕЛО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», охват – 70 человек.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	Сургутским государственным педагогическим университетом реализуются в образовательных организациях города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программы: «Проектный подход в профилактике употребления наркотиков и других психоактивных веществ среди подростков»; «Роль учителя ОБЖ в профилактике вредных привычек»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	В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мероприятиях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 межведомственного плана профилактических мероприятий с учащимися муниципальных бюджетных общеобразовательных 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организаций приняли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участие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свыше 48000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учащихся.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139952" y="388764"/>
            <a:ext cx="471601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zh-TW" sz="1600" dirty="0">
                <a:ea typeface="Times New Roman" pitchFamily="18" charset="0"/>
                <a:cs typeface="Arial" pitchFamily="34" charset="0"/>
              </a:rPr>
              <a:t>	Муниципальной комиссией по делам несовершеннолетних, защите их прав при Администрации </a:t>
            </a:r>
            <a:r>
              <a:rPr lang="ru-RU" altLang="zh-TW" sz="1600" dirty="0" smtClean="0">
                <a:ea typeface="Times New Roman" pitchFamily="18" charset="0"/>
                <a:cs typeface="Arial" pitchFamily="34" charset="0"/>
              </a:rPr>
              <a:t>города </a:t>
            </a:r>
            <a:r>
              <a:rPr lang="ru-RU" altLang="zh-TW" sz="1600" b="1" dirty="0" smtClean="0">
                <a:ea typeface="Times New Roman" pitchFamily="18" charset="0"/>
                <a:cs typeface="Arial" pitchFamily="34" charset="0"/>
              </a:rPr>
              <a:t>растиражированы </a:t>
            </a:r>
            <a:r>
              <a:rPr lang="ru-RU" altLang="zh-TW" sz="1600" b="1" dirty="0">
                <a:ea typeface="Times New Roman" pitchFamily="18" charset="0"/>
                <a:cs typeface="Arial" pitchFamily="34" charset="0"/>
              </a:rPr>
              <a:t>и распространены среди родителей   </a:t>
            </a:r>
            <a:r>
              <a:rPr lang="ru-RU" altLang="zh-TW" sz="1600" dirty="0">
                <a:ea typeface="Times New Roman" pitchFamily="18" charset="0"/>
                <a:cs typeface="Arial" pitchFamily="34" charset="0"/>
              </a:rPr>
              <a:t>информационные материалы, в том числе памятки для подростков и для родителей по вопросам профилактики подростковой преступности, обеспечения безопасности несовершеннолетних; ответственности несовершеннолетних, предупреждения фактов употребления наркотических средств, ПАВ, алкогольных напитков. </a:t>
            </a:r>
          </a:p>
          <a:p>
            <a:pPr marL="0" marR="0" lvl="0" indent="1984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4818" name="Picture 2" descr="C:\Users\Людмила\Desktop\для аппаратного совещания по Году здоровья\картинки\net-narkot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752" y="620688"/>
            <a:ext cx="3789040" cy="276810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7016" y="3872216"/>
            <a:ext cx="856895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600" dirty="0"/>
              <a:t>В целях осуществления контроля за организацией досуга, занятости и оказанием содействия в трудоустройстве и обучении подросткам,                                   состоящим на учете в органах системы профилактики, </a:t>
            </a:r>
            <a:r>
              <a:rPr lang="ru-RU" sz="1600" dirty="0" smtClean="0"/>
              <a:t>Территориальной комиссией </a:t>
            </a:r>
            <a:r>
              <a:rPr lang="ru-RU" sz="1600" b="1" dirty="0"/>
              <a:t>приняты меры, обеспечивающие 100%  вовлечение </a:t>
            </a:r>
            <a:r>
              <a:rPr lang="ru-RU" sz="1600" dirty="0"/>
              <a:t>несовершеннолетних, находящихся в социально опасном положении иной трудной жизненной ситуации в организованные формы  досуга и занятости.  В летний период ежегодно проводится межведомственная профилактическая операция «Подросток» (организованным отдыхом в 2018 </a:t>
            </a:r>
            <a:r>
              <a:rPr lang="ru-RU" sz="1600" dirty="0" smtClean="0"/>
              <a:t>году охвачено </a:t>
            </a:r>
            <a:r>
              <a:rPr lang="ru-RU" sz="1600" dirty="0"/>
              <a:t>100% состоящих на учете несовершеннолетних).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Мероприятия, направленные на предотвращение возможного распространения заболеваний, в том числе социально значимых, представляющих опасность для окружающих, и инфекционных заболеваний, не являющихся социально значимыми, а также минимизацию последствий их </a:t>
            </a:r>
            <a:r>
              <a:rPr lang="ru-RU" b="1" dirty="0" smtClean="0"/>
              <a:t>распространения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7" y="2415802"/>
            <a:ext cx="2625887" cy="171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7824" y="1916832"/>
            <a:ext cx="583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Профилактика вирусных гепатитов В и </a:t>
            </a:r>
            <a:r>
              <a:rPr lang="ru-RU" dirty="0" smtClean="0"/>
              <a:t>С: </a:t>
            </a:r>
            <a:endParaRPr lang="ru-RU" dirty="0"/>
          </a:p>
          <a:p>
            <a:endParaRPr lang="ru-RU" dirty="0"/>
          </a:p>
          <a:p>
            <a:pPr algn="just"/>
            <a:r>
              <a:rPr lang="ru-RU" dirty="0" smtClean="0"/>
              <a:t>Вакцинация </a:t>
            </a:r>
            <a:r>
              <a:rPr lang="ru-RU" dirty="0"/>
              <a:t>населения против гепатита В, привито:</a:t>
            </a:r>
          </a:p>
          <a:p>
            <a:r>
              <a:rPr lang="ru-RU" dirty="0"/>
              <a:t>-	детей – 6 685 человек;</a:t>
            </a:r>
          </a:p>
          <a:p>
            <a:r>
              <a:rPr lang="ru-RU" dirty="0"/>
              <a:t>-	взрослых – 5 837 человек.</a:t>
            </a:r>
          </a:p>
          <a:p>
            <a:r>
              <a:rPr lang="ru-RU" dirty="0" smtClean="0"/>
              <a:t>Раннее </a:t>
            </a:r>
            <a:r>
              <a:rPr lang="ru-RU" dirty="0"/>
              <a:t>выявление заболеваний:</a:t>
            </a:r>
          </a:p>
          <a:p>
            <a:r>
              <a:rPr lang="ru-RU" dirty="0"/>
              <a:t>- всего обследовано 69 513 человек.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826675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 всех лечебных учреждениях:</a:t>
            </a:r>
          </a:p>
          <a:p>
            <a:r>
              <a:rPr lang="ru-RU" dirty="0" smtClean="0"/>
              <a:t> </a:t>
            </a:r>
            <a:r>
              <a:rPr lang="ru-RU" dirty="0"/>
              <a:t>- проводятся групповые и индивидуальные лекции, беседы;</a:t>
            </a:r>
          </a:p>
          <a:p>
            <a:r>
              <a:rPr lang="ru-RU" dirty="0"/>
              <a:t> - демонстрация видеороликов профилактической направленности в холлах учреждений.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0648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8438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ea typeface="Times New Roman" pitchFamily="18" charset="0"/>
              <a:cs typeface="Arial" pitchFamily="34" charset="0"/>
            </a:endParaRPr>
          </a:p>
          <a:p>
            <a:pPr lvl="0" indent="19843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Профилактика </a:t>
            </a:r>
            <a:r>
              <a:rPr lang="ru-RU" sz="2000" b="1" dirty="0">
                <a:ea typeface="Times New Roman" pitchFamily="18" charset="0"/>
                <a:cs typeface="Arial" pitchFamily="34" charset="0"/>
              </a:rPr>
              <a:t>туберкулеза</a:t>
            </a:r>
          </a:p>
          <a:p>
            <a:pPr lvl="0" indent="19843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ea typeface="Times New Roman" pitchFamily="18" charset="0"/>
              <a:cs typeface="Arial" pitchFamily="34" charset="0"/>
            </a:endParaRPr>
          </a:p>
          <a:p>
            <a:pPr lvl="0" indent="1984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Основным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профилактическим мероприятием является ранняя диагностика заболевания. </a:t>
            </a:r>
          </a:p>
          <a:p>
            <a:pPr lvl="0" indent="1984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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	У детей до 14 лет проводится туберкулин диагностика, Диаскинтест.</a:t>
            </a:r>
          </a:p>
          <a:p>
            <a:pPr lvl="0" indent="1984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 В 2018 году прошли обследование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80 965 человек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, охват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97,9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 % от подлежащих. </a:t>
            </a:r>
          </a:p>
          <a:p>
            <a:pPr lvl="0" indent="1984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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	Старше 14 лет проводится флюорография, охват составил 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233 648 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человек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- 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94,5 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%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от подлежащих.</a:t>
            </a:r>
          </a:p>
        </p:txBody>
      </p:sp>
      <p:pic>
        <p:nvPicPr>
          <p:cNvPr id="36866" name="Picture 2" descr="C:\Users\Людмила\Desktop\для аппаратного совещания по Году здоровья\картинки\1483006849_grin-k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3065264"/>
            <a:ext cx="5706215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572000" y="260648"/>
            <a:ext cx="428396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ea typeface="Times New Roman" pitchFamily="18" charset="0"/>
                <a:cs typeface="Arial" pitchFamily="34" charset="0"/>
              </a:rPr>
              <a:t>Профилактика ВИЧ-инфекции</a:t>
            </a: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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	Ранняя диагностика ВИЧ-инфекции, охвачено 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78 100 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человек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:</a:t>
            </a: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-	 бесплатное добровольное тестирование населения на антитела к ВИЧ;</a:t>
            </a: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-	дотестовое консультирование и обследование лиц с подозрением на ВИЧ-инфекцию 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(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13 039 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человек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);</a:t>
            </a: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-	экспресс-диагностика, в том числе доноров.</a:t>
            </a: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	Работа горячей линии, проконсультировано 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932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 человека.</a:t>
            </a:r>
            <a:endParaRPr lang="ru-RU" sz="1600" dirty="0">
              <a:ea typeface="Times New Roman" pitchFamily="18" charset="0"/>
              <a:cs typeface="Arial" pitchFamily="34" charset="0"/>
            </a:endParaRP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	</a:t>
            </a:r>
          </a:p>
        </p:txBody>
      </p:sp>
      <p:pic>
        <p:nvPicPr>
          <p:cNvPr id="37890" name="Picture 2" descr="C:\Users\Людмила\Desktop\для аппаратного совещания по Году здоровья\картинки\hiv-aids-documentary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122" y="476672"/>
            <a:ext cx="4068959" cy="271263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0076" y="3645024"/>
            <a:ext cx="86444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Проведение ежегодных </a:t>
            </a:r>
            <a:r>
              <a:rPr lang="ru-RU" sz="1600" dirty="0" smtClean="0"/>
              <a:t>акций:</a:t>
            </a:r>
            <a:endParaRPr lang="ru-RU" sz="1600" dirty="0"/>
          </a:p>
          <a:p>
            <a:r>
              <a:rPr lang="ru-RU" sz="1600" dirty="0"/>
              <a:t>-	«Всемирный день борьбы со СПИДом»;</a:t>
            </a:r>
          </a:p>
          <a:p>
            <a:r>
              <a:rPr lang="ru-RU" sz="1600" dirty="0"/>
              <a:t>-	«День семьи любви и верности»;</a:t>
            </a:r>
          </a:p>
          <a:p>
            <a:r>
              <a:rPr lang="ru-RU" sz="1600" dirty="0"/>
              <a:t>-	«Подари мне жизнь»;</a:t>
            </a:r>
          </a:p>
          <a:p>
            <a:r>
              <a:rPr lang="ru-RU" sz="1600" dirty="0"/>
              <a:t>-	«Мы за жизнь»;</a:t>
            </a:r>
          </a:p>
          <a:p>
            <a:r>
              <a:rPr lang="ru-RU" sz="1600" dirty="0"/>
              <a:t>-	«Молчание – золото?»;</a:t>
            </a:r>
          </a:p>
          <a:p>
            <a:r>
              <a:rPr lang="ru-RU" sz="1600" dirty="0"/>
              <a:t>-	Информационная акция в ЛПУ «Общие сведения о ВИЧ-инфекции и способах ее профилактики»;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«</a:t>
            </a:r>
            <a:r>
              <a:rPr lang="ru-RU" sz="1600" dirty="0"/>
              <a:t>Мне 18! Я здоров</a:t>
            </a:r>
            <a:r>
              <a:rPr lang="ru-RU" sz="1600" dirty="0" smtClean="0"/>
              <a:t>!».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В 2018 году в акциях приняло участие </a:t>
            </a:r>
            <a:r>
              <a:rPr lang="ru-RU" sz="1600" b="1" dirty="0" smtClean="0"/>
              <a:t>29 177 </a:t>
            </a:r>
            <a:r>
              <a:rPr lang="ru-RU" sz="1600" dirty="0" smtClean="0"/>
              <a:t>человек.</a:t>
            </a:r>
            <a:endParaRPr lang="ru-RU" sz="1600" dirty="0"/>
          </a:p>
          <a:p>
            <a:pPr algn="just"/>
            <a:r>
              <a:rPr lang="ru-RU" sz="1600" dirty="0"/>
              <a:t>	Проведение лекций, </a:t>
            </a:r>
            <a:r>
              <a:rPr lang="ru-RU" sz="1600" dirty="0" smtClean="0"/>
              <a:t>бесед (охват </a:t>
            </a:r>
            <a:r>
              <a:rPr lang="ru-RU" sz="1600" b="1" dirty="0" smtClean="0"/>
              <a:t>23 300 </a:t>
            </a:r>
            <a:r>
              <a:rPr lang="ru-RU" sz="1600" dirty="0" smtClean="0"/>
              <a:t>человек), </a:t>
            </a:r>
            <a:r>
              <a:rPr lang="ru-RU" sz="1600" dirty="0"/>
              <a:t>распространение брошюр среди населения – </a:t>
            </a:r>
            <a:r>
              <a:rPr lang="ru-RU" sz="1600" b="1" dirty="0" smtClean="0"/>
              <a:t>43 000 экз</a:t>
            </a:r>
            <a:r>
              <a:rPr lang="ru-RU" sz="1600" dirty="0" smtClean="0"/>
              <a:t>., демонстрация кино-видеоматериалов.</a:t>
            </a:r>
            <a:endParaRPr lang="ru-RU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772" y="260647"/>
            <a:ext cx="8676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Профилактика инфекций, передающихся преимущественно половым путем</a:t>
            </a:r>
          </a:p>
          <a:p>
            <a:pPr algn="ctr"/>
            <a:endParaRPr lang="ru-RU" dirty="0"/>
          </a:p>
        </p:txBody>
      </p:sp>
      <p:pic>
        <p:nvPicPr>
          <p:cNvPr id="39938" name="Picture 2" descr="C:\Users\Людмила\Desktop\для аппаратного совещания по Году здоровья\картинк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772" y="881378"/>
            <a:ext cx="3916814" cy="218758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62266" y="1412776"/>
            <a:ext cx="4716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/>
              <a:t>Диагностику</a:t>
            </a:r>
            <a:r>
              <a:rPr lang="ru-RU" sz="1600" dirty="0"/>
              <a:t>, направленную на раннее выявление заболеваний, прошли </a:t>
            </a:r>
            <a:r>
              <a:rPr lang="ru-RU" sz="1600" b="1" dirty="0" smtClean="0"/>
              <a:t>140 000 человек;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медицинскими </a:t>
            </a:r>
            <a:r>
              <a:rPr lang="ru-RU" sz="1600" dirty="0"/>
              <a:t>работниками проведены лекции, беседы - охват  </a:t>
            </a:r>
            <a:r>
              <a:rPr lang="ru-RU" sz="1600" b="1" dirty="0"/>
              <a:t>6 300 </a:t>
            </a:r>
            <a:r>
              <a:rPr lang="ru-RU" sz="1600" dirty="0" smtClean="0"/>
              <a:t>человек.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0092" y="3161583"/>
            <a:ext cx="86764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рамках </a:t>
            </a:r>
            <a:r>
              <a:rPr lang="ru-RU" sz="1600" b="1" dirty="0"/>
              <a:t>школ здоровья  </a:t>
            </a:r>
            <a:r>
              <a:rPr lang="ru-RU" sz="1600" dirty="0"/>
              <a:t>рассмотрены вопросы по </a:t>
            </a:r>
            <a:r>
              <a:rPr lang="ru-RU" sz="1600" dirty="0" smtClean="0"/>
              <a:t>повышению уровня </a:t>
            </a:r>
            <a:r>
              <a:rPr lang="ru-RU" sz="1600" dirty="0"/>
              <a:t>знаний по сохранению и укреплению репродуктивного здоровья (в том числе по профилактике ИППП) – </a:t>
            </a:r>
            <a:r>
              <a:rPr lang="ru-RU" sz="1600" b="1" dirty="0"/>
              <a:t>155</a:t>
            </a:r>
            <a:r>
              <a:rPr lang="ru-RU" sz="1600" dirty="0"/>
              <a:t> занятий, более </a:t>
            </a:r>
            <a:r>
              <a:rPr lang="ru-RU" sz="1600" b="1" dirty="0"/>
              <a:t>1800</a:t>
            </a:r>
            <a:r>
              <a:rPr lang="ru-RU" sz="1600" dirty="0"/>
              <a:t> участников;</a:t>
            </a:r>
          </a:p>
          <a:p>
            <a:endParaRPr lang="ru-RU" sz="1600" dirty="0"/>
          </a:p>
          <a:p>
            <a:pPr algn="just"/>
            <a:r>
              <a:rPr lang="ru-RU" sz="1600" dirty="0" smtClean="0"/>
              <a:t>распространено </a:t>
            </a:r>
            <a:r>
              <a:rPr lang="ru-RU" sz="1600" dirty="0"/>
              <a:t>информационных материалов по профилактике ЗППП более </a:t>
            </a:r>
            <a:r>
              <a:rPr lang="ru-RU" sz="1600" dirty="0" smtClean="0"/>
              <a:t>              </a:t>
            </a:r>
            <a:r>
              <a:rPr lang="ru-RU" sz="1600" b="1" dirty="0" smtClean="0"/>
              <a:t>7 000</a:t>
            </a:r>
            <a:r>
              <a:rPr lang="ru-RU" sz="1600" dirty="0" smtClean="0"/>
              <a:t> экземпляров</a:t>
            </a:r>
            <a:r>
              <a:rPr lang="ru-RU" sz="1600" dirty="0"/>
              <a:t> </a:t>
            </a:r>
            <a:r>
              <a:rPr lang="ru-RU" sz="1600" dirty="0" smtClean="0"/>
              <a:t>(настенные и настольные санбюллетени, плакаты;  лифлеты; памятки; буклеты; листовки; брошюры); </a:t>
            </a:r>
          </a:p>
          <a:p>
            <a:endParaRPr lang="ru-RU" sz="1600" dirty="0" smtClean="0"/>
          </a:p>
          <a:p>
            <a:r>
              <a:rPr lang="ru-RU" sz="1600" dirty="0" smtClean="0"/>
              <a:t>кино-видео демонстрации, и трансляция радиобесед для посетителей в холлах медицинских организаций</a:t>
            </a:r>
            <a:endParaRPr lang="ru-RU"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016649" y="1575777"/>
            <a:ext cx="486003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Выявление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факторов риска развития сердечно-сосудистых заболеваний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ea typeface="Times New Roman" pitchFamily="18" charset="0"/>
              <a:cs typeface="Arial" pitchFamily="34" charset="0"/>
            </a:endParaRPr>
          </a:p>
          <a:p>
            <a:pPr lvl="0" indent="19843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выявление повышенного уровня холестерина, сахара в крови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– обследовано более 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42 500 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человек.</a:t>
            </a:r>
            <a:endParaRPr lang="ru-RU" sz="1600" dirty="0">
              <a:ea typeface="Times New Roman" pitchFamily="18" charset="0"/>
              <a:cs typeface="Arial" pitchFamily="34" charset="0"/>
            </a:endParaRPr>
          </a:p>
          <a:p>
            <a:pPr lvl="0" indent="19843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Скриннинговыми методами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инструментальной диагностики 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 охвачено 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195 000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человек.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0962" name="Picture 2" descr="C:\Users\Людмила\Desktop\для аппаратного совещания по Году здоровья\картинки\2_148940167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448" y="1064349"/>
            <a:ext cx="3720230" cy="33843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404664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Профилактика сердечно-сосудистых заболеваний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4642742"/>
            <a:ext cx="64126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Обучение 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в школах здоровья прошли   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6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535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 человек: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 «Школа коронарного больного»,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«Школа больного артериальной </a:t>
            </a:r>
            <a:r>
              <a:rPr lang="ru-RU" sz="1600" dirty="0"/>
              <a:t>гипертонией», </a:t>
            </a:r>
          </a:p>
          <a:p>
            <a:r>
              <a:rPr lang="ru-RU" sz="1600" dirty="0" smtClean="0"/>
              <a:t></a:t>
            </a:r>
            <a:r>
              <a:rPr lang="ru-RU" sz="1600" dirty="0"/>
              <a:t>«Школа ожирения», </a:t>
            </a:r>
          </a:p>
          <a:p>
            <a:r>
              <a:rPr lang="ru-RU" sz="1600" dirty="0"/>
              <a:t>«Школа атеротромбоза», </a:t>
            </a:r>
          </a:p>
          <a:p>
            <a:r>
              <a:rPr lang="ru-RU" sz="1600" dirty="0"/>
              <a:t>«Школа по аритмологии», </a:t>
            </a:r>
          </a:p>
          <a:p>
            <a:r>
              <a:rPr lang="ru-RU" sz="1600" dirty="0"/>
              <a:t>школа для родственников пациентов «Диалог с врачом».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>Окружной </a:t>
            </a:r>
            <a:r>
              <a:rPr lang="ru-RU" sz="1800" dirty="0"/>
              <a:t>кардиологический диспансер «Центр диагностики и сердечно-сосудистой хирургии» </a:t>
            </a:r>
            <a:r>
              <a:rPr lang="ru-RU" sz="1800" dirty="0" smtClean="0"/>
              <a:t>организовал широкомасштабную профилактическую акцию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в рамках проекта «Красное платье», взяв за основу девиз «Позаботься о своих близких».</a:t>
            </a:r>
            <a:br>
              <a:rPr lang="ru-RU" sz="1800" dirty="0"/>
            </a:br>
            <a:endParaRPr lang="ru-RU" sz="1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6752"/>
            <a:ext cx="1780186" cy="116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78901"/>
            <a:ext cx="1419954" cy="223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56699"/>
            <a:ext cx="1440160" cy="240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114" y="4407410"/>
            <a:ext cx="1333688" cy="217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446" y="4372152"/>
            <a:ext cx="1277307" cy="207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78901"/>
            <a:ext cx="1289405" cy="215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340768"/>
            <a:ext cx="70567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Символом </a:t>
            </a:r>
            <a:r>
              <a:rPr lang="ru-RU" sz="1600" dirty="0"/>
              <a:t>акции является красное платье, которое отражает не только женственность и чувство стиля, но и прежде всего, тревогу, связанную со стремительным ростом числа сердечно – сосудистых заболеваний во всём мире.</a:t>
            </a:r>
          </a:p>
          <a:p>
            <a:pPr algn="just"/>
            <a:r>
              <a:rPr lang="ru-RU" sz="1600" dirty="0"/>
              <a:t>В центре внимания – представительницы прекрасного пола, которые традиционно являются ответственными за здоровье семьи. С помощью акции организаторы стремились изменить отношение женщин к вопросам профилактики болезней сердца. Для нашей страны — это особенно актуально, поскольку сердечно – сосудистые заболевания - основная причина смертности населения России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24485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348880"/>
            <a:ext cx="7859216" cy="286632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800" b="1" u="sng" dirty="0"/>
              <a:t>ПреКрасное поколение</a:t>
            </a:r>
          </a:p>
          <a:p>
            <a:pPr marL="109728" indent="0">
              <a:buNone/>
            </a:pPr>
            <a:r>
              <a:rPr lang="ru-RU" sz="1900" b="1" u="sng" dirty="0" smtClean="0"/>
              <a:t>Клуб </a:t>
            </a:r>
            <a:r>
              <a:rPr lang="ru-RU" sz="1900" b="1" u="sng" dirty="0"/>
              <a:t>профориентации для школьников «Музей сердца».</a:t>
            </a:r>
          </a:p>
          <a:p>
            <a:pPr marL="109728" indent="0">
              <a:buNone/>
            </a:pPr>
            <a:r>
              <a:rPr lang="ru-RU" sz="1900" b="1" u="sng" dirty="0" smtClean="0"/>
              <a:t>Клуб </a:t>
            </a:r>
            <a:r>
              <a:rPr lang="ru-RU" sz="1900" b="1" u="sng" dirty="0"/>
              <a:t>для школьников «Я могу спасти жизнь</a:t>
            </a:r>
            <a:r>
              <a:rPr lang="ru-RU" sz="1900" b="1" u="sng" dirty="0" smtClean="0"/>
              <a:t>»</a:t>
            </a:r>
            <a:r>
              <a:rPr lang="ru-RU" sz="2000" dirty="0"/>
              <a:t> </a:t>
            </a:r>
            <a:endParaRPr lang="ru-RU" sz="2000" dirty="0" smtClean="0"/>
          </a:p>
          <a:p>
            <a:pPr marL="109728" indent="0">
              <a:buNone/>
            </a:pPr>
            <a:endParaRPr lang="ru-RU" sz="1900" b="1" u="sng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effectLst/>
              </a:rPr>
              <a:t>Бюджетным учреждением Ханты-Мансийского автономного округа – Югры «Окружной кардиологический диспансер «Центр диагностики и сердечно-сосудистой хирургии» для обучающихся образовательных организаций города Сургута и Сургутского района реализуются образовательные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проекты: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032"/>
            <a:ext cx="3465436" cy="230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27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="" xmlns:lc="http://schemas.openxmlformats.org/drawingml/2006/lockedCanvas" xmlns:a16="http://schemas.microsoft.com/office/drawing/2014/main" id="{178D8486-6251-48EF-803C-4925B2FE8C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583288"/>
              </p:ext>
            </p:extLst>
          </p:nvPr>
        </p:nvGraphicFramePr>
        <p:xfrm>
          <a:off x="2388067" y="6926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93184" y="393305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Здоровье населения обусловлено: более чем в </a:t>
            </a:r>
            <a:r>
              <a:rPr lang="ru-RU" sz="1600" b="1" dirty="0" smtClean="0">
                <a:ea typeface="Times New Roman" pitchFamily="18" charset="0"/>
                <a:cs typeface="Times New Roman" pitchFamily="18" charset="0"/>
              </a:rPr>
              <a:t>50%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условиями и образом жизни; в </a:t>
            </a:r>
            <a:r>
              <a:rPr lang="ru-RU" sz="1600" b="1" dirty="0" smtClean="0">
                <a:ea typeface="Times New Roman" pitchFamily="18" charset="0"/>
                <a:cs typeface="Times New Roman" pitchFamily="18" charset="0"/>
              </a:rPr>
              <a:t>18-22 %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- состоянием окружающей среды; </a:t>
            </a:r>
            <a:r>
              <a:rPr lang="ru-RU" sz="1600" b="1" dirty="0" smtClean="0">
                <a:ea typeface="Times New Roman" pitchFamily="18" charset="0"/>
                <a:cs typeface="Times New Roman" pitchFamily="18" charset="0"/>
              </a:rPr>
              <a:t>в 20%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- генетическими факторами и лишь в </a:t>
            </a:r>
            <a:r>
              <a:rPr lang="ru-RU" sz="1600" b="1" dirty="0" smtClean="0">
                <a:ea typeface="Times New Roman" pitchFamily="18" charset="0"/>
                <a:cs typeface="Times New Roman" pitchFamily="18" charset="0"/>
              </a:rPr>
              <a:t>8-10%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- состоянием системы здравоохранения. </a:t>
            </a:r>
            <a:endParaRPr lang="ru-RU" sz="1600" dirty="0" smtClean="0"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5190" y="4769237"/>
            <a:ext cx="8517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Частью национального проекта «Демография» стала региональная программа по укреплению общественного здоровья. На основе центров медицинской профилактики сегодня создаются центры общественного здоровья, которые призваны сместить акцент с индивидуальной профилактики на популяционный уровень.</a:t>
            </a:r>
            <a:endParaRPr lang="ru-RU" sz="1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558" y="706725"/>
            <a:ext cx="84989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dirty="0" smtClean="0"/>
              <a:t>С </a:t>
            </a:r>
            <a:r>
              <a:rPr lang="ru-RU" dirty="0"/>
              <a:t>целью раннего выявления онкологических заболеваний обследовано </a:t>
            </a:r>
            <a:r>
              <a:rPr lang="ru-RU" b="1" dirty="0" smtClean="0"/>
              <a:t>42 </a:t>
            </a:r>
            <a:r>
              <a:rPr lang="ru-RU" b="1" dirty="0"/>
              <a:t>000 </a:t>
            </a:r>
            <a:r>
              <a:rPr lang="ru-RU" dirty="0"/>
              <a:t>человек;</a:t>
            </a:r>
          </a:p>
          <a:p>
            <a:pPr algn="just"/>
            <a:r>
              <a:rPr lang="ru-RU" dirty="0" smtClean="0"/>
              <a:t>Проведено </a:t>
            </a:r>
            <a:r>
              <a:rPr lang="ru-RU" dirty="0"/>
              <a:t>лекций и бесед </a:t>
            </a:r>
            <a:r>
              <a:rPr lang="ru-RU" b="1" dirty="0" smtClean="0"/>
              <a:t>7 155 </a:t>
            </a:r>
            <a:r>
              <a:rPr lang="ru-RU" dirty="0" smtClean="0"/>
              <a:t>с </a:t>
            </a:r>
            <a:r>
              <a:rPr lang="ru-RU" dirty="0"/>
              <a:t>охватом </a:t>
            </a:r>
            <a:r>
              <a:rPr lang="ru-RU" b="1" dirty="0" smtClean="0"/>
              <a:t>22 679 </a:t>
            </a:r>
            <a:r>
              <a:rPr lang="ru-RU" dirty="0" smtClean="0"/>
              <a:t>человек</a:t>
            </a:r>
            <a:r>
              <a:rPr lang="ru-RU" dirty="0"/>
              <a:t>;</a:t>
            </a:r>
          </a:p>
          <a:p>
            <a:pPr algn="just"/>
            <a:r>
              <a:rPr lang="ru-RU" dirty="0" smtClean="0"/>
              <a:t>Кино- </a:t>
            </a:r>
            <a:r>
              <a:rPr lang="ru-RU" dirty="0"/>
              <a:t>видео демонстрации </a:t>
            </a:r>
            <a:r>
              <a:rPr lang="ru-RU" b="1" dirty="0" smtClean="0"/>
              <a:t>6 500 </a:t>
            </a:r>
            <a:r>
              <a:rPr lang="ru-RU" dirty="0" smtClean="0"/>
              <a:t>прокатов.</a:t>
            </a:r>
            <a:endParaRPr lang="ru-RU" dirty="0"/>
          </a:p>
          <a:p>
            <a:pPr algn="just"/>
            <a:r>
              <a:rPr lang="ru-RU" dirty="0" smtClean="0"/>
              <a:t>Акции</a:t>
            </a:r>
            <a:r>
              <a:rPr lang="ru-RU" dirty="0"/>
              <a:t>, декадники, приуроченные к дням, установленным ВОЗ «Всемирный день борьбы против рака» - </a:t>
            </a:r>
            <a:r>
              <a:rPr lang="ru-RU" b="1" dirty="0" smtClean="0"/>
              <a:t>14 750 </a:t>
            </a:r>
            <a:r>
              <a:rPr lang="ru-RU" dirty="0" smtClean="0"/>
              <a:t>человек.</a:t>
            </a:r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82702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Профилактика онкологических заболеваний</a:t>
            </a:r>
          </a:p>
        </p:txBody>
      </p:sp>
      <p:pic>
        <p:nvPicPr>
          <p:cNvPr id="1026" name="Picture 2" descr="C:\Users\User\Documents\Мои документы\СЛУЖБА по ОЗН\аппаратные совещания у Главы\аппаратное 27.03.2017\картинки\onkologia-s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3841601" cy="31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58166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Профилактика сахарного диабета</a:t>
            </a:r>
          </a:p>
          <a:p>
            <a:endParaRPr lang="ru-RU" dirty="0"/>
          </a:p>
          <a:p>
            <a:pPr algn="just"/>
            <a:r>
              <a:rPr lang="ru-RU" dirty="0" smtClean="0"/>
              <a:t></a:t>
            </a:r>
            <a:r>
              <a:rPr lang="ru-RU" b="1" dirty="0" smtClean="0"/>
              <a:t>175 000 </a:t>
            </a:r>
            <a:r>
              <a:rPr lang="ru-RU" dirty="0" smtClean="0"/>
              <a:t>человек </a:t>
            </a:r>
            <a:r>
              <a:rPr lang="ru-RU" dirty="0"/>
              <a:t>прошли лабораторные исследования </a:t>
            </a:r>
            <a:r>
              <a:rPr lang="ru-RU" dirty="0" smtClean="0"/>
              <a:t>на </a:t>
            </a:r>
            <a:r>
              <a:rPr lang="ru-RU" dirty="0"/>
              <a:t>сахар крови;</a:t>
            </a:r>
          </a:p>
          <a:p>
            <a:pPr algn="just"/>
            <a:r>
              <a:rPr lang="ru-RU" dirty="0" smtClean="0"/>
              <a:t>в </a:t>
            </a:r>
            <a:r>
              <a:rPr lang="ru-RU" dirty="0"/>
              <a:t>«Школе профилактики сахарного диабета» прошли обучение </a:t>
            </a:r>
            <a:r>
              <a:rPr lang="ru-RU" dirty="0" smtClean="0"/>
              <a:t>               </a:t>
            </a:r>
            <a:r>
              <a:rPr lang="ru-RU" b="1" dirty="0" smtClean="0"/>
              <a:t>2 616 </a:t>
            </a:r>
            <a:r>
              <a:rPr lang="ru-RU" dirty="0" smtClean="0"/>
              <a:t>человек.</a:t>
            </a:r>
            <a:endParaRPr lang="ru-RU" dirty="0"/>
          </a:p>
          <a:p>
            <a:pPr algn="just"/>
            <a:r>
              <a:rPr lang="ru-RU" dirty="0" smtClean="0"/>
              <a:t>в Акциях </a:t>
            </a:r>
            <a:r>
              <a:rPr lang="ru-RU" dirty="0"/>
              <a:t>и </a:t>
            </a:r>
            <a:r>
              <a:rPr lang="ru-RU" dirty="0" smtClean="0"/>
              <a:t>месячниках по </a:t>
            </a:r>
            <a:r>
              <a:rPr lang="ru-RU" dirty="0"/>
              <a:t>профилактике сахарного диабета </a:t>
            </a:r>
            <a:r>
              <a:rPr lang="ru-RU" dirty="0" smtClean="0"/>
              <a:t>приняли </a:t>
            </a:r>
            <a:r>
              <a:rPr lang="ru-RU" dirty="0"/>
              <a:t>участие </a:t>
            </a:r>
            <a:r>
              <a:rPr lang="ru-RU" b="1" dirty="0" smtClean="0"/>
              <a:t>10 000 </a:t>
            </a:r>
            <a:r>
              <a:rPr lang="ru-RU" dirty="0" smtClean="0"/>
              <a:t>человек:</a:t>
            </a:r>
            <a:endParaRPr lang="ru-RU" dirty="0"/>
          </a:p>
          <a:p>
            <a:r>
              <a:rPr lang="ru-RU" dirty="0" smtClean="0"/>
              <a:t>-«Семья и диабет</a:t>
            </a:r>
            <a:r>
              <a:rPr lang="ru-RU" dirty="0"/>
              <a:t>»;</a:t>
            </a:r>
          </a:p>
          <a:p>
            <a:r>
              <a:rPr lang="ru-RU" dirty="0" smtClean="0"/>
              <a:t>-«Измерь </a:t>
            </a:r>
            <a:r>
              <a:rPr lang="ru-RU" dirty="0"/>
              <a:t>свой сахар»;</a:t>
            </a:r>
          </a:p>
          <a:p>
            <a:endParaRPr lang="ru-RU" dirty="0"/>
          </a:p>
        </p:txBody>
      </p:sp>
      <p:pic>
        <p:nvPicPr>
          <p:cNvPr id="2050" name="Picture 2" descr="C:\Users\User\Documents\Мои документы\СЛУЖБА по ОЗН\аппаратные совещания у Главы\аппаратное 27.03.2017\картинки\dianot-ot-saharnogo-diabet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140968"/>
            <a:ext cx="377610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5976" y="337425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Информационные материалы, полиграфическая продукция – распространено </a:t>
            </a:r>
            <a:r>
              <a:rPr lang="ru-RU" b="1" dirty="0" smtClean="0"/>
              <a:t>11 000 </a:t>
            </a:r>
            <a:r>
              <a:rPr lang="ru-RU" dirty="0"/>
              <a:t>экземпляров,</a:t>
            </a:r>
          </a:p>
          <a:p>
            <a:r>
              <a:rPr lang="ru-RU" dirty="0" smtClean="0"/>
              <a:t>Плакаты</a:t>
            </a:r>
            <a:r>
              <a:rPr lang="ru-RU" dirty="0"/>
              <a:t>, бюллетени, информационные столики – </a:t>
            </a:r>
            <a:r>
              <a:rPr lang="ru-RU" b="1" dirty="0" smtClean="0"/>
              <a:t>305</a:t>
            </a:r>
            <a:r>
              <a:rPr lang="ru-RU" dirty="0" smtClean="0"/>
              <a:t> материалов.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718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10933" y="-1307847"/>
            <a:ext cx="8352928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98438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ea typeface="Times New Roman" pitchFamily="18" charset="0"/>
              <a:cs typeface="Arial" pitchFamily="34" charset="0"/>
            </a:endParaRPr>
          </a:p>
          <a:p>
            <a:pPr lvl="0" indent="198438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ea typeface="Times New Roman" pitchFamily="18" charset="0"/>
              <a:cs typeface="Arial" pitchFamily="34" charset="0"/>
            </a:endParaRPr>
          </a:p>
          <a:p>
            <a:pPr lvl="0" indent="198438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ea typeface="Times New Roman" pitchFamily="18" charset="0"/>
              <a:cs typeface="Arial" pitchFamily="34" charset="0"/>
            </a:endParaRPr>
          </a:p>
          <a:p>
            <a:pPr lvl="0" indent="198438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ea typeface="Times New Roman" pitchFamily="18" charset="0"/>
              <a:cs typeface="Arial" pitchFamily="34" charset="0"/>
            </a:endParaRPr>
          </a:p>
          <a:p>
            <a:pPr lvl="0" indent="198438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ea typeface="Times New Roman" pitchFamily="18" charset="0"/>
              <a:cs typeface="Arial" pitchFamily="34" charset="0"/>
            </a:endParaRPr>
          </a:p>
          <a:p>
            <a:pPr lvl="0" indent="19843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Профилактика </a:t>
            </a:r>
            <a:r>
              <a:rPr lang="ru-RU" sz="2000" b="1" dirty="0">
                <a:ea typeface="Times New Roman" pitchFamily="18" charset="0"/>
                <a:cs typeface="Arial" pitchFamily="34" charset="0"/>
              </a:rPr>
              <a:t>психических расстройств и расстройств поведения</a:t>
            </a: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ea typeface="Times New Roman" pitchFamily="18" charset="0"/>
              <a:cs typeface="Arial" pitchFamily="34" charset="0"/>
            </a:endParaRP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ea typeface="Times New Roman" pitchFamily="18" charset="0"/>
              <a:cs typeface="Arial" pitchFamily="34" charset="0"/>
            </a:endParaRP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ea typeface="Times New Roman" pitchFamily="18" charset="0"/>
              <a:cs typeface="Arial" pitchFamily="34" charset="0"/>
            </a:endParaRP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ea typeface="Times New Roman" pitchFamily="18" charset="0"/>
              <a:cs typeface="Arial" pitchFamily="34" charset="0"/>
            </a:endParaRP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ea typeface="Times New Roman" pitchFamily="18" charset="0"/>
              <a:cs typeface="Arial" pitchFamily="34" charset="0"/>
            </a:endParaRP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ea typeface="Times New Roman" pitchFamily="18" charset="0"/>
              <a:cs typeface="Arial" pitchFamily="34" charset="0"/>
            </a:endParaRP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ea typeface="Times New Roman" pitchFamily="18" charset="0"/>
              <a:cs typeface="Arial" pitchFamily="34" charset="0"/>
            </a:endParaRP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ea typeface="Times New Roman" pitchFamily="18" charset="0"/>
              <a:cs typeface="Arial" pitchFamily="34" charset="0"/>
            </a:endParaRP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ea typeface="Times New Roman" pitchFamily="18" charset="0"/>
              <a:cs typeface="Arial" pitchFamily="34" charset="0"/>
            </a:endParaRP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ea typeface="Times New Roman" pitchFamily="18" charset="0"/>
              <a:cs typeface="Arial" pitchFamily="34" charset="0"/>
            </a:endParaRP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ea typeface="Times New Roman" pitchFamily="18" charset="0"/>
              <a:cs typeface="Arial" pitchFamily="34" charset="0"/>
            </a:endParaRP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ea typeface="Times New Roman" pitchFamily="18" charset="0"/>
              <a:cs typeface="Arial" pitchFamily="34" charset="0"/>
            </a:endParaRP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	Консультативная психологическая помощь специалистами отделений медико-социальной помощи поликлиник оказана 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5 457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человек;</a:t>
            </a: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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	В ходе консультативных приемов в подразделениях БУ «Сургутская клиническая психоневрологическая больница» специалистами выявлено: </a:t>
            </a: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-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401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человек с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психиатрическими 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расстройствами;</a:t>
            </a:r>
            <a:endParaRPr lang="ru-RU" sz="1600" dirty="0">
              <a:ea typeface="Times New Roman" pitchFamily="18" charset="0"/>
              <a:cs typeface="Arial" pitchFamily="34" charset="0"/>
            </a:endParaRP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-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174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человека с наркологическими расстройствами.</a:t>
            </a:r>
            <a:endParaRPr lang="ru-RU" sz="1600" dirty="0"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24" y="1196752"/>
            <a:ext cx="4696866" cy="234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755576" y="260648"/>
            <a:ext cx="8172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84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Мероприятия, направленные на информирование населения о причинах возникновения заболеваний и об условиях, способствующих их распространению, о медицинских организациях, осуществляющих профилактику заболеваний  и оказывающих медицинскую помощь.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20410" y="1916832"/>
            <a:ext cx="828092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В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средствах массовой информации и/или на официальном портале Администрации города Сургута размещено 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2 349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информационных материалов (в том числе повторов) о реализованных мероприятиях по профилактике здорового образа жизни, о социально-значимых заболеваниях и заболеваниях, представляющих опасность для 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окружающих, из них: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по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формированию здорового образа жизни – 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1177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 материалов;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- о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социально-значимых заболеваниях, и заболеваниях, представляющих опасность для окружающих - 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1172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материала.</a:t>
            </a:r>
          </a:p>
        </p:txBody>
      </p:sp>
      <p:pic>
        <p:nvPicPr>
          <p:cNvPr id="3074" name="Picture 2" descr="C:\Users\User\Documents\Мои документы\СЛУЖБА по ОЗН\аппаратные совещания у Главы\аппаратное 27.03.2017\картинки\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073" y="3978935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dirty="0" smtClean="0"/>
              <a:t>Обследование населения </a:t>
            </a:r>
            <a:r>
              <a:rPr lang="ru-RU" dirty="0"/>
              <a:t>в Центрах здоровья:</a:t>
            </a:r>
          </a:p>
          <a:p>
            <a:r>
              <a:rPr lang="ru-RU" dirty="0" smtClean="0"/>
              <a:t>-взрослое </a:t>
            </a:r>
            <a:r>
              <a:rPr lang="ru-RU" dirty="0"/>
              <a:t>население -   </a:t>
            </a:r>
            <a:r>
              <a:rPr lang="ru-RU" b="1" dirty="0" smtClean="0"/>
              <a:t>11 446</a:t>
            </a:r>
            <a:r>
              <a:rPr lang="ru-RU" dirty="0" smtClean="0"/>
              <a:t> </a:t>
            </a:r>
            <a:r>
              <a:rPr lang="ru-RU" dirty="0"/>
              <a:t>человек;</a:t>
            </a:r>
          </a:p>
          <a:p>
            <a:r>
              <a:rPr lang="ru-RU" dirty="0" smtClean="0"/>
              <a:t>-детское </a:t>
            </a:r>
            <a:r>
              <a:rPr lang="ru-RU" dirty="0"/>
              <a:t>население -  </a:t>
            </a:r>
            <a:r>
              <a:rPr lang="ru-RU" b="1" dirty="0" smtClean="0"/>
              <a:t>1 787 </a:t>
            </a:r>
            <a:r>
              <a:rPr lang="ru-RU" dirty="0" smtClean="0"/>
              <a:t>человек</a:t>
            </a:r>
            <a:r>
              <a:rPr lang="ru-RU" dirty="0"/>
              <a:t>.</a:t>
            </a:r>
          </a:p>
          <a:p>
            <a:pPr algn="just"/>
            <a:r>
              <a:rPr lang="ru-RU" dirty="0" smtClean="0"/>
              <a:t>В рамках диспансеризации отдельных </a:t>
            </a:r>
            <a:r>
              <a:rPr lang="ru-RU" dirty="0"/>
              <a:t>групп </a:t>
            </a:r>
            <a:r>
              <a:rPr lang="ru-RU" dirty="0" smtClean="0"/>
              <a:t>населения обследовано: </a:t>
            </a:r>
            <a:r>
              <a:rPr lang="ru-RU" b="1" dirty="0" smtClean="0"/>
              <a:t>55 943 </a:t>
            </a:r>
            <a:r>
              <a:rPr lang="ru-RU" dirty="0" smtClean="0"/>
              <a:t>человека взрослого населения;</a:t>
            </a:r>
            <a:r>
              <a:rPr lang="ru-RU" b="1" dirty="0"/>
              <a:t> 72 461 </a:t>
            </a:r>
            <a:r>
              <a:rPr lang="ru-RU" dirty="0" smtClean="0"/>
              <a:t>чел. - детского населения.</a:t>
            </a:r>
            <a:endParaRPr lang="ru-RU" dirty="0"/>
          </a:p>
        </p:txBody>
      </p:sp>
      <p:pic>
        <p:nvPicPr>
          <p:cNvPr id="4098" name="Picture 2" descr="C:\Users\User\Documents\Мои документы\СЛУЖБА по ОЗН\аппаратные совещания у Главы\аппаратное 27.03.2017\картинки\00002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711" y="2492896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47864" y="4797152"/>
            <a:ext cx="3562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здоровы!</a:t>
            </a:r>
            <a:endParaRPr lang="ru-RU" sz="32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9412"/>
            <a:ext cx="51943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38" y="476672"/>
            <a:ext cx="631666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20" y="620688"/>
            <a:ext cx="8622211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С </a:t>
            </a:r>
            <a:r>
              <a:rPr lang="ru-RU" dirty="0"/>
              <a:t>целью обеспечения исполнения полномочий органов местного самоуправления в сфере охраны здоровья </a:t>
            </a:r>
            <a:r>
              <a:rPr lang="ru-RU" dirty="0" smtClean="0"/>
              <a:t>граждан, установленных:  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муниципальном образовании городской </a:t>
            </a:r>
            <a:r>
              <a:rPr lang="ru-RU" dirty="0" smtClean="0"/>
              <a:t>округ город Сургут </a:t>
            </a:r>
            <a:r>
              <a:rPr lang="ru-RU" dirty="0"/>
              <a:t>создана </a:t>
            </a:r>
            <a:r>
              <a:rPr lang="ru-RU" dirty="0" smtClean="0"/>
              <a:t>Служба </a:t>
            </a:r>
            <a:r>
              <a:rPr lang="ru-RU" dirty="0"/>
              <a:t>по охране здоровья населения Администрации города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       Службой </a:t>
            </a:r>
            <a:r>
              <a:rPr lang="ru-RU" dirty="0"/>
              <a:t>реализуются полномочия органов местного самоуправления по</a:t>
            </a:r>
            <a:r>
              <a:rPr lang="ru-RU" dirty="0" smtClean="0"/>
              <a:t>: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	</a:t>
            </a:r>
          </a:p>
          <a:p>
            <a:pPr algn="just"/>
            <a:r>
              <a:rPr lang="ru-RU" dirty="0"/>
              <a:t>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11761" y="1340768"/>
            <a:ext cx="646197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/>
              <a:t>Федеральным законом от 21.11.2011 № 323-ФЗ «Об основах охраны здоровья граждан в Российской Федерации»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1" y="2420888"/>
            <a:ext cx="646197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/>
              <a:t>Законом </a:t>
            </a:r>
            <a:r>
              <a:rPr lang="ru-RU" sz="1600" dirty="0"/>
              <a:t>Ханты-Мансийского автономного округа – Югры от 24.09.2015 № 73-оз «Об осуществлении органами местного самоуправления муниципальных образований  Ханты-Мансийского автономного округа – Югры отдельных полномочий в сфере охраны здоровья граждан</a:t>
            </a:r>
            <a:r>
              <a:rPr lang="ru-RU" sz="1600" dirty="0" smtClean="0"/>
              <a:t>»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47359" y="5130320"/>
            <a:ext cx="5923408" cy="1323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/>
              <a:t>информированию населения о возможности распространения на территории муниципального образования социально-значимых заболеваний, и заболеваний, представляющих опасность для </a:t>
            </a:r>
            <a:r>
              <a:rPr lang="ru-RU" sz="1600" dirty="0" smtClean="0"/>
              <a:t>окружающих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130321"/>
            <a:ext cx="2016224" cy="1323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/>
          </a:p>
          <a:p>
            <a:r>
              <a:rPr lang="ru-RU" sz="1600" dirty="0" smtClean="0"/>
              <a:t>профилактике </a:t>
            </a:r>
            <a:r>
              <a:rPr lang="ru-RU" sz="1600" dirty="0"/>
              <a:t>заболеваний и формированию здорового образа </a:t>
            </a:r>
            <a:r>
              <a:rPr lang="ru-RU" sz="1600" dirty="0" smtClean="0"/>
              <a:t>жизни</a:t>
            </a:r>
            <a:endParaRPr lang="ru-RU" sz="16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938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467544" y="404664"/>
          <a:ext cx="849694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1002778"/>
              </p:ext>
            </p:extLst>
          </p:nvPr>
        </p:nvGraphicFramePr>
        <p:xfrm>
          <a:off x="539552" y="332656"/>
          <a:ext cx="828092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722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Людмила\Desktop\для аппаратного совещания по Году здоровья\картинки\3393d17af6c7a22013dd74ced02355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56319"/>
            <a:ext cx="6984120" cy="3744416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 flipH="1">
            <a:off x="867029" y="4300735"/>
            <a:ext cx="79208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Здоровый образ жизни  включает в себя основные элементы: плодотворный труд, рациональный режим труда и отдыха, оптимальный двигательный режим, закаливание, рациональное питание, искоренение вредных привычек и т.п.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Общие мероприятия комплексного плана</a:t>
            </a:r>
            <a:endParaRPr lang="ru-RU" sz="24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1196752"/>
            <a:ext cx="83529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indent="4508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-50800" algn="l"/>
                <a:tab pos="130175" algn="l"/>
              </a:tabLst>
            </a:pPr>
            <a:r>
              <a:rPr lang="ru-RU" sz="1600" dirty="0" smtClean="0"/>
              <a:t>     утвержден Комплексный межведомственный план мероприятий;</a:t>
            </a:r>
          </a:p>
          <a:p>
            <a:pPr marL="0" lvl="1" indent="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-50800" algn="l"/>
                <a:tab pos="130175" algn="l"/>
              </a:tabLst>
            </a:pPr>
            <a:r>
              <a:rPr lang="ru-RU" sz="1600" dirty="0" smtClean="0"/>
              <a:t>     проведены социологические опросы, анкетирование граждан по вопросам сохранения и укрепления здоровья, профилактики заболеваний и формирования ЗОЖ;</a:t>
            </a:r>
          </a:p>
          <a:p>
            <a:pPr algn="just"/>
            <a:r>
              <a:rPr lang="ru-RU" sz="1600" dirty="0" smtClean="0"/>
              <a:t>-    вопросы профилактики заболеваний и формирования ЗОЖ среди населения города рассматривались на  Координационном совете по регулированию отдельных вопросов в сфере охраны здоровья граждан.</a:t>
            </a:r>
            <a:endParaRPr lang="ru-RU" sz="1600" dirty="0"/>
          </a:p>
        </p:txBody>
      </p:sp>
      <p:pic>
        <p:nvPicPr>
          <p:cNvPr id="8193" name="Picture 1" descr="C:\Users\Людмила\Desktop\для аппаратного совещания по Году здоровья\картинки\000482586_1-a2af66be4f07a22db7f96f008dc256e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501008"/>
            <a:ext cx="3514361" cy="2635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9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Мероприятия, направленные на формирование у населения мотивации для занятий физической культурой и спортом,  и создание необходимых для этого условий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412776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Мероприятия, проводимые специалистами медицинских организаций, учреждений дополнительного образования, специалистами высших учебных заведений:</a:t>
            </a:r>
            <a:endParaRPr lang="ru-RU" sz="1600" dirty="0" smtClean="0"/>
          </a:p>
          <a:p>
            <a:pPr algn="ctr"/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2780928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dirty="0" smtClean="0"/>
              <a:t>Лекции, беседы с охватом 36 500 человек, </a:t>
            </a:r>
          </a:p>
          <a:p>
            <a:pPr algn="just"/>
            <a:endParaRPr lang="ru-RU" dirty="0" smtClean="0"/>
          </a:p>
          <a:p>
            <a:pPr algn="just">
              <a:buFontTx/>
              <a:buChar char="-"/>
            </a:pPr>
            <a:r>
              <a:rPr lang="ru-RU" dirty="0" smtClean="0"/>
              <a:t> показ кино-видео демонстраций   </a:t>
            </a:r>
            <a:r>
              <a:rPr lang="ru-RU" b="1" dirty="0" smtClean="0"/>
              <a:t>23 000 </a:t>
            </a:r>
            <a:r>
              <a:rPr lang="ru-RU" dirty="0" smtClean="0"/>
              <a:t>прокатов</a:t>
            </a:r>
          </a:p>
          <a:p>
            <a:pPr algn="just"/>
            <a:endParaRPr lang="ru-RU" dirty="0" smtClean="0"/>
          </a:p>
          <a:p>
            <a:pPr algn="just">
              <a:buFontTx/>
              <a:buChar char="-"/>
            </a:pPr>
            <a:r>
              <a:rPr lang="ru-RU" dirty="0" smtClean="0"/>
              <a:t>«Мы за спорт»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-</a:t>
            </a:r>
            <a:r>
              <a:rPr lang="ru-RU" dirty="0" smtClean="0"/>
              <a:t> турслеты</a:t>
            </a:r>
          </a:p>
          <a:p>
            <a:pPr lvl="0" algn="just"/>
            <a:endParaRPr lang="ru-RU" dirty="0"/>
          </a:p>
        </p:txBody>
      </p:sp>
      <p:pic>
        <p:nvPicPr>
          <p:cNvPr id="18434" name="Picture 2" descr="C:\Users\Людмила\Desktop\для аппаратного совещания по Году здоровья\картинки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48880"/>
            <a:ext cx="2592288" cy="3665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1725</TotalTime>
  <Words>2247</Words>
  <Application>Microsoft Office PowerPoint</Application>
  <PresentationFormat>Экран (4:3)</PresentationFormat>
  <Paragraphs>305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Открытая</vt:lpstr>
      <vt:lpstr>  Доклад  Об организации и реализации мероприятий по профилактике заболеваний и формированию здорового образа жизни на территории города Сургута </vt:lpstr>
      <vt:lpstr>         Вопросы сохранения и укрепления здоровья человека были актуальны во все времена. Здоровье, бесспорно, является самой главной ценностью и человека и общества, т.к. представляет основу для дальнейшего сохранения и развития жизни. Любое общество стремится сформировать человека физически, психически и социально здоровым в соответствии с моральными, интеллектуальными и физическими идеалами.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мероприятия комплексного плана</vt:lpstr>
      <vt:lpstr>Презентация PowerPoint</vt:lpstr>
      <vt:lpstr> Структурными подразделениями Администрации города, учреждениями дополнительного образования, учреждениями высшего профессионального образования проведены: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Окружной кардиологический диспансер «Центр диагностики и сердечно-сосудистой хирургии» организовал широкомасштабную профилактическую акцию  в рамках проекта «Красное платье», взяв за основу девиз «Позаботься о своих близких». </vt:lpstr>
      <vt:lpstr>Бюджетным учреждением Ханты-Мансийского автономного округа – Югры «Окружной кардиологический диспансер «Центр диагностики и сердечно-сосудистой хирургии» для обучающихся образовательных организаций города Сургута и Сургутского района реализуются образовательные проекты: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О проведении Года здоровья в 2017 году в городе Сургуте</dc:title>
  <dc:creator>Загорская Людмила Анатольевна</dc:creator>
  <cp:lastModifiedBy>User</cp:lastModifiedBy>
  <cp:revision>152</cp:revision>
  <dcterms:created xsi:type="dcterms:W3CDTF">2017-03-22T09:11:58Z</dcterms:created>
  <dcterms:modified xsi:type="dcterms:W3CDTF">2019-04-09T08:33:31Z</dcterms:modified>
</cp:coreProperties>
</file>