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7" r:id="rId2"/>
    <p:sldId id="257" r:id="rId3"/>
    <p:sldId id="258" r:id="rId4"/>
    <p:sldId id="262" r:id="rId5"/>
    <p:sldId id="276" r:id="rId6"/>
    <p:sldId id="272" r:id="rId7"/>
    <p:sldId id="282" r:id="rId8"/>
    <p:sldId id="283" r:id="rId9"/>
    <p:sldId id="284" r:id="rId10"/>
    <p:sldId id="285" r:id="rId11"/>
    <p:sldId id="286" r:id="rId12"/>
    <p:sldId id="268" r:id="rId13"/>
    <p:sldId id="289" r:id="rId14"/>
  </p:sldIdLst>
  <p:sldSz cx="12192000" cy="6858000"/>
  <p:notesSz cx="10020300" cy="144494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41813" cy="722313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313" y="1"/>
            <a:ext cx="4343400" cy="722313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4A2DF2F2-5376-4979-857E-09FA3659288B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6850" y="1085850"/>
            <a:ext cx="9626600" cy="5414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715" y="6862763"/>
            <a:ext cx="8016875" cy="6502400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13723938"/>
            <a:ext cx="4341813" cy="722313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313" y="13723938"/>
            <a:ext cx="4343400" cy="722313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5DE25DEC-61B0-45FA-8493-729761487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70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DEC-61B0-45FA-8493-72976148754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598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DEC-61B0-45FA-8493-72976148754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81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DEC-61B0-45FA-8493-72976148754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18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DEC-61B0-45FA-8493-72976148754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DEC-61B0-45FA-8493-72976148754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072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DEC-61B0-45FA-8493-72976148754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523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DEC-61B0-45FA-8493-72976148754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910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DEC-61B0-45FA-8493-72976148754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90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DEC-61B0-45FA-8493-72976148754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044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DEC-61B0-45FA-8493-72976148754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864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DEC-61B0-45FA-8493-72976148754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919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751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83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59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1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9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2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47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26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98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8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20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EAF4D-33BD-4B0E-AC0F-A56A701976B4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9A089-BB28-4673-AAFD-A31541B2C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78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381328"/>
            <a:ext cx="12192000" cy="476672"/>
          </a:xfrm>
          <a:prstGeom prst="rect">
            <a:avLst/>
          </a:prstGeom>
          <a:solidFill>
            <a:srgbClr val="E95C0C"/>
          </a:solidFill>
          <a:ln>
            <a:solidFill>
              <a:srgbClr val="E95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962142"/>
            <a:ext cx="12192000" cy="1347179"/>
          </a:xfrm>
          <a:prstGeom prst="rect">
            <a:avLst/>
          </a:prstGeom>
          <a:solidFill>
            <a:srgbClr val="E95C0C"/>
          </a:solidFill>
          <a:ln>
            <a:solidFill>
              <a:srgbClr val="E95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377" y="6373480"/>
            <a:ext cx="2207359" cy="48452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ЖКХменяется</a:t>
            </a:r>
          </a:p>
        </p:txBody>
      </p:sp>
      <p:pic>
        <p:nvPicPr>
          <p:cNvPr id="1026" name="Picture 2" descr="C:\Users\rizaeva\Desktop\РЦК\Фирменный стиль\Банне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15601"/>
          <a:stretch/>
        </p:blipFill>
        <p:spPr bwMode="auto">
          <a:xfrm>
            <a:off x="0" y="616744"/>
            <a:ext cx="12192000" cy="434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431942" y="6373480"/>
            <a:ext cx="2207359" cy="48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Городаменяются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-37632"/>
            <a:ext cx="12192000" cy="654376"/>
          </a:xfrm>
          <a:prstGeom prst="rect">
            <a:avLst/>
          </a:prstGeom>
          <a:solidFill>
            <a:srgbClr val="00A6B7">
              <a:alpha val="98039"/>
            </a:srgbClr>
          </a:solidFill>
          <a:ln>
            <a:solidFill>
              <a:srgbClr val="00A6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" y="4971996"/>
            <a:ext cx="10668000" cy="1337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ПРИОРИТЕТНЫЙ ПРОЕКТ</a:t>
            </a:r>
          </a:p>
          <a:p>
            <a:r>
              <a:rPr lang="ru-RU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«ФОРМИРОВАНИЕ КОМФОРТНОЙ ГОРОДСКОЙ СРЕДЫ»</a:t>
            </a:r>
          </a:p>
          <a:p>
            <a:endParaRPr lang="ru-RU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«Главная площадь города»</a:t>
            </a:r>
            <a:endParaRPr lang="ru-RU" sz="1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0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03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600302" y="230661"/>
            <a:ext cx="3426941" cy="5170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 ExtraLight" pitchFamily="2" charset="-52"/>
                <a:ea typeface="+mj-ea"/>
                <a:cs typeface="+mj-cs"/>
              </a:rPr>
              <a:t>Вариант 1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  <a:ea typeface="+mj-ea"/>
                <a:cs typeface="+mj-cs"/>
              </a:rPr>
              <a:t>«Город на песке» 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</a:rPr>
              <a:t>перспектива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Montserrat ExtraLight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06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600302" y="230661"/>
            <a:ext cx="3426941" cy="5170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 ExtraLight" pitchFamily="2" charset="-52"/>
                <a:ea typeface="+mj-ea"/>
                <a:cs typeface="+mj-cs"/>
              </a:rPr>
              <a:t>Вариант 1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  <a:ea typeface="+mj-ea"/>
                <a:cs typeface="+mj-cs"/>
              </a:rPr>
              <a:t>«Город на песке» 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</a:rPr>
              <a:t>перспектива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Montserrat ExtraLight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ма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41406"/>
            <a:ext cx="3898305" cy="2755556"/>
          </a:xfrm>
          <a:prstGeom prst="rect">
            <a:avLst/>
          </a:prstGeom>
        </p:spPr>
      </p:pic>
      <p:pic>
        <p:nvPicPr>
          <p:cNvPr id="8" name="Рисунок 7" descr="павильоны.jpg"/>
          <p:cNvPicPr>
            <a:picLocks noChangeAspect="1"/>
          </p:cNvPicPr>
          <p:nvPr/>
        </p:nvPicPr>
        <p:blipFill>
          <a:blip r:embed="rId4" cstate="print"/>
          <a:srcRect t="15856"/>
          <a:stretch>
            <a:fillRect/>
          </a:stretch>
        </p:blipFill>
        <p:spPr>
          <a:xfrm>
            <a:off x="2781903" y="403654"/>
            <a:ext cx="9161905" cy="54493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437" y="208608"/>
            <a:ext cx="10515600" cy="3762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</a:rPr>
              <a:t>Надпись «СУРГУТ» из стационарных павильонов</a:t>
            </a:r>
          </a:p>
        </p:txBody>
      </p:sp>
      <p:pic>
        <p:nvPicPr>
          <p:cNvPr id="5" name="Рисунок 4" descr="вариант1_1.jpg"/>
          <p:cNvPicPr>
            <a:picLocks noChangeAspect="1"/>
          </p:cNvPicPr>
          <p:nvPr/>
        </p:nvPicPr>
        <p:blipFill>
          <a:blip r:embed="rId5" cstate="print"/>
          <a:srcRect t="2807"/>
          <a:stretch>
            <a:fillRect/>
          </a:stretch>
        </p:blipFill>
        <p:spPr>
          <a:xfrm>
            <a:off x="5733534" y="4686052"/>
            <a:ext cx="5884410" cy="203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надпись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8513" y="3872654"/>
            <a:ext cx="5212973" cy="282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izaeva\Desktop\РЦК\Фирменный стиль\Г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81" y="5229200"/>
            <a:ext cx="2207359" cy="4845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ЖКХменяется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960096" y="5229200"/>
            <a:ext cx="2592288" cy="484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Городаменяются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637539" y="3284984"/>
            <a:ext cx="9143999" cy="1337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ГОРОДСКАЯ СРЕДА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www.gorsreda86.ugraces.ru</a:t>
            </a:r>
            <a:endParaRPr lang="ru-RU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6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002"/>
          </a:xfrm>
        </p:spPr>
        <p:txBody>
          <a:bodyPr>
            <a:normAutofit/>
          </a:bodyPr>
          <a:lstStyle/>
          <a:p>
            <a:r>
              <a:rPr lang="ru-RU" sz="1800" b="1" u="sng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</a:rPr>
              <a:t>Градостроительная ситуация – места общественного притяжения </a:t>
            </a:r>
            <a:endParaRPr lang="ru-RU" sz="1800" b="1" u="sng" dirty="0">
              <a:solidFill>
                <a:schemeClr val="accent1">
                  <a:lumMod val="50000"/>
                </a:schemeClr>
              </a:solidFill>
              <a:latin typeface="Montserrat ExtraLight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180" t="28508" r="4864" b="3039"/>
          <a:stretch/>
        </p:blipFill>
        <p:spPr>
          <a:xfrm>
            <a:off x="838200" y="882128"/>
            <a:ext cx="9037320" cy="5740843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550024" y="2302136"/>
            <a:ext cx="1097280" cy="10972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415812" y="5540188"/>
            <a:ext cx="1373316" cy="137331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203116" y="1409252"/>
            <a:ext cx="1785768" cy="1785768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730650" y="882128"/>
            <a:ext cx="1463040" cy="1463857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039907" y="3624510"/>
            <a:ext cx="1785768" cy="178576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498183" y="5992009"/>
            <a:ext cx="630962" cy="63096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835335" y="752799"/>
            <a:ext cx="22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Газпром Транс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>
            <a:stCxn id="12" idx="7"/>
          </p:cNvCxnSpPr>
          <p:nvPr/>
        </p:nvCxnSpPr>
        <p:spPr>
          <a:xfrm>
            <a:off x="3979433" y="1096505"/>
            <a:ext cx="7692614" cy="29971"/>
          </a:xfrm>
          <a:prstGeom prst="lin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927477" y="1921763"/>
            <a:ext cx="4894282" cy="19068"/>
          </a:xfrm>
          <a:prstGeom prst="lin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TextBox 21"/>
          <p:cNvSpPr txBox="1"/>
          <p:nvPr/>
        </p:nvSpPr>
        <p:spPr>
          <a:xfrm>
            <a:off x="9855428" y="1592966"/>
            <a:ext cx="22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Тюменьэнерго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789128" y="6146606"/>
            <a:ext cx="5052723" cy="0"/>
          </a:xfrm>
          <a:prstGeom prst="lin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extBox 23"/>
          <p:cNvSpPr txBox="1"/>
          <p:nvPr/>
        </p:nvSpPr>
        <p:spPr>
          <a:xfrm>
            <a:off x="9875520" y="5798741"/>
            <a:ext cx="22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СурГУ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730650" y="4102761"/>
            <a:ext cx="9191143" cy="0"/>
          </a:xfrm>
          <a:prstGeom prst="lin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/>
          <p:cNvSpPr txBox="1"/>
          <p:nvPr/>
        </p:nvSpPr>
        <p:spPr>
          <a:xfrm>
            <a:off x="9955462" y="3754896"/>
            <a:ext cx="22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СурГУ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ешеходные связи.jpg"/>
          <p:cNvPicPr>
            <a:picLocks noChangeAspect="1"/>
          </p:cNvPicPr>
          <p:nvPr/>
        </p:nvPicPr>
        <p:blipFill>
          <a:blip r:embed="rId3"/>
          <a:srcRect r="9269" b="14459"/>
          <a:stretch>
            <a:fillRect/>
          </a:stretch>
        </p:blipFill>
        <p:spPr>
          <a:xfrm>
            <a:off x="290548" y="847344"/>
            <a:ext cx="9009971" cy="5141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502" y="167418"/>
            <a:ext cx="10515600" cy="517002"/>
          </a:xfrm>
        </p:spPr>
        <p:txBody>
          <a:bodyPr>
            <a:normAutofit/>
          </a:bodyPr>
          <a:lstStyle/>
          <a:p>
            <a:r>
              <a:rPr lang="ru-RU" sz="1800" b="1" u="sng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</a:rPr>
              <a:t>Градостроительная ситуация/ основные пешеходные направления </a:t>
            </a:r>
            <a:endParaRPr lang="ru-RU" sz="1800" b="1" u="sng" dirty="0">
              <a:solidFill>
                <a:schemeClr val="accent1">
                  <a:lumMod val="50000"/>
                </a:schemeClr>
              </a:solidFill>
              <a:latin typeface="Montserrat ExtraLight" pitchFamily="2" charset="-52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643925" y="1014049"/>
            <a:ext cx="4208529" cy="9574"/>
          </a:xfrm>
          <a:prstGeom prst="lin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TextBox 20"/>
          <p:cNvSpPr txBox="1"/>
          <p:nvPr/>
        </p:nvSpPr>
        <p:spPr>
          <a:xfrm>
            <a:off x="9544037" y="754266"/>
            <a:ext cx="2236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Транзитные пешеходные направления</a:t>
            </a:r>
          </a:p>
          <a:p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ÐÐ°ÑÑÐ¸Ð½ÐºÐ¸ Ð¿Ð¾ Ð·Ð°Ð¿ÑÐ¾ÑÑ Ð¿ÑÐ¾Ð³ÑÐ»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272" y="1547145"/>
            <a:ext cx="3343182" cy="22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ÐÐ°ÑÑÐ¸Ð½ÐºÐ¸ Ð¿Ð¾ Ð·Ð°Ð¿ÑÐ¾ÑÑ Ð²ÐµÐ»Ð¾ÑÐ¸Ð¿ÐµÐ´Ð¸ÑÑÑ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26163" y="3943609"/>
            <a:ext cx="3332291" cy="2165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72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Ð°ÑÑÐ¸Ð½ÐºÐ¸ Ð¿Ð¾ Ð·Ð°Ð¿ÑÐ¾ÑÑ ÑÐ¸Ð±Ð¸ÑÑÐºÐ¸Ðµ ÑÐµÐº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2678" y="200067"/>
            <a:ext cx="2381250" cy="1771651"/>
          </a:xfrm>
          <a:prstGeom prst="rect">
            <a:avLst/>
          </a:prstGeom>
          <a:noFill/>
        </p:spPr>
      </p:pic>
      <p:pic>
        <p:nvPicPr>
          <p:cNvPr id="4104" name="Picture 8" descr="ÐÐ°ÑÑÐ¸Ð½ÐºÐ¸ Ð¿Ð¾ Ð·Ð°Ð¿ÑÐ¾ÑÑ ÑÑÐ±Ñ Ð½Ð° Ð²Ð¾Ð´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232" y="2084318"/>
            <a:ext cx="3160993" cy="167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ÑÐ¾ÑÐ¾ Ð¿ÐµÑÐº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904" y="679467"/>
            <a:ext cx="2179806" cy="217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955" y="288115"/>
            <a:ext cx="10515600" cy="51700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КЛЮЧЕВЫЕ УСЛОВИЯ: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93955" y="2500225"/>
            <a:ext cx="10515600" cy="5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КЛЮЧЕВЫЕ СМЫСЛЫ/СЦЕНАРИИ: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493955" y="542502"/>
            <a:ext cx="10515600" cy="2097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-   </a:t>
            </a: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</a:rPr>
              <a:t>всесезонность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 использования</a:t>
            </a:r>
          </a:p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-   наличие признаков «</a:t>
            </a: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</a:rPr>
              <a:t>главности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-   визуальные ориентиры</a:t>
            </a:r>
          </a:p>
          <a:p>
            <a:pPr marL="285750" indent="-285750"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пространственно-доминантные признаки</a:t>
            </a:r>
          </a:p>
          <a:p>
            <a:pPr marL="285750" indent="-285750">
              <a:buFontTx/>
              <a:buChar char="-"/>
            </a:pP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</a:rPr>
              <a:t>ультисценарность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493955" y="3471487"/>
            <a:ext cx="10515600" cy="3282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-     Визитная карточка города (информативная функция, презентационная)</a:t>
            </a:r>
          </a:p>
          <a:p>
            <a:pPr marL="285750" indent="-285750"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Реализация ключевых </a:t>
            </a: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</a:rPr>
              <a:t>Сургутских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 смыслов:</a:t>
            </a:r>
          </a:p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            	«Энергия» (динамика в формах и композиционных приемах)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 «Личность» (информация о выдающихся личностях как стационарная так и на лед-экранах)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 «Поиск» (возможность трансформации под различные сценарии)</a:t>
            </a:r>
          </a:p>
          <a:p>
            <a:pPr marL="285750" indent="-285750"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Городская открытая экспозиция</a:t>
            </a:r>
          </a:p>
          <a:p>
            <a:pPr marL="285750" indent="-285750"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Точка общественного притяжения в разное время года (отдых, событие, встречи, точка пешеходного/ экскурсионного маршрута)</a:t>
            </a:r>
          </a:p>
          <a:p>
            <a:pPr marL="285750" indent="-285750"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Зимний городок/главный городской каток</a:t>
            </a:r>
          </a:p>
          <a:p>
            <a:pPr marL="285750" indent="-285750"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Главные городские события</a:t>
            </a:r>
          </a:p>
          <a:p>
            <a:pPr marL="285750" indent="-285750"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Концертная площадка</a:t>
            </a:r>
          </a:p>
          <a:p>
            <a:pPr marL="285750" indent="-285750">
              <a:buFontTx/>
              <a:buChar char="-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бщепит</a:t>
            </a:r>
          </a:p>
          <a:p>
            <a:pPr marL="285750" indent="-285750">
              <a:buFontTx/>
              <a:buChar char="-"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ÐÐ°ÑÑÐ¸Ð½ÐºÐ¸ Ð¿Ð¾ Ð·Ð°Ð¿ÑÐ¾ÑÑ Ð¾Ð³ÑÐ¾Ð¼Ð½ÑÐ¹ ÑÐ»Ð°Ð³ÑÑÐ¾Ðº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7"/>
          <a:stretch/>
        </p:blipFill>
        <p:spPr bwMode="auto">
          <a:xfrm>
            <a:off x="10245762" y="117935"/>
            <a:ext cx="1527586" cy="21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ÐÐ°ÑÑÐ¸Ð½ÐºÐ¸ Ð¿Ð¾ Ð·Ð°Ð¿ÑÐ¾ÑÑ ÑÐ»ÐµÐºÑÑÐ¾ Ð²Ð¾Ð»Ð½Ñ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304" y="5270432"/>
            <a:ext cx="2994921" cy="127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ÐÐ°ÑÑÐ¸Ð½ÐºÐ¸ Ð¿Ð¾ Ð·Ð°Ð¿ÑÐ¾ÑÑ Ð³Ð»Ð°Ð²Ð½ÑÐ¹ Ð³Ð¾ÑÐ¾Ð´ÑÐºÐ¾Ð¹ ÐºÐ°ÑÐ¾Ðº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 t="37182"/>
          <a:stretch/>
        </p:blipFill>
        <p:spPr bwMode="auto">
          <a:xfrm>
            <a:off x="6297295" y="5017805"/>
            <a:ext cx="2950210" cy="129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ÐÐ°ÑÑÐ¸Ð½ÐºÐ¸ Ð¿Ð¾ Ð·Ð°Ð¿ÑÐ¾ÑÑ Ð³Ð¾ÑÐ¾Ð´ÑÐºÐ°Ñ ÑÑÐ¼Ð°ÑÐºÐ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150" y="5432427"/>
            <a:ext cx="1986580" cy="13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-п-2018 эп движение транспорта и пешеход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0743" y="0"/>
            <a:ext cx="9695293" cy="6858000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8361405" y="2191266"/>
            <a:ext cx="3426941" cy="5170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 ExtraLight" pitchFamily="2" charset="-52"/>
                <a:ea typeface="+mj-ea"/>
                <a:cs typeface="+mj-cs"/>
              </a:rPr>
              <a:t>Вариант 1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  <a:ea typeface="+mj-ea"/>
                <a:cs typeface="+mj-cs"/>
              </a:rPr>
              <a:t>«Город на песке»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  <a:ea typeface="+mj-ea"/>
                <a:cs typeface="+mj-cs"/>
              </a:rPr>
              <a:t>схема движения пешеходов и транспорта</a:t>
            </a:r>
            <a:endParaRPr kumimoji="0" lang="ru-RU" sz="1200" b="1" i="0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ontserrat ExtraLight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486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4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476734" y="189472"/>
            <a:ext cx="3426941" cy="5170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 ExtraLight" pitchFamily="2" charset="-52"/>
                <a:ea typeface="+mj-ea"/>
                <a:cs typeface="+mj-cs"/>
              </a:rPr>
              <a:t>Вариант 1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  <a:ea typeface="+mj-ea"/>
                <a:cs typeface="+mj-cs"/>
              </a:rPr>
              <a:t>«Город на песке»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  <a:ea typeface="+mj-ea"/>
                <a:cs typeface="+mj-cs"/>
              </a:rPr>
              <a:t>перспектива</a:t>
            </a:r>
            <a:endParaRPr kumimoji="0" lang="ru-RU" sz="1200" b="1" i="0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ontserrat ExtraLight" pitchFamily="2" charset="-52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3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63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641491" y="3039764"/>
            <a:ext cx="3426941" cy="5170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 ExtraLight" pitchFamily="2" charset="-52"/>
                <a:ea typeface="+mj-ea"/>
                <a:cs typeface="+mj-cs"/>
              </a:rPr>
              <a:t>Вариант 1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  <a:ea typeface="+mj-ea"/>
                <a:cs typeface="+mj-cs"/>
              </a:rPr>
              <a:t>«Город на песке» 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</a:rPr>
              <a:t>перспектива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Montserrat ExtraLight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4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46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600302" y="230661"/>
            <a:ext cx="3426941" cy="5170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 ExtraLight" pitchFamily="2" charset="-52"/>
                <a:ea typeface="+mj-ea"/>
                <a:cs typeface="+mj-cs"/>
              </a:rPr>
              <a:t>Вариант 1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  <a:ea typeface="+mj-ea"/>
                <a:cs typeface="+mj-cs"/>
              </a:rPr>
              <a:t>«Город на песке» 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</a:rPr>
              <a:t>перспектива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Montserrat ExtraLight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54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600302" y="230661"/>
            <a:ext cx="3426941" cy="5170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 ExtraLight" pitchFamily="2" charset="-52"/>
                <a:ea typeface="+mj-ea"/>
                <a:cs typeface="+mj-cs"/>
              </a:rPr>
              <a:t>Вариант 1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  <a:ea typeface="+mj-ea"/>
                <a:cs typeface="+mj-cs"/>
              </a:rPr>
              <a:t>«Город на песке» 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 ExtraLight" pitchFamily="2" charset="-52"/>
              </a:rPr>
              <a:t>перспектива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Montserrat ExtraLight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9321</TotalTime>
  <Words>159</Words>
  <Application>Microsoft Office PowerPoint</Application>
  <PresentationFormat>Широкоэкранный</PresentationFormat>
  <Paragraphs>70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Montserrat ExtraLight</vt:lpstr>
      <vt:lpstr>Тема Office</vt:lpstr>
      <vt:lpstr>#ЖКХменяется</vt:lpstr>
      <vt:lpstr>Градостроительная ситуация – места общественного притяжения </vt:lpstr>
      <vt:lpstr>Градостроительная ситуация/ основные пешеходные направления </vt:lpstr>
      <vt:lpstr>КЛЮЧЕВЫЕ УСЛОВИЯ: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Надпись «СУРГУТ» из стационарных павильонов</vt:lpstr>
      <vt:lpstr>#ЖКХменяется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Главная площадь</dc:title>
  <dc:creator>user</dc:creator>
  <cp:lastModifiedBy>Адушкин Вячеслав Борисович</cp:lastModifiedBy>
  <cp:revision>124</cp:revision>
  <cp:lastPrinted>2018-08-08T12:01:52Z</cp:lastPrinted>
  <dcterms:created xsi:type="dcterms:W3CDTF">2018-08-08T06:56:26Z</dcterms:created>
  <dcterms:modified xsi:type="dcterms:W3CDTF">2019-02-18T12:34:02Z</dcterms:modified>
</cp:coreProperties>
</file>