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08" r:id="rId3"/>
    <p:sldId id="298" r:id="rId4"/>
    <p:sldId id="270" r:id="rId5"/>
    <p:sldId id="302" r:id="rId6"/>
    <p:sldId id="303" r:id="rId7"/>
    <p:sldId id="304" r:id="rId8"/>
    <p:sldId id="301" r:id="rId9"/>
    <p:sldId id="288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3" userDrawn="1">
          <p15:clr>
            <a:srgbClr val="A4A3A4"/>
          </p15:clr>
        </p15:guide>
        <p15:guide id="2" pos="4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5A"/>
    <a:srgbClr val="DBF6FE"/>
    <a:srgbClr val="2B7885"/>
    <a:srgbClr val="F1FC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8514" autoAdjust="0"/>
  </p:normalViewPr>
  <p:slideViewPr>
    <p:cSldViewPr snapToGrid="0">
      <p:cViewPr varScale="1">
        <p:scale>
          <a:sx n="88" d="100"/>
          <a:sy n="88" d="100"/>
        </p:scale>
        <p:origin x="1291" y="72"/>
      </p:cViewPr>
      <p:guideLst>
        <p:guide orient="horz" pos="1003"/>
        <p:guide pos="4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00C85A"/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baseline="0" dirty="0">
                <a:solidFill>
                  <a:srgbClr val="00C85A"/>
                </a:solidFill>
              </a:rPr>
              <a:t>2019 год</a:t>
            </a:r>
          </a:p>
        </c:rich>
      </c:tx>
      <c:layout>
        <c:manualLayout>
          <c:xMode val="edge"/>
          <c:yMode val="edge"/>
          <c:x val="0.40297895796917571"/>
          <c:y val="1.61037742428373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1F7-4D2D-893B-5ED8A7AA0547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1F7-4D2D-893B-5ED8A7AA054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1F7-4D2D-893B-5ED8A7AA054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1F7-4D2D-893B-5ED8A7AA0547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1F7-4D2D-893B-5ED8A7AA05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1F7-4D2D-893B-5ED8A7AA05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1F7-4D2D-893B-5ED8A7AA0547}"/>
              </c:ext>
            </c:extLst>
          </c:dPt>
          <c:dPt>
            <c:idx val="7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1F7-4D2D-893B-5ED8A7AA0547}"/>
              </c:ext>
            </c:extLst>
          </c:dPt>
          <c:dPt>
            <c:idx val="8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C5AB-43B1-8D27-DD4053F66D6C}"/>
              </c:ext>
            </c:extLst>
          </c:dPt>
          <c:cat>
            <c:strRef>
              <c:f>Лист1!$A$2:$A$7</c:f>
              <c:strCache>
                <c:ptCount val="6"/>
                <c:pt idx="0">
                  <c:v>Профилактика экстремизма </c:v>
                </c:pt>
                <c:pt idx="1">
                  <c:v>Поддержка НКО</c:v>
                </c:pt>
                <c:pt idx="2">
                  <c:v>Сохранение и развитие культуры и традиций народов, проживающих в Югре</c:v>
                </c:pt>
                <c:pt idx="3">
                  <c:v>Сохранение и развитие языков</c:v>
                </c:pt>
                <c:pt idx="4">
                  <c:v>Информационное обеспечение реализации государственной национальной политики</c:v>
                </c:pt>
                <c:pt idx="5">
                  <c:v>Развитие российского казачества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19179.2</c:v>
                </c:pt>
                <c:pt idx="1">
                  <c:v>2794.8</c:v>
                </c:pt>
                <c:pt idx="2">
                  <c:v>2100</c:v>
                </c:pt>
                <c:pt idx="3">
                  <c:v>1050</c:v>
                </c:pt>
                <c:pt idx="4">
                  <c:v>3300</c:v>
                </c:pt>
                <c:pt idx="5">
                  <c:v>10633.4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1F7-4D2D-893B-5ED8A7AA05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2E293-8A7E-4A1F-A8EB-8D025A56A6DB}" type="datetimeFigureOut">
              <a:rPr lang="ru-RU" smtClean="0"/>
              <a:pPr/>
              <a:t>21.12.2018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0616A-6DF1-4AE2-B7B6-2273E8C78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355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806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9909" y="1570937"/>
            <a:ext cx="4015596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1846" y="424039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16200000">
            <a:off x="3545349" y="1259350"/>
            <a:ext cx="2053301" cy="9144000"/>
          </a:xfrm>
          <a:prstGeom prst="rect">
            <a:avLst/>
          </a:prstGeom>
        </p:spPr>
      </p:pic>
      <p:pic>
        <p:nvPicPr>
          <p:cNvPr id="9" name="Рисунок 8" descr="лого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95925" y="862640"/>
            <a:ext cx="2576102" cy="314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9142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0A27F27E-F580-443D-9596-5D833176EA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9" y="1231900"/>
            <a:ext cx="7173422" cy="141222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Публичная декларация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государственной программы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Ханты-Мансийского автономного округа - Югры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CAE22D93-86C6-4012-8C95-C05004B2E97F}"/>
              </a:ext>
            </a:extLst>
          </p:cNvPr>
          <p:cNvGrpSpPr/>
          <p:nvPr/>
        </p:nvGrpSpPr>
        <p:grpSpPr>
          <a:xfrm>
            <a:off x="947651" y="2754884"/>
            <a:ext cx="7257566" cy="89285"/>
            <a:chOff x="947651" y="2754884"/>
            <a:chExt cx="7257566" cy="89285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37A4C5B6-209B-448F-B247-975927B0C84B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C1FFCA75-318C-48BA-A2C5-8D9CCF5F7332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7EC25E79-69F1-4C15-99AF-A1FE4E9DF738}"/>
              </a:ext>
            </a:extLst>
          </p:cNvPr>
          <p:cNvSpPr txBox="1">
            <a:spLocks/>
          </p:cNvSpPr>
          <p:nvPr/>
        </p:nvSpPr>
        <p:spPr>
          <a:xfrm>
            <a:off x="1774607" y="2865206"/>
            <a:ext cx="5702039" cy="1417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«Реализация государственной национальной политики и профилактика экстремизма»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/>
            </a:r>
            <a:b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A1D7C8C-754F-4EDA-9484-96D828446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68" y="5372100"/>
            <a:ext cx="2386096" cy="10669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3408" y="31138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Финансирование госпрограммы, тыс.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руб.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20247"/>
              </p:ext>
            </p:extLst>
          </p:nvPr>
        </p:nvGraphicFramePr>
        <p:xfrm>
          <a:off x="2435155" y="1114191"/>
          <a:ext cx="2532516" cy="54862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2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14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Профилактика экстремизма, гармонизация межнациональных отношений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Поддержка НКО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Сохранение и развитие культуры и традиций народов, проживающих в Югре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9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Сохранение и развитие языков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98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Информационное обеспечение реализации государственной национальной политики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7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Times New Roman" panose="02020603050405020304" pitchFamily="18" charset="0"/>
                        </a:rPr>
                        <a:t>Развитие российского казачества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92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Franklin Gothic Medium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57473" y="2962174"/>
            <a:ext cx="327804" cy="334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50495" y="3719776"/>
            <a:ext cx="327803" cy="33400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50495" y="4545956"/>
            <a:ext cx="310550" cy="33400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0359" y="1637594"/>
            <a:ext cx="319176" cy="3340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354964" y="2334047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2794,8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57896" y="4552191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3300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8992" y="3683182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1050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65740" y="1592469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cs typeface="Calibri" panose="020F0502020204030204" pitchFamily="34" charset="0"/>
              </a:rPr>
              <a:t>19179,2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7C6CE0A-E69F-4027-BF8B-B33274183080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BCF956B-8B98-4760-9B8B-8D944EFE084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16E1AAD6-6A42-4921-8BE0-C3245A6BD81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4AFA578-3E5B-4ADD-BE63-A95E94B1D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graphicFrame>
        <p:nvGraphicFramePr>
          <p:cNvPr id="26" name="Диаграмма 25">
            <a:extLst>
              <a:ext uri="{FF2B5EF4-FFF2-40B4-BE49-F238E27FC236}">
                <a16:creationId xmlns:a16="http://schemas.microsoft.com/office/drawing/2014/main" id="{422B0A89-D7F0-4A1C-8806-D4ABFB9F81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416348"/>
              </p:ext>
            </p:extLst>
          </p:nvPr>
        </p:nvGraphicFramePr>
        <p:xfrm>
          <a:off x="4207441" y="1152861"/>
          <a:ext cx="5409744" cy="4731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177378" y="3449381"/>
            <a:ext cx="1512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C85A"/>
                </a:solidFill>
              </a:rPr>
              <a:t>39 057,4</a:t>
            </a:r>
            <a:endParaRPr lang="ru-RU" sz="2800" b="1" dirty="0">
              <a:solidFill>
                <a:srgbClr val="00C85A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50495" y="2341586"/>
            <a:ext cx="310550" cy="3340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405553" y="2926844"/>
            <a:ext cx="12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2100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3080" y="5457110"/>
            <a:ext cx="296591" cy="3340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457896" y="5438406"/>
            <a:ext cx="14468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Franklin Gothic Medium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10633,4</a:t>
            </a:r>
            <a:endParaRPr lang="ru-RU" dirty="0">
              <a:latin typeface="Franklin Gothic Medium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647701" y="5161088"/>
            <a:ext cx="2262553" cy="11254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47701" y="3883914"/>
            <a:ext cx="2262553" cy="11262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701" y="2628899"/>
            <a:ext cx="2262553" cy="10804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47701" y="1336433"/>
            <a:ext cx="2262553" cy="1092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7147" y="61938"/>
            <a:ext cx="8646853" cy="896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Ответственные за реализацию</a:t>
            </a:r>
          </a:p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3018" y="1650425"/>
            <a:ext cx="1758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Franklin Gothic Book" pitchFamily="34" charset="0"/>
              </a:rPr>
              <a:t>Шипилов А.В.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15770" y="1433122"/>
            <a:ext cx="5118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первый заместитель Губернатора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автономного округа – Югры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58653" y="2973616"/>
            <a:ext cx="16995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Franklin Gothic Book" pitchFamily="34" charset="0"/>
              </a:rPr>
              <a:t>Скурихин А.А.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15771" y="2840266"/>
            <a:ext cx="5213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внутренней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Ханты-Мансийского автономного округа – Югры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08129" y="4255545"/>
            <a:ext cx="1669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 smtClean="0">
                <a:latin typeface="Franklin Gothic Book" pitchFamily="34" charset="0"/>
              </a:rPr>
              <a:t>Пишуков С.В.</a:t>
            </a:r>
            <a:endParaRPr lang="ru-RU" sz="2000" b="1" dirty="0">
              <a:latin typeface="Franklin Gothic Boo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5771" y="3836289"/>
            <a:ext cx="5179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заместитель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директора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– начальник Управления национальной политики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Департамента внутренней политики Ханты-Мансийского автономного округа – Югры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9626" y="5339796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Franklin Gothic Book" pitchFamily="34" charset="0"/>
              </a:rPr>
              <a:t>Муниципальные</a:t>
            </a:r>
            <a:endParaRPr lang="en-US" sz="2000" b="1" dirty="0">
              <a:latin typeface="Franklin Gothic Book" pitchFamily="34" charset="0"/>
            </a:endParaRPr>
          </a:p>
          <a:p>
            <a:pPr algn="ctr"/>
            <a:r>
              <a:rPr lang="ru-RU" sz="2000" b="1" dirty="0">
                <a:latin typeface="Franklin Gothic Book" pitchFamily="34" charset="0"/>
              </a:rPr>
              <a:t>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15770" y="5244546"/>
            <a:ext cx="5274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mtClean="0">
                <a:solidFill>
                  <a:schemeClr val="tx2">
                    <a:lumMod val="50000"/>
                  </a:schemeClr>
                </a:solidFill>
                <a:latin typeface="Franklin Gothic Medium" pitchFamily="34" charset="0"/>
              </a:rPr>
              <a:t>главы муниципальных образований</a:t>
            </a:r>
            <a:endParaRPr lang="ru-RU" dirty="0">
              <a:solidFill>
                <a:schemeClr val="tx2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612274-ED00-4DD9-AC41-35C7C6C67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63" y="124514"/>
            <a:ext cx="903513" cy="93559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CF62C37-E2BB-4DBB-8005-DED4B6C3F29B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046A3631-639E-466D-8A77-3657DE9080D8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E49B628D-02C5-4A3B-B622-8A9166518EC3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8225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97147" y="-14262"/>
            <a:ext cx="8646853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Цели и задачи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Franklin Gothic Medium" pitchFamily="34" charset="0"/>
              </a:rPr>
              <a:t>государственной программы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252148" y="1379651"/>
            <a:ext cx="336492" cy="299892"/>
            <a:chOff x="2147276" y="1700808"/>
            <a:chExt cx="336492" cy="299892"/>
          </a:xfrm>
          <a:solidFill>
            <a:srgbClr val="00B050"/>
          </a:solidFill>
        </p:grpSpPr>
        <p:sp>
          <p:nvSpPr>
            <p:cNvPr id="1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Овал 1"/>
          <p:cNvSpPr/>
          <p:nvPr/>
        </p:nvSpPr>
        <p:spPr>
          <a:xfrm>
            <a:off x="1446627" y="1200497"/>
            <a:ext cx="715547" cy="694978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513" y="1339067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ЦЕЛЬ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146499" y="2529259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32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3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76704" y="2490598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D1C832A0-B704-4DAC-A887-33C365C9CC61}"/>
              </a:ext>
            </a:extLst>
          </p:cNvPr>
          <p:cNvGrpSpPr/>
          <p:nvPr/>
        </p:nvGrpSpPr>
        <p:grpSpPr>
          <a:xfrm>
            <a:off x="0" y="959530"/>
            <a:ext cx="7859486" cy="89285"/>
            <a:chOff x="947651" y="2754884"/>
            <a:chExt cx="7257566" cy="89285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7582EAA-751A-47BF-9A96-FE8787FF747A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DDBB906-6737-434B-986D-5731AE3FD97B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28A159D-596E-4A6E-9E8E-672D8C2BD6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32" y="127855"/>
            <a:ext cx="903513" cy="935598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2723138" y="1058407"/>
            <a:ext cx="597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единства многонационального народа Российской Федерации, профилактика экстремизма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и религиозной почве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9221" y="2011403"/>
            <a:ext cx="243489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1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межнациональных и межконфессиональных отношений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552950" y="2024557"/>
            <a:ext cx="4148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Укрепление межнационального и межконфессионального согласия, сохранение этнокультурного многообразия народов Российской Федерации, проживающих в автономном округе</a:t>
            </a:r>
          </a:p>
        </p:txBody>
      </p:sp>
      <p:sp>
        <p:nvSpPr>
          <p:cNvPr id="41" name="Овал 40"/>
          <p:cNvSpPr/>
          <p:nvPr/>
        </p:nvSpPr>
        <p:spPr>
          <a:xfrm>
            <a:off x="2698197" y="2387284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1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4079" y="3721113"/>
            <a:ext cx="2434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2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экстремизма, обеспечение гражданского единства</a:t>
            </a:r>
          </a:p>
        </p:txBody>
      </p:sp>
      <p:sp>
        <p:nvSpPr>
          <p:cNvPr id="47" name="Овал 46"/>
          <p:cNvSpPr/>
          <p:nvPr/>
        </p:nvSpPr>
        <p:spPr>
          <a:xfrm>
            <a:off x="2717247" y="348010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221181" y="3611992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182143" y="3659617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0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51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4628723" y="3413113"/>
            <a:ext cx="39972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Предупреждение экстремистской деятельности, укрепление гражданского единства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2733149" y="4314669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3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28387" y="4415201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200205" y="4415092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59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0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4666964" y="4294158"/>
            <a:ext cx="3920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социальной и культурной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адаптации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мигрантов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01657" y="5148913"/>
            <a:ext cx="23100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3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казачества</a:t>
            </a:r>
          </a:p>
        </p:txBody>
      </p:sp>
      <p:sp>
        <p:nvSpPr>
          <p:cNvPr id="63" name="Овал 62"/>
          <p:cNvSpPr/>
          <p:nvPr/>
        </p:nvSpPr>
        <p:spPr>
          <a:xfrm>
            <a:off x="2779762" y="5320363"/>
            <a:ext cx="545182" cy="5451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4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266487" y="5443901"/>
            <a:ext cx="964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Franklin Gothic Heavy" panose="020B0903020102020204" pitchFamily="34" charset="0"/>
              </a:rPr>
              <a:t>ЗАДАЧА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Franklin Gothic Heavy" panose="020B09030201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00205" y="5471937"/>
            <a:ext cx="336492" cy="299892"/>
            <a:chOff x="2147276" y="1700808"/>
            <a:chExt cx="336492" cy="299892"/>
          </a:xfrm>
          <a:solidFill>
            <a:schemeClr val="accent5">
              <a:lumMod val="50000"/>
            </a:schemeClr>
          </a:solidFill>
        </p:grpSpPr>
        <p:sp>
          <p:nvSpPr>
            <p:cNvPr id="67" name="Нашивка 65"/>
            <p:cNvSpPr/>
            <p:nvPr/>
          </p:nvSpPr>
          <p:spPr>
            <a:xfrm>
              <a:off x="2147276" y="1700808"/>
              <a:ext cx="192476" cy="299892"/>
            </a:xfrm>
            <a:prstGeom prst="chevron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8" name="Нашивка 66"/>
            <p:cNvSpPr/>
            <p:nvPr/>
          </p:nvSpPr>
          <p:spPr>
            <a:xfrm>
              <a:off x="2291292" y="1700808"/>
              <a:ext cx="192476" cy="299892"/>
            </a:xfrm>
            <a:prstGeom prst="chevron">
              <a:avLst/>
            </a:prstGeom>
            <a:grp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4900" tIns="42450" rIns="84900" bIns="42450"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4666964" y="5090345"/>
            <a:ext cx="38117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Содействие развитию и консолидации казачества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через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усиление его роли в решении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государственных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 муниципальных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42766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43136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1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Укрепление межнационального и межконфессионального согласия, сохранение этнокультурного многообразия народов Российской Федерации, проживающих в автономном округе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13692"/>
            <a:ext cx="22460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межнациональных и межконфессиональных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 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действия государственной программы - 98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957,8 тыс. рублей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294622"/>
            <a:ext cx="3096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для возмещения фактических затрат некоммерческим организациям, участвующим во всероссийских и региональных мероприятиях по реализации государственной национальной политики</a:t>
            </a:r>
            <a:endParaRPr lang="en-US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052737" y="3741724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регионального форума национального единства «Югра многонациональная» </a:t>
            </a:r>
            <a:r>
              <a:rPr lang="ru-RU" sz="1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(рассматривается возможность вступления в национальный проект Культура)</a:t>
            </a:r>
            <a:endParaRPr 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0731" y="37027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503691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8521" y="1520495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10706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24905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149814" y="23062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7642" y="4768155"/>
            <a:ext cx="298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 на присуждение премии Губернатора автономного округа «За вклад в развитие межэтнических отношений в Ханты-Мансийском автономном округе – Югре»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83193" y="471954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448425" y="2314826"/>
            <a:ext cx="2460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внутренней политики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А.А.Скурихин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11150" y="5915026"/>
            <a:ext cx="4232275" cy="8261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368300" y="5897255"/>
            <a:ext cx="38348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участников мероприятий, направленных на этнокультурное развитие народов России, проживающих в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2,5 до 5,5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41" name="Пятиугольник 40"/>
          <p:cNvSpPr/>
          <p:nvPr/>
        </p:nvSpPr>
        <p:spPr>
          <a:xfrm>
            <a:off x="4846320" y="5934149"/>
            <a:ext cx="4317399" cy="82616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TextBox 60"/>
          <p:cNvSpPr txBox="1"/>
          <p:nvPr/>
        </p:nvSpPr>
        <p:spPr>
          <a:xfrm>
            <a:off x="5031117" y="5916306"/>
            <a:ext cx="3834809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участников мероприятий, направленных на укрепление общероссийского гражданского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единства,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</a:t>
            </a:r>
            <a:r>
              <a:rPr lang="ru-RU" sz="1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4,7 до 7,0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37" y="1612118"/>
            <a:ext cx="372980" cy="3729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6493169" y="3721587"/>
            <a:ext cx="246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культуры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Н.М.Казначеева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83348" y="37398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6509098" y="4775905"/>
            <a:ext cx="2460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культуры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Н.М.Казначеева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195342" y="474809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2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62" y="386662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2: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Предупреждение экстремистской деятельности,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укрепление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гражданского единства</a:t>
            </a:r>
          </a:p>
          <a:p>
            <a:endParaRPr lang="ru-RU" sz="2200" b="1" dirty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42267"/>
            <a:ext cx="224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обеспечение гражданского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2 на весь период действия государственной программы - 84 560,0 тыс.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351772"/>
            <a:ext cx="30968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мониторинг состояния межнациональных и межконфессиональных отношений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652" y="3958074"/>
            <a:ext cx="2983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профессионального уровня специалистов по вопросам государственной национальной политики и профилактики экстремизма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822915" y="324839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510509"/>
            <a:ext cx="1575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392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31572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49195" y="2056221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0232" y="4972514"/>
            <a:ext cx="29837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«Школы дружбы» для осуществления просветительской работы среди учащихся старших классов по предотвращению их вовлечения в экстремистскую деятельность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24852" y="391798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6089713"/>
            <a:ext cx="8369003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09625" y="6115050"/>
            <a:ext cx="730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положительно оценивающих состояние межнациональных отношений в автономном округе 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66,4% до 82,0%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827276" y="498028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026" y="1612118"/>
            <a:ext cx="372980" cy="3729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6236907" y="2139351"/>
            <a:ext cx="28405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директора Департамента общественных и внешних связей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М.В.Орлова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информационных технологий и цифрового развития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округа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П.И.Ципорин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245418" y="3961606"/>
            <a:ext cx="27252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терроризма и обеспечению деятельности Комиссии по вопросам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помилования Аппарата Губернатора автономного 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Е.Я.Лейком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49884" y="315033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6245418" y="5452991"/>
            <a:ext cx="280611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0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086652" y="3277853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обеспечение реализации мероприятий по профилактике экстремизма </a:t>
            </a: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54222" y="3225970"/>
            <a:ext cx="2860824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Исполняющая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директора Департамента общественных и внешних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связей </a:t>
            </a:r>
            <a:r>
              <a: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</a:t>
            </a:r>
            <a:r>
              <a: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– </a:t>
            </a:r>
            <a:r>
              <a:rPr lang="ru-RU" sz="10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М.В.Орлова</a:t>
            </a:r>
            <a:endParaRPr lang="ru-RU" sz="10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62781" y="393050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6049195" y="5386775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5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6462" y="386662"/>
            <a:ext cx="8967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3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Содействие социальной и культурной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адаптации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мигрантов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544329"/>
            <a:ext cx="2246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экстремизма, обеспечение гражданского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весь период действия государственной программы - 84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560,0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  <a:p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542272"/>
            <a:ext cx="30968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и распространение обучающих видеокурсов для мигрантов для разъяснения основ  культуры поведения в принимающем сообществе, обучения основам разговорного русского языка 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55156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493883"/>
            <a:ext cx="1575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530210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4967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212853" y="249670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3" y="1577452"/>
            <a:ext cx="459564" cy="45956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77642" y="3998515"/>
            <a:ext cx="29837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распространение памятки-карты для мигрантов с адресами служб, органов власти и некоммерческих организаций (включая лингвистическую экспертизу, направленную на облегчение понимания текста) 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891356" y="3964399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40" name="Пятиугольник 39"/>
          <p:cNvSpPr/>
          <p:nvPr/>
        </p:nvSpPr>
        <p:spPr>
          <a:xfrm>
            <a:off x="539750" y="5981644"/>
            <a:ext cx="8369003" cy="622903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809625" y="6023607"/>
            <a:ext cx="7305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положительно оценивающих состояние межнациональных отношений в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автономном округе с 66,4% до 82,0%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536881" y="2542272"/>
            <a:ext cx="229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автономного округа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11942" y="3998515"/>
            <a:ext cx="22995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труда и занятости населения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автономного округа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А.П.Варлаков</a:t>
            </a:r>
            <a:endParaRPr lang="ru-RU" sz="1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236907" y="3940324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61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76" y="43136"/>
            <a:ext cx="8967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Задача 4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: Содействие развитию и консолидации казачества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Franklin Gothic Medium" panose="020B0603020102020204" pitchFamily="34" charset="0"/>
            </a:endParaRP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через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Franklin Gothic Medium" panose="020B0603020102020204" pitchFamily="34" charset="0"/>
              </a:rPr>
              <a:t>усиление его роли в решении государственных и муниципальных задач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7875" y="2361317"/>
            <a:ext cx="2246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российского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казачества</a:t>
            </a:r>
          </a:p>
          <a:p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финансирование подпрограммы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на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период действия государственной программы - 74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433,8 тыс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53751" y="2195037"/>
            <a:ext cx="309688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расходов казачьим обществам по соглашениям с органами государственной власти об оказании им содействия в предупреждении и ликвидации чрезвычайных ситуаций, ликвидации последствий стихийных бедствий, гражданской и территориальной обороне, природоохранных мероприятиях, обеспечении экологической и пожарной безопасности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44388" y="1494660"/>
            <a:ext cx="2280293" cy="60157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131387" y="1494658"/>
            <a:ext cx="3010619" cy="60157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388327" y="1494658"/>
            <a:ext cx="2366436" cy="60157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67628" y="1624964"/>
            <a:ext cx="13744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Направление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610536" y="1624964"/>
            <a:ext cx="14205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Мероприятия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947921" y="1502196"/>
            <a:ext cx="1575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Ответственные </a:t>
            </a:r>
          </a:p>
          <a:p>
            <a:pPr>
              <a:defRPr/>
            </a:pPr>
            <a:r>
              <a:rPr lang="ru-RU" sz="1600" b="1" dirty="0">
                <a:solidFill>
                  <a:schemeClr val="bg1"/>
                </a:solidFill>
              </a:rPr>
              <a:t>исполнители</a:t>
            </a:r>
          </a:p>
          <a:p>
            <a:pPr>
              <a:defRPr/>
            </a:pP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370945" y="1466491"/>
            <a:ext cx="681486" cy="681486"/>
          </a:xfrm>
          <a:prstGeom prst="ellipse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0" name="Овал 49"/>
          <p:cNvSpPr/>
          <p:nvPr/>
        </p:nvSpPr>
        <p:spPr>
          <a:xfrm>
            <a:off x="6236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898484" y="1457865"/>
            <a:ext cx="681486" cy="681486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99198" y="2339281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831681" y="2141156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6058371" y="214045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1E7A8EA8-48FA-43F3-8FE3-6FA1BB797EF9}"/>
              </a:ext>
            </a:extLst>
          </p:cNvPr>
          <p:cNvGrpSpPr/>
          <p:nvPr/>
        </p:nvGrpSpPr>
        <p:grpSpPr>
          <a:xfrm>
            <a:off x="-12192" y="133787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F5DDBDC1-897C-409D-9489-D84754F16302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5438E87-10CD-40F7-8670-18A129432887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018EA010-1D77-4A6F-89EA-98E75BCFFC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241" y="405838"/>
            <a:ext cx="903513" cy="9355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058592" y="4496436"/>
            <a:ext cx="29837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обучение членов казачьих обществ для оказания содействия органам государственной власти в осуществлении установленных полномочий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883193" y="4447822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246084" y="2177229"/>
            <a:ext cx="2662670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недропользования и природных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С.А.Филатов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Службы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контролю и надзору в сфере охраны окружающей среды, объектов животного мира и лесных отношений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С.В.Пикунов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населения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А.Н.Некрасов</a:t>
            </a:r>
            <a:endParaRPr lang="ru-RU"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>
            <a:off x="311150" y="6181724"/>
            <a:ext cx="8799264" cy="559467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TextBox 2"/>
          <p:cNvSpPr txBox="1"/>
          <p:nvPr/>
        </p:nvSpPr>
        <p:spPr>
          <a:xfrm>
            <a:off x="433205" y="6202054"/>
            <a:ext cx="83089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численности участников мероприятий, направленных на этнокультурное развитие народов России, проживающих в автономном округе </a:t>
            </a:r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2,5 до 5,5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тыс.человек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070859" y="5507197"/>
            <a:ext cx="29837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Военно-патриотическое, духовно-нравственное и физическое воспитание казачьей молодежи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892801" y="5461030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38" y="1573196"/>
            <a:ext cx="450824" cy="45082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06" y="1577452"/>
            <a:ext cx="459564" cy="45956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393" y="1577452"/>
            <a:ext cx="459564" cy="459564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6244169" y="4534984"/>
            <a:ext cx="266267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</a:t>
            </a:r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гражданской защиты населения </a:t>
            </a:r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А.Н.Некрасов</a:t>
            </a:r>
            <a:endParaRPr lang="ru-RU" sz="115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061598" y="4481927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282561" y="5422287"/>
            <a:ext cx="2520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1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Департамента образования и молодежной политики автономного округа – </a:t>
            </a:r>
            <a:r>
              <a:rPr lang="ru-RU" sz="115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А.А.Дренин</a:t>
            </a:r>
            <a:endParaRPr lang="ru-RU" sz="115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6106335" y="5384433"/>
            <a:ext cx="375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47700" y="1847237"/>
            <a:ext cx="3342410" cy="1868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Дополнение государственной программы мероприятиям, направленным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разъяснение мигрантам норм и правил поведения 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98176" y="1707862"/>
            <a:ext cx="45886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Автор: </a:t>
            </a:r>
            <a:r>
              <a:rPr lang="ru-RU" sz="1200" dirty="0" err="1" smtClean="0">
                <a:latin typeface="Franklin Gothic Medium" pitchFamily="34" charset="0"/>
              </a:rPr>
              <a:t>Аюпов</a:t>
            </a:r>
            <a:r>
              <a:rPr lang="ru-RU" sz="1200" dirty="0" smtClean="0">
                <a:latin typeface="Franklin Gothic Medium" pitchFamily="34" charset="0"/>
              </a:rPr>
              <a:t> </a:t>
            </a:r>
            <a:r>
              <a:rPr lang="ru-RU" sz="1200" dirty="0" err="1">
                <a:latin typeface="Franklin Gothic Medium" pitchFamily="34" charset="0"/>
              </a:rPr>
              <a:t>Тагир</a:t>
            </a:r>
            <a:r>
              <a:rPr lang="ru-RU" sz="1200" dirty="0">
                <a:latin typeface="Franklin Gothic Medium" pitchFamily="34" charset="0"/>
              </a:rPr>
              <a:t> </a:t>
            </a:r>
            <a:r>
              <a:rPr lang="ru-RU" sz="1200" dirty="0" err="1">
                <a:latin typeface="Franklin Gothic Medium" pitchFamily="34" charset="0"/>
              </a:rPr>
              <a:t>Халиллович</a:t>
            </a:r>
            <a:r>
              <a:rPr lang="ru-RU" sz="1200" dirty="0">
                <a:latin typeface="Franklin Gothic Medium" pitchFamily="34" charset="0"/>
              </a:rPr>
              <a:t>, представитель регионального отделения Общероссийской общественной организации «Ассамблея народов России» в Ханты-Мансийском автономном округе – Югре», председатель Совета по делам национально-культурных объединений и религиозных организаций города Ханты-Мансийска, член местной общественной организации «Национально-культурный центр народов татар и башкир города Ханты-Мансийска «Ак кош» («Белая птица»), город Ханты-Мансийск. </a:t>
            </a:r>
          </a:p>
          <a:p>
            <a:pPr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Мероприятие: </a:t>
            </a:r>
            <a:r>
              <a:rPr lang="ru-RU" sz="1200" dirty="0">
                <a:latin typeface="Franklin Gothic Medium" pitchFamily="34" charset="0"/>
              </a:rPr>
              <a:t>совещание с муниципальными районами и городскими округами автономного округа и представителями общественности по вопросу обсуждения проекта государственной программы</a:t>
            </a:r>
          </a:p>
          <a:p>
            <a:pPr lvl="0" indent="216000" algn="just">
              <a:buFont typeface="Wingdings" pitchFamily="2" charset="2"/>
              <a:buChar char="§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Итог: </a:t>
            </a:r>
          </a:p>
          <a:p>
            <a:pPr lvl="0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Franklin Gothic Medium" pitchFamily="34" charset="0"/>
              </a:rPr>
              <a:t>      </a:t>
            </a:r>
            <a:r>
              <a:rPr lang="ru-RU" sz="1200" dirty="0">
                <a:latin typeface="Franklin Gothic Medium" pitchFamily="34" charset="0"/>
              </a:rPr>
              <a:t>Включены меры по производству и распространению обучающих видеокурсов для мигрантов для разъяснения основ культуры поведения в принимающем сообществе, обучения основам разговорного русского языка</a:t>
            </a:r>
          </a:p>
          <a:p>
            <a:pPr algn="just"/>
            <a:r>
              <a:rPr lang="ru-RU" sz="1200" dirty="0">
                <a:latin typeface="Franklin Gothic Medium" pitchFamily="34" charset="0"/>
              </a:rPr>
              <a:t>       Предусмотрено проведение «Школы дружбы» на базе общеобразовательных организаций в муниципальных образованиях автономного округа в целях просветительской работы среди старших школьников, направленной на предотвращение их вовлечения в экстремистскую </a:t>
            </a:r>
            <a:r>
              <a:rPr lang="ru-RU" sz="1200" dirty="0" smtClean="0">
                <a:latin typeface="Franklin Gothic Medium" pitchFamily="34" charset="0"/>
              </a:rPr>
              <a:t>деятельность</a:t>
            </a:r>
            <a:endParaRPr lang="ru-RU" sz="1200" dirty="0">
              <a:latin typeface="Franklin Gothic Medium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539750" y="296572"/>
            <a:ext cx="75086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Предложения представителей общественных организаций и активных граждан, </a:t>
            </a:r>
          </a:p>
          <a:p>
            <a:pPr algn="l">
              <a:lnSpc>
                <a:spcPct val="100000"/>
              </a:lnSpc>
            </a:pP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включенные в государственную программу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39571B3-3FBA-438F-AC7B-9E1211B172E6}"/>
              </a:ext>
            </a:extLst>
          </p:cNvPr>
          <p:cNvGrpSpPr/>
          <p:nvPr/>
        </p:nvGrpSpPr>
        <p:grpSpPr>
          <a:xfrm>
            <a:off x="-12192" y="1242619"/>
            <a:ext cx="7859486" cy="89285"/>
            <a:chOff x="947651" y="2754884"/>
            <a:chExt cx="7257566" cy="89285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FBFECCB-F5F9-4F64-BC02-FE4F41DE2980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D7EC49FC-0C34-486F-9ABA-0D826A6E5AE5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76E07B-913F-4EDC-A7BB-F31D06034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816" y="405831"/>
            <a:ext cx="903513" cy="93559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7699" y="3975293"/>
            <a:ext cx="3342411" cy="186855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Дополнение государственной программы мероприятием, направленным </a:t>
            </a:r>
            <a:r>
              <a:rPr lang="ru-RU" dirty="0">
                <a:solidFill>
                  <a:schemeClr val="bg1"/>
                </a:solidFill>
                <a:latin typeface="Franklin Gothic Medium" pitchFamily="34" charset="0"/>
              </a:rPr>
              <a:t>на </a:t>
            </a:r>
            <a:r>
              <a:rPr lang="ru-RU" dirty="0" smtClean="0">
                <a:solidFill>
                  <a:schemeClr val="bg1"/>
                </a:solidFill>
                <a:latin typeface="Franklin Gothic Medium" pitchFamily="34" charset="0"/>
              </a:rPr>
              <a:t>профилактику экстремизма среди школьников</a:t>
            </a:r>
            <a:endParaRPr lang="ru-RU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2846716" y="1447151"/>
            <a:ext cx="3329797" cy="3401074"/>
          </a:xfrm>
          <a:prstGeom prst="roundRect">
            <a:avLst>
              <a:gd name="adj" fmla="val 1297"/>
            </a:avLst>
          </a:prstGeom>
          <a:solidFill>
            <a:schemeClr val="lt1">
              <a:alpha val="71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9167" y="27941"/>
            <a:ext cx="8204895" cy="8962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Карта результатов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99135" y="1853442"/>
            <a:ext cx="31505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Общий объём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финансирования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на период до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2030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года, 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рублей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pPr algn="ctr"/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  <a:p>
            <a:pPr algn="ctr"/>
            <a:r>
              <a:rPr lang="ru-RU" sz="3400" dirty="0">
                <a:solidFill>
                  <a:srgbClr val="00B050"/>
                </a:solidFill>
                <a:latin typeface="Franklin Gothic Medium" pitchFamily="34" charset="0"/>
              </a:rPr>
              <a:t>437 954,8 </a:t>
            </a:r>
            <a:endParaRPr lang="ru-RU" sz="3400" dirty="0" smtClean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.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рублей, из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них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:</a:t>
            </a: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2019 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год  – </a:t>
            </a:r>
            <a:r>
              <a:rPr lang="ru-RU" sz="2400" b="1" dirty="0">
                <a:solidFill>
                  <a:srgbClr val="00B050"/>
                </a:solidFill>
                <a:latin typeface="Franklin Gothic Medium" pitchFamily="34" charset="0"/>
              </a:rPr>
              <a:t>39 057,4  </a:t>
            </a:r>
            <a:endParaRPr lang="ru-RU" b="1" dirty="0" smtClean="0">
              <a:solidFill>
                <a:srgbClr val="00B050"/>
              </a:solidFill>
              <a:latin typeface="Franklin Gothic Medium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тыс. рублей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9552" y="1398037"/>
            <a:ext cx="2338964" cy="1899153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467" y="1447150"/>
            <a:ext cx="2339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численности участников мероприятий, направленных на этнокультурное развитие народов России, проживающих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автономном округе, чел.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358535" y="1433047"/>
            <a:ext cx="2460740" cy="1873482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04875" y="5384220"/>
            <a:ext cx="7216660" cy="843035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80312" y="5376144"/>
            <a:ext cx="7004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доли граждан, положительно оценивающих состояние межнациональных отношений в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автономном округе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58535" y="1631817"/>
            <a:ext cx="246260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Увеличение количества участников мероприятий, направленных на укрепление общероссийского гражданского единства, проживающих в автономном округе, чел.</a:t>
            </a:r>
          </a:p>
          <a:p>
            <a:endParaRPr lang="ru-RU" sz="1400" dirty="0">
              <a:solidFill>
                <a:schemeClr val="accent5">
                  <a:lumMod val="50000"/>
                </a:schemeClr>
              </a:solidFill>
              <a:latin typeface="Franklin Gothic Medium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88514" y="287304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2 500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51015" y="2778360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5500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101088" y="5852974"/>
            <a:ext cx="6832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66,4%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0468" y="5759664"/>
            <a:ext cx="1039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82,0%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433915" y="2873048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Franklin Gothic Medium" pitchFamily="34" charset="0"/>
              </a:rPr>
              <a:t>4 700</a:t>
            </a:r>
            <a:endParaRPr lang="ru-RU" sz="1400" dirty="0">
              <a:latin typeface="Franklin Gothic Medium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882956" y="2803453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Franklin Gothic Medium" pitchFamily="34" charset="0"/>
              </a:rPr>
              <a:t>7000</a:t>
            </a:r>
            <a:endParaRPr lang="ru-RU" sz="2400" dirty="0">
              <a:solidFill>
                <a:srgbClr val="00B050"/>
              </a:solidFill>
              <a:latin typeface="Franklin Gothic Medium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720" y="2758799"/>
            <a:ext cx="446965" cy="44696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422" y="2803453"/>
            <a:ext cx="446965" cy="446965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601" y="5805230"/>
            <a:ext cx="381924" cy="38192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EA95D50-85BF-4E5B-A1B6-16FB428D6EBE}"/>
              </a:ext>
            </a:extLst>
          </p:cNvPr>
          <p:cNvGrpSpPr/>
          <p:nvPr/>
        </p:nvGrpSpPr>
        <p:grpSpPr>
          <a:xfrm>
            <a:off x="-12192" y="1024906"/>
            <a:ext cx="7859486" cy="89285"/>
            <a:chOff x="947651" y="2754884"/>
            <a:chExt cx="7257566" cy="8928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1CF208F2-9143-4141-AC47-A0AB4967D7DF}"/>
                </a:ext>
              </a:extLst>
            </p:cNvPr>
            <p:cNvSpPr/>
            <p:nvPr/>
          </p:nvSpPr>
          <p:spPr>
            <a:xfrm>
              <a:off x="947651" y="2754884"/>
              <a:ext cx="7257565" cy="5215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FC32EAD5-2317-47E3-9632-A20E23416470}"/>
                </a:ext>
              </a:extLst>
            </p:cNvPr>
            <p:cNvSpPr/>
            <p:nvPr/>
          </p:nvSpPr>
          <p:spPr>
            <a:xfrm flipV="1">
              <a:off x="947651" y="2798450"/>
              <a:ext cx="7257566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23F48ABF-8026-4673-AC14-205B9D613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341" y="197643"/>
            <a:ext cx="903513" cy="935598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309552" y="3779424"/>
            <a:ext cx="2338964" cy="105028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09552" y="3899186"/>
            <a:ext cx="2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Снижение уровня тревожности населения в отношении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угрозы экстремистских проявлений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358535" y="3679899"/>
            <a:ext cx="2338964" cy="1050284"/>
          </a:xfrm>
          <a:prstGeom prst="roundRect">
            <a:avLst>
              <a:gd name="adj" fmla="val 0"/>
            </a:avLst>
          </a:prstGeom>
          <a:solidFill>
            <a:schemeClr val="lt1">
              <a:alpha val="71000"/>
            </a:schemeClr>
          </a:solidFill>
          <a:ln w="28575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Franklin Gothic Medium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45006" y="3779424"/>
            <a:ext cx="2339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Устранение предпосылок для межнациональных, </a:t>
            </a:r>
          </a:p>
          <a:p>
            <a:pPr algn="ctr"/>
            <a:r>
              <a:rPr lang="ru-RU" sz="1200" dirty="0">
                <a:solidFill>
                  <a:schemeClr val="accent5">
                    <a:lumMod val="50000"/>
                  </a:schemeClr>
                </a:solidFill>
                <a:latin typeface="Franklin Gothic Medium" pitchFamily="34" charset="0"/>
              </a:rPr>
              <a:t>межконфессиональных конфликтов</a:t>
            </a:r>
          </a:p>
        </p:txBody>
      </p:sp>
    </p:spTree>
    <p:extLst>
      <p:ext uri="{BB962C8B-B14F-4D97-AF65-F5344CB8AC3E}">
        <p14:creationId xmlns:p14="http://schemas.microsoft.com/office/powerpoint/2010/main" val="4294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</TotalTime>
  <Words>1169</Words>
  <Application>Microsoft Office PowerPoint</Application>
  <PresentationFormat>Экран (4:3)</PresentationFormat>
  <Paragraphs>189</Paragraphs>
  <Slides>10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Heavy</vt:lpstr>
      <vt:lpstr>Franklin Gothic Medium</vt:lpstr>
      <vt:lpstr>Times New Roman</vt:lpstr>
      <vt:lpstr>Wingdings</vt:lpstr>
      <vt:lpstr>Office Theme</vt:lpstr>
      <vt:lpstr>Публичная декларация государственной программы  Ханты-Мансийского автономного округа - Югры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Кудрявцева Елена Витальевна</cp:lastModifiedBy>
  <cp:revision>225</cp:revision>
  <cp:lastPrinted>2018-10-02T04:58:37Z</cp:lastPrinted>
  <dcterms:created xsi:type="dcterms:W3CDTF">2018-09-04T12:10:47Z</dcterms:created>
  <dcterms:modified xsi:type="dcterms:W3CDTF">2018-12-21T09:33:42Z</dcterms:modified>
</cp:coreProperties>
</file>