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88" r:id="rId3"/>
    <p:sldId id="260" r:id="rId4"/>
    <p:sldId id="268" r:id="rId5"/>
    <p:sldId id="290" r:id="rId6"/>
    <p:sldId id="277" r:id="rId7"/>
    <p:sldId id="293" r:id="rId8"/>
    <p:sldId id="295" r:id="rId9"/>
    <p:sldId id="296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173A8D"/>
    <a:srgbClr val="F1F1F1"/>
    <a:srgbClr val="1D3C7A"/>
    <a:srgbClr val="3A5896"/>
    <a:srgbClr val="129481"/>
    <a:srgbClr val="0F2741"/>
    <a:srgbClr val="001736"/>
    <a:srgbClr val="003374"/>
    <a:srgbClr val="C9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33" autoAdjust="0"/>
  </p:normalViewPr>
  <p:slideViewPr>
    <p:cSldViewPr snapToGrid="0">
      <p:cViewPr varScale="1">
        <p:scale>
          <a:sx n="110" d="100"/>
          <a:sy n="110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12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13.jpeg"/><Relationship Id="rId4" Type="http://schemas.openxmlformats.org/officeDocument/2006/relationships/image" Target="../media/image29.jpe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213" y="2238703"/>
            <a:ext cx="7976849" cy="3026980"/>
          </a:xfrm>
        </p:spPr>
        <p:txBody>
          <a:bodyPr>
            <a:noAutofit/>
          </a:bodyPr>
          <a:lstStyle/>
          <a:p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4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24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2400" kern="0" dirty="0" smtClean="0">
                <a:solidFill>
                  <a:srgbClr val="002060"/>
                </a:solidFill>
                <a:latin typeface="Arial"/>
              </a:rPr>
              <a:t>П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рофилактика нарушений порядка проведения государственной итоговой аттестации 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по образовательным программам 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основного общего образования,</a:t>
            </a:r>
            <a:r>
              <a:rPr lang="ru-RU" sz="24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</a:t>
            </a:r>
            <a:r>
              <a:rPr lang="ru-RU" sz="24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/>
            </a:r>
            <a:br>
              <a:rPr lang="ru-RU" sz="24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утвержденного приказом </a:t>
            </a:r>
            <a:r>
              <a:rPr lang="ru-RU" sz="2000" b="1" i="1" kern="0" dirty="0" err="1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Минпросвещения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</a:t>
            </a:r>
            <a: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РФ </a:t>
            </a:r>
            <a:b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и </a:t>
            </a:r>
            <a:r>
              <a:rPr lang="ru-RU" sz="2000" b="1" i="1" kern="0" dirty="0" err="1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Рособрнадзора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от </a:t>
            </a:r>
            <a:r>
              <a:rPr lang="ru-RU" sz="2000" b="1" i="1" kern="0" dirty="0">
                <a:solidFill>
                  <a:srgbClr val="C0000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7 ноября 2018 года </a:t>
            </a:r>
            <a:b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№ </a:t>
            </a:r>
            <a: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189/1513</a:t>
            </a:r>
            <a:b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 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8913"/>
            <a:ext cx="9890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37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89565" y="142676"/>
            <a:ext cx="6358271" cy="10994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/>
              </a:rPr>
              <a:t>Оснащение пункта проведения экзаменов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(далее – ППЭ)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5" y="3098495"/>
            <a:ext cx="360035" cy="1872206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 smtClean="0">
                <a:solidFill>
                  <a:srgbClr val="002060"/>
                </a:solidFill>
                <a:latin typeface="Cambria" pitchFamily="18"/>
              </a:rPr>
              <a:t>ВХОД</a:t>
            </a:r>
            <a:endParaRPr lang="ru-RU" b="1" kern="0" dirty="0">
              <a:solidFill>
                <a:srgbClr val="002060"/>
              </a:solidFill>
              <a:latin typeface="Cambria" pitchFamily="18"/>
            </a:endParaRPr>
          </a:p>
        </p:txBody>
      </p:sp>
      <p:sp>
        <p:nvSpPr>
          <p:cNvPr id="11" name="Прямоугольник 3"/>
          <p:cNvSpPr/>
          <p:nvPr/>
        </p:nvSpPr>
        <p:spPr>
          <a:xfrm>
            <a:off x="578599" y="1431800"/>
            <a:ext cx="3244518" cy="2872570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kern="0" dirty="0" smtClean="0">
              <a:solidFill>
                <a:srgbClr val="000000"/>
              </a:solidFill>
              <a:latin typeface="Cambria" pitchFamily="18"/>
            </a:endParaRPr>
          </a:p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kern="0" dirty="0" smtClean="0">
                <a:solidFill>
                  <a:srgbClr val="000000"/>
                </a:solidFill>
                <a:latin typeface="Cambria" pitchFamily="18"/>
              </a:rPr>
              <a:t> </a:t>
            </a:r>
            <a:endParaRPr lang="ru-RU" sz="1500" kern="0" dirty="0">
              <a:solidFill>
                <a:srgbClr val="000000"/>
              </a:solidFill>
              <a:latin typeface="Cambria" pitchFamily="18"/>
            </a:endParaRPr>
          </a:p>
        </p:txBody>
      </p:sp>
      <p:sp>
        <p:nvSpPr>
          <p:cNvPr id="12" name="Прямоугольник 18"/>
          <p:cNvSpPr/>
          <p:nvPr/>
        </p:nvSpPr>
        <p:spPr>
          <a:xfrm>
            <a:off x="608865" y="4379443"/>
            <a:ext cx="3222418" cy="2354466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хранения личных вещей участников 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 dirty="0"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latin typeface="Cambria" pitchFamily="18"/>
              </a:rPr>
              <a:t> </a:t>
            </a:r>
            <a:endParaRPr lang="ru-RU" sz="1600" kern="0" dirty="0">
              <a:latin typeface="Cambria" pitchFamily="18"/>
            </a:endParaRPr>
          </a:p>
        </p:txBody>
      </p:sp>
      <p:pic>
        <p:nvPicPr>
          <p:cNvPr id="13" name="Picture 6" descr="C:\Users\косатюк_п\Desktop\Для обучения\Картинки\270512-1896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570" t="8273" r="43973" b="24994"/>
          <a:stretch>
            <a:fillRect/>
          </a:stretch>
        </p:blipFill>
        <p:spPr>
          <a:xfrm>
            <a:off x="772578" y="5149522"/>
            <a:ext cx="1024324" cy="11978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7" descr="C:\Users\косатюк_п\Desktop\Для обучения\Картинки\005_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63653" y="5118810"/>
            <a:ext cx="1556259" cy="11650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Прямоугольник 24"/>
          <p:cNvSpPr/>
          <p:nvPr/>
        </p:nvSpPr>
        <p:spPr>
          <a:xfrm>
            <a:off x="3923928" y="2360656"/>
            <a:ext cx="432044" cy="3218166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C00000"/>
                </a:solidFill>
                <a:latin typeface="Cambria" pitchFamily="18"/>
              </a:rPr>
              <a:t>ВХОД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>
              <a:solidFill>
                <a:srgbClr val="C00000"/>
              </a:solidFill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C00000"/>
                </a:solidFill>
                <a:latin typeface="Cambria" pitchFamily="18"/>
              </a:rPr>
              <a:t>В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>
              <a:solidFill>
                <a:srgbClr val="C00000"/>
              </a:solidFill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C00000"/>
                </a:solidFill>
                <a:latin typeface="Cambria" pitchFamily="18"/>
              </a:rPr>
              <a:t>ППЭ</a:t>
            </a:r>
          </a:p>
        </p:txBody>
      </p:sp>
      <p:sp>
        <p:nvSpPr>
          <p:cNvPr id="16" name="Прямоугольник 5"/>
          <p:cNvSpPr/>
          <p:nvPr/>
        </p:nvSpPr>
        <p:spPr>
          <a:xfrm>
            <a:off x="4427981" y="2360656"/>
            <a:ext cx="1440161" cy="4357674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 smtClean="0">
              <a:solidFill>
                <a:srgbClr val="000000"/>
              </a:solidFill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  <a:latin typeface="Cambria" pitchFamily="18"/>
            </a:endParaRPr>
          </a:p>
        </p:txBody>
      </p:sp>
      <p:sp>
        <p:nvSpPr>
          <p:cNvPr id="17" name="Прямоугольник 33"/>
          <p:cNvSpPr/>
          <p:nvPr/>
        </p:nvSpPr>
        <p:spPr>
          <a:xfrm>
            <a:off x="5940151" y="1431800"/>
            <a:ext cx="2954307" cy="1273664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rgbClr val="000000"/>
                </a:solidFill>
                <a:latin typeface="Cambria" pitchFamily="18"/>
              </a:rPr>
              <a:t> </a:t>
            </a:r>
            <a:endParaRPr lang="ru-RU" sz="1400" kern="0" dirty="0" smtClean="0">
              <a:solidFill>
                <a:srgbClr val="000000"/>
              </a:solidFill>
              <a:latin typeface="Cambria" pitchFamily="18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Штаб ППЭ</a:t>
            </a:r>
            <a:endParaRPr lang="ru-RU" sz="14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6"/>
          <p:cNvSpPr/>
          <p:nvPr/>
        </p:nvSpPr>
        <p:spPr>
          <a:xfrm>
            <a:off x="5955031" y="2744577"/>
            <a:ext cx="2952332" cy="1274644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Прямоугольник 17"/>
          <p:cNvSpPr/>
          <p:nvPr/>
        </p:nvSpPr>
        <p:spPr>
          <a:xfrm>
            <a:off x="5954043" y="4085298"/>
            <a:ext cx="2954307" cy="1346399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0" name="Picture 5" descr="C:\Users\косатюк_п\Desktop\Для обучения\Картинки\onlineыер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flipH="1">
            <a:off x="7310918" y="1527457"/>
            <a:ext cx="1445968" cy="11368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3" descr="C:\Users\косатюк_п\Desktop\Для обучения\Картинки\safe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969405" y="1999713"/>
            <a:ext cx="1008299" cy="6256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Box 10"/>
          <p:cNvSpPr txBox="1"/>
          <p:nvPr/>
        </p:nvSpPr>
        <p:spPr>
          <a:xfrm>
            <a:off x="5927503" y="4085298"/>
            <a:ext cx="1839248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Аудитории для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осударственной итоговой аттестации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– ГИА)</a:t>
            </a:r>
            <a:endParaRPr lang="ru-RU" sz="14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5977144" y="2839025"/>
            <a:ext cx="1707268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Помещение для общественных наблюдателей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4" name="Picture 12" descr="C:\Users\косатюк_п\Documents\ГИА-11\Обучение специалистов ППЭ\moodle\для moodle\картинки\28581acb7cdb1a8633ee380834182d1e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835039" y="1412535"/>
            <a:ext cx="544887" cy="49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Рисунок 3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69953" y="1439777"/>
            <a:ext cx="491070" cy="4365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11" descr="C:\Users\косатюк_п\Documents\ГИА-11\Обучение специалистов ППЭ\moodle\для moodle\картинки\zapret_nophoto (1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4857599" y="1422277"/>
            <a:ext cx="523270" cy="4715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400393" y="1414290"/>
            <a:ext cx="500709" cy="454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7" descr="C:\Users\косатюк_п\Desktop\Для обучения\Картинки\4806850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525574" y="4292988"/>
            <a:ext cx="1326501" cy="9805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9" descr="C:\Users\косатюк_п\Desktop\Для обучения\Картинки\FreeGreatPicture.com-50281-wearing-police-weaponry-image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4733767" y="5545072"/>
            <a:ext cx="895025" cy="11187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4539293" y="2430072"/>
            <a:ext cx="1234251" cy="1113550"/>
          </a:xfrm>
          <a:prstGeom prst="roundRect">
            <a:avLst>
              <a:gd name="adj" fmla="val 10000"/>
            </a:avLst>
          </a:prstGeom>
          <a:blipFill>
            <a:blip r:embed="rId13" cstate="print">
              <a:extLst/>
            </a:blip>
            <a:srcRect/>
            <a:stretch>
              <a:fillRect t="-8000" b="-8000"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408" y="3031317"/>
            <a:ext cx="1599245" cy="108837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085773" y="3171349"/>
            <a:ext cx="1649935" cy="85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Помещение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для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представителей СМИ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СМИ</a:t>
            </a:r>
          </a:p>
        </p:txBody>
      </p:sp>
      <p:sp>
        <p:nvSpPr>
          <p:cNvPr id="35" name="Прямоугольник 16"/>
          <p:cNvSpPr/>
          <p:nvPr/>
        </p:nvSpPr>
        <p:spPr>
          <a:xfrm>
            <a:off x="5977143" y="5490598"/>
            <a:ext cx="2952332" cy="1227732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6047576" y="5556676"/>
            <a:ext cx="1944215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Помещение для медицинских работников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25575" y="5556676"/>
            <a:ext cx="1359526" cy="107908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32" y="2864949"/>
            <a:ext cx="846511" cy="953815"/>
          </a:xfrm>
          <a:prstGeom prst="rect">
            <a:avLst/>
          </a:prstGeom>
        </p:spPr>
      </p:pic>
      <p:sp>
        <p:nvSpPr>
          <p:cNvPr id="39" name="TextBox 25"/>
          <p:cNvSpPr txBox="1"/>
          <p:nvPr/>
        </p:nvSpPr>
        <p:spPr>
          <a:xfrm>
            <a:off x="4426405" y="4940110"/>
            <a:ext cx="1441737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Пункт охраны правопорядка</a:t>
            </a:r>
            <a:endParaRPr kumimoji="0" lang="ru-RU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8" y="1641293"/>
            <a:ext cx="1282294" cy="975953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35787" y="1641293"/>
            <a:ext cx="190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Помещение для представителей образовательных организаций, сопровождающих обучающихся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5" y="3613038"/>
            <a:ext cx="976279" cy="9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410" y="142676"/>
            <a:ext cx="7223958" cy="75070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Соблюдение требований п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. 55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Порядка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58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Скругленный прямоугольник 8"/>
          <p:cNvSpPr/>
          <p:nvPr/>
        </p:nvSpPr>
        <p:spPr>
          <a:xfrm>
            <a:off x="1637410" y="998838"/>
            <a:ext cx="7223957" cy="23185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ysClr val="window" lastClr="FFFFFF"/>
          </a:solidFill>
          <a:ln w="9528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Участникам ГИА-9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ЗАПРЕЩЕНО: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5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иметь при себе средства связи, электронно-вычислительную технику, фото-, аудио- и видеоаппаратуру, 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справочные материалы, письменные заметки                                                                   и иные средства хранения и передачи информации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общаться друг с другом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выносить из аудитории и ППЭ экзаменационные материалы на бумажном или электронном носителях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10"/>
          <p:cNvSpPr/>
          <p:nvPr/>
        </p:nvSpPr>
        <p:spPr>
          <a:xfrm>
            <a:off x="1637410" y="3422817"/>
            <a:ext cx="2732571" cy="33375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ysClr val="window" lastClr="FFFFFF"/>
          </a:solidFill>
          <a:ln w="9528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Участники ГИА-9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ДОЛЖНЫ: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соблюдать Порядок проведения ЕГЭ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выполнять экзаменационную </a:t>
            </a: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самостоятельно, без помощи посторонних лиц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неукоснительно следовать указаниям организаторов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0406" y="1724598"/>
            <a:ext cx="1329888" cy="867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Скругленный прямоугольник 10"/>
          <p:cNvSpPr/>
          <p:nvPr/>
        </p:nvSpPr>
        <p:spPr>
          <a:xfrm>
            <a:off x="4497573" y="3422817"/>
            <a:ext cx="4363796" cy="33375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ysClr val="window" lastClr="FFFFFF"/>
          </a:solidFill>
          <a:ln w="9528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 время экзамена на рабочем столе участника находятся: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кзаменационные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материалы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гелевая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капиллярная ручка с чернилами черного цвета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окумент, удостоверяющий личность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обучения и воспитания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екарства и питание (при необходимости)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пециальные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технические средства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(при необходимости)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листы бумаги для черновиков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Иные личные вещи участники ГИА-9 оставляют в специально</a:t>
            </a:r>
            <a:r>
              <a:rPr kumimoji="0" lang="ru-RU" sz="12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отведенном месте для хранения личных вещей, расположенном до входа в ППЭ</a:t>
            </a: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7" y="142676"/>
            <a:ext cx="6206836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</a:rPr>
              <a:t>Обеспечение информационной безопасности и объективности  проведения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ГИА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в ППЭ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37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2" name="Picture 5" descr="C:\Users\косатюк_п\Desktop\Для обучения\Картинки\onlineые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888" y="2476500"/>
            <a:ext cx="14462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C:\Users\косатюк_п\Desktop\Для обучения\Картинки\480685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338" y="4094163"/>
            <a:ext cx="2457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8100" y="1908175"/>
            <a:ext cx="8016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17"/>
          <p:cNvSpPr/>
          <p:nvPr/>
        </p:nvSpPr>
        <p:spPr>
          <a:xfrm>
            <a:off x="5229423" y="1588353"/>
            <a:ext cx="3692254" cy="4921994"/>
          </a:xfrm>
          <a:prstGeom prst="rect">
            <a:avLst/>
          </a:prstGeom>
          <a:solidFill>
            <a:schemeClr val="bg1"/>
          </a:solidFill>
          <a:ln w="25402" cap="flat">
            <a:solidFill>
              <a:srgbClr val="D9D9D9"/>
            </a:solidFill>
            <a:prstDash val="solid"/>
            <a:miter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" name="Picture 3" descr="C:\Users\косатюк_п\Desktop\Для обучения\Картинки\saf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1295" y="2492420"/>
            <a:ext cx="10080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10"/>
          <p:cNvSpPr txBox="1"/>
          <p:nvPr/>
        </p:nvSpPr>
        <p:spPr>
          <a:xfrm>
            <a:off x="5235625" y="3549017"/>
            <a:ext cx="3574949" cy="2816156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rgbClr val="FF0000"/>
                </a:solidFill>
              </a:rPr>
              <a:t>Видеонаблюдение за ходом  экзамена в аудиториях </a:t>
            </a:r>
            <a:r>
              <a:rPr lang="ru-RU" sz="1600" b="1" kern="0" dirty="0">
                <a:solidFill>
                  <a:srgbClr val="FF0000"/>
                </a:solidFill>
              </a:rPr>
              <a:t>ППЭ </a:t>
            </a:r>
            <a:r>
              <a:rPr lang="ru-RU" sz="1600" b="1" kern="0" dirty="0" smtClean="0">
                <a:solidFill>
                  <a:srgbClr val="FF0000"/>
                </a:solidFill>
              </a:rPr>
              <a:t>осуществляют: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000000"/>
              </a:solidFill>
              <a:latin typeface="Cambria" pitchFamily="18"/>
            </a:endParaRPr>
          </a:p>
          <a:p>
            <a:pPr lvl="0" indent="-171450">
              <a:spcAft>
                <a:spcPts val="6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лица, присутствующие </a:t>
            </a: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>в </a:t>
            </a: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ППЭ - общественные наблюдатели, </a:t>
            </a: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>член </a:t>
            </a: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государственной экзаменационной комиссии (далее – ГЭК ), </a:t>
            </a: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>руководитель </a:t>
            </a: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ППЭ, технический специалист  </a:t>
            </a: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>                    </a:t>
            </a:r>
            <a:endParaRPr lang="ru-RU" sz="1600" b="1" kern="0" dirty="0">
              <a:solidFill>
                <a:srgbClr val="002060"/>
              </a:solidFill>
              <a:latin typeface="Calibri"/>
            </a:endParaRPr>
          </a:p>
          <a:p>
            <a:pPr marR="0" lvl="0" indent="-17145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региональные </a:t>
            </a: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>онлайн наблюдатели  </a:t>
            </a:r>
            <a:endParaRPr lang="ru-RU" sz="16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1" name="Прямоугольник 29"/>
          <p:cNvSpPr/>
          <p:nvPr/>
        </p:nvSpPr>
        <p:spPr>
          <a:xfrm>
            <a:off x="5286418" y="1641542"/>
            <a:ext cx="2846387" cy="584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Видеонаблюдение 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штабе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аудиториях  ППЭ </a:t>
            </a:r>
          </a:p>
        </p:txBody>
      </p:sp>
      <p:pic>
        <p:nvPicPr>
          <p:cNvPr id="42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6545" y="1824038"/>
            <a:ext cx="8016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 descr="C:\Users\косатюк_п\Desktop\Для обучения\Картинки\onlineые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5424" y="2461919"/>
            <a:ext cx="14462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33"/>
          <p:cNvSpPr/>
          <p:nvPr/>
        </p:nvSpPr>
        <p:spPr>
          <a:xfrm>
            <a:off x="1655784" y="4296986"/>
            <a:ext cx="3410723" cy="22133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>
              <a:solidFill>
                <a:srgbClr val="006AB3"/>
              </a:solidFill>
              <a:latin typeface="Calibri"/>
            </a:endParaRPr>
          </a:p>
        </p:txBody>
      </p:sp>
      <p:sp>
        <p:nvSpPr>
          <p:cNvPr id="53" name="Прямоугольник 24"/>
          <p:cNvSpPr/>
          <p:nvPr/>
        </p:nvSpPr>
        <p:spPr>
          <a:xfrm>
            <a:off x="1655784" y="1585915"/>
            <a:ext cx="3426979" cy="14062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Прямоугольник 26"/>
          <p:cNvSpPr>
            <a:spLocks noChangeArrowheads="1"/>
          </p:cNvSpPr>
          <p:nvPr/>
        </p:nvSpPr>
        <p:spPr bwMode="auto">
          <a:xfrm>
            <a:off x="1699304" y="1641542"/>
            <a:ext cx="2120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Стационарные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</a:rPr>
            </a:br>
            <a:r>
              <a:rPr lang="ru-RU" altLang="ru-RU" sz="1600" b="1" dirty="0" smtClean="0">
                <a:solidFill>
                  <a:srgbClr val="002060"/>
                </a:solidFill>
              </a:rPr>
              <a:t>и  </a:t>
            </a:r>
            <a:r>
              <a:rPr lang="ru-RU" altLang="ru-RU" sz="1600" b="1" dirty="0">
                <a:solidFill>
                  <a:srgbClr val="002060"/>
                </a:solidFill>
              </a:rPr>
              <a:t>переносные металлоискатели</a:t>
            </a:r>
          </a:p>
        </p:txBody>
      </p:sp>
      <p:sp>
        <p:nvSpPr>
          <p:cNvPr id="56" name="Прямоугольник 35"/>
          <p:cNvSpPr/>
          <p:nvPr/>
        </p:nvSpPr>
        <p:spPr>
          <a:xfrm>
            <a:off x="1694743" y="4303049"/>
            <a:ext cx="3243089" cy="2062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Объявления,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оповещающие </a:t>
            </a: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ru-RU" sz="1600" b="1" kern="0" dirty="0" smtClean="0">
                <a:solidFill>
                  <a:srgbClr val="002060"/>
                </a:solidFill>
                <a:latin typeface="Calibri"/>
              </a:rPr>
            </a:b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>о </a:t>
            </a: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ведении </a:t>
            </a:r>
            <a:endParaRPr lang="ru-RU" sz="1600" b="1" kern="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>видеонаблюдения,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>о запрете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>использования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rgbClr val="002060"/>
                </a:solidFill>
                <a:latin typeface="Calibri"/>
              </a:rPr>
              <a:t>средств связи</a:t>
            </a:r>
            <a:endParaRPr lang="ru-RU" sz="16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8" name="Прямоугольник 37"/>
          <p:cNvSpPr/>
          <p:nvPr/>
        </p:nvSpPr>
        <p:spPr>
          <a:xfrm>
            <a:off x="1637077" y="3079979"/>
            <a:ext cx="3435632" cy="1131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Прямоугольник 39"/>
          <p:cNvSpPr>
            <a:spLocks noChangeArrowheads="1"/>
          </p:cNvSpPr>
          <p:nvPr/>
        </p:nvSpPr>
        <p:spPr bwMode="auto">
          <a:xfrm>
            <a:off x="1699304" y="3096111"/>
            <a:ext cx="2244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Системы подавления сигналов подвижной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связи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pic>
        <p:nvPicPr>
          <p:cNvPr id="60" name="Рисунок 4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5532" y="3148645"/>
            <a:ext cx="1292949" cy="9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Скругленный прямоугольник 60"/>
          <p:cNvSpPr/>
          <p:nvPr/>
        </p:nvSpPr>
        <p:spPr>
          <a:xfrm>
            <a:off x="3820205" y="5314950"/>
            <a:ext cx="1117628" cy="996525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/>
            </a:blip>
            <a:srcRect/>
            <a:stretch>
              <a:fillRect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pic>
        <p:nvPicPr>
          <p:cNvPr id="62" name="Picture 5" descr="http://www.eliscom.ru/image/data/%D0%9F%D0%BE%D0%BB%D0%B5%D0%B7%D0%BD%D1%8B%D0%B5%20%D1%81%D1%82%D0%B0%D1%82%D1%8C%D0%B8/vedetsya_nabludeni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5553" y="4364465"/>
            <a:ext cx="1170105" cy="80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Скругленный прямоугольник 62"/>
          <p:cNvSpPr/>
          <p:nvPr/>
        </p:nvSpPr>
        <p:spPr>
          <a:xfrm>
            <a:off x="3685532" y="1706486"/>
            <a:ext cx="1292950" cy="1143008"/>
          </a:xfrm>
          <a:prstGeom prst="roundRect">
            <a:avLst>
              <a:gd name="adj" fmla="val 10000"/>
            </a:avLst>
          </a:prstGeom>
          <a:blipFill>
            <a:blip r:embed="rId10" cstate="print">
              <a:extLst/>
            </a:blip>
            <a:srcRect/>
            <a:stretch>
              <a:fillRect t="-8000" b="-8000"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183928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7" y="142676"/>
            <a:ext cx="6206836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Допуск участников ГИА-9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в ППЭ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37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5" name="Группа 6"/>
          <p:cNvGrpSpPr/>
          <p:nvPr/>
        </p:nvGrpSpPr>
        <p:grpSpPr>
          <a:xfrm>
            <a:off x="1664705" y="1336733"/>
            <a:ext cx="5769262" cy="1881728"/>
            <a:chOff x="337559" y="1371933"/>
            <a:chExt cx="6847457" cy="1989781"/>
          </a:xfrm>
        </p:grpSpPr>
        <p:sp>
          <p:nvSpPr>
            <p:cNvPr id="16" name="Пятиугольник 32"/>
            <p:cNvSpPr/>
            <p:nvPr/>
          </p:nvSpPr>
          <p:spPr>
            <a:xfrm>
              <a:off x="337559" y="1555897"/>
              <a:ext cx="3744413" cy="1632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9086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min f33 f32"/>
                <a:gd name="f38" fmla="+- f6 f36 0"/>
                <a:gd name="f39" fmla="*/ f37 f7 1"/>
                <a:gd name="f40" fmla="*/ f39 1 100000"/>
                <a:gd name="f41" fmla="*/ f38 f26 1"/>
                <a:gd name="f42" fmla="+- f29 0 f40"/>
                <a:gd name="f43" fmla="+- f42 f29 0"/>
                <a:gd name="f44" fmla="*/ f42 1 2"/>
                <a:gd name="f45" fmla="*/ f42 f26 1"/>
                <a:gd name="f46" fmla="*/ f43 1 2"/>
                <a:gd name="f47" fmla="*/ f44 f26 1"/>
                <a:gd name="f48" fmla="*/ f4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7" y="f31"/>
                </a:cxn>
                <a:cxn ang="f25">
                  <a:pos x="f47" y="f34"/>
                </a:cxn>
              </a:cxnLst>
              <a:rect l="f31" t="f31" r="f48" b="f34"/>
              <a:pathLst>
                <a:path>
                  <a:moveTo>
                    <a:pt x="f31" y="f31"/>
                  </a:moveTo>
                  <a:lnTo>
                    <a:pt x="f45" y="f31"/>
                  </a:lnTo>
                  <a:lnTo>
                    <a:pt x="f35" y="f41"/>
                  </a:lnTo>
                  <a:lnTo>
                    <a:pt x="f45" y="f34"/>
                  </a:lnTo>
                  <a:lnTo>
                    <a:pt x="f31" y="f34"/>
                  </a:lnTo>
                  <a:close/>
                </a:path>
              </a:pathLst>
            </a:custGeom>
            <a:gradFill>
              <a:gsLst>
                <a:gs pos="0">
                  <a:srgbClr val="A3C4FF"/>
                </a:gs>
                <a:gs pos="100000">
                  <a:srgbClr val="BFD5FF"/>
                </a:gs>
              </a:gsLst>
              <a:lin ang="16200000"/>
            </a:gradFill>
            <a:ln w="28575" cap="flat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720446" tIns="56007" rIns="664439" bIns="56007" anchor="ctr" anchorCtr="0" compatLnSpc="1">
              <a:noAutofit/>
            </a:bodyPr>
            <a:lstStyle/>
            <a:p>
              <a:pPr marL="266703" defTabSz="933446">
                <a:lnSpc>
                  <a:spcPct val="90000"/>
                </a:lnSpc>
                <a:spcAft>
                  <a:spcPts val="700"/>
                </a:spcAft>
                <a:tabLst>
                  <a:tab pos="133985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200" b="1" dirty="0">
                <a:solidFill>
                  <a:srgbClr val="173A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4" descr="C:\Users\косатюк_п\Documents\ГИА-11\Обучение специалистов ППЭ\moodle\для moodle\картинки\3_D_4_41.pn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59151" y="1923237"/>
              <a:ext cx="718711" cy="106080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2" name="Полилиния 5"/>
            <p:cNvSpPr/>
            <p:nvPr/>
          </p:nvSpPr>
          <p:spPr>
            <a:xfrm>
              <a:off x="2622014" y="1540654"/>
              <a:ext cx="4563002" cy="16602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2169"/>
                <a:gd name="f7" fmla="val 1272867"/>
                <a:gd name="f8" fmla="val 2545736"/>
                <a:gd name="f9" fmla="val 636434"/>
                <a:gd name="f10" fmla="+- 0 0 -90"/>
                <a:gd name="f11" fmla="*/ f3 1 3182169"/>
                <a:gd name="f12" fmla="*/ f4 1 1272867"/>
                <a:gd name="f13" fmla="+- f7 0 f5"/>
                <a:gd name="f14" fmla="+- f6 0 f5"/>
                <a:gd name="f15" fmla="*/ f10 f0 1"/>
                <a:gd name="f16" fmla="*/ f14 1 3182169"/>
                <a:gd name="f17" fmla="*/ f13 1 1272867"/>
                <a:gd name="f18" fmla="*/ 0 f14 1"/>
                <a:gd name="f19" fmla="*/ 0 f13 1"/>
                <a:gd name="f20" fmla="*/ 2545736 f14 1"/>
                <a:gd name="f21" fmla="*/ 3182169 f14 1"/>
                <a:gd name="f22" fmla="*/ 636434 f13 1"/>
                <a:gd name="f23" fmla="*/ 1272867 f13 1"/>
                <a:gd name="f24" fmla="*/ 636434 f14 1"/>
                <a:gd name="f25" fmla="*/ f15 1 f2"/>
                <a:gd name="f26" fmla="*/ f18 1 3182169"/>
                <a:gd name="f27" fmla="*/ f19 1 1272867"/>
                <a:gd name="f28" fmla="*/ f20 1 3182169"/>
                <a:gd name="f29" fmla="*/ f21 1 3182169"/>
                <a:gd name="f30" fmla="*/ f22 1 1272867"/>
                <a:gd name="f31" fmla="*/ f23 1 1272867"/>
                <a:gd name="f32" fmla="*/ f24 1 3182169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3182169" h="1272867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4F81BD"/>
              </a:solidFill>
              <a:prstDash val="solid"/>
              <a:miter/>
            </a:ln>
          </p:spPr>
          <p:txBody>
            <a:bodyPr vert="horz" wrap="square" lIns="720446" tIns="56007" rIns="664439" bIns="56007" anchor="t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8" descr="C:\Users\косатюк_п\Documents\ГИА-11\Обучение специалистов ППЭ\moodle\для moodle\картинки\1f241ac0a75e4a25bdae813f12defbd3.jp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588852" y="1998284"/>
              <a:ext cx="589476" cy="52719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146878" y="2520425"/>
              <a:ext cx="551827" cy="463619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5" name="Picture 11" descr="C:\Users\косатюк_п\Documents\ГИА-11\Обучение специалистов ППЭ\moodle\для moodle\картинки\zapret_nophoto (1).pn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3588852" y="2521958"/>
              <a:ext cx="532134" cy="47949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6" name="Picture 12" descr="C:\Users\косатюк_п\Documents\ГИА-11\Обучение специалистов ППЭ\moodle\для moodle\картинки\28581acb7cdb1a8633ee380834182d1e.pn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4135374" y="1996074"/>
              <a:ext cx="559119" cy="5038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7" name="Скругленный прямоугольник 19"/>
            <p:cNvSpPr/>
            <p:nvPr/>
          </p:nvSpPr>
          <p:spPr>
            <a:xfrm>
              <a:off x="2846875" y="1509403"/>
              <a:ext cx="3490108" cy="540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1" dirty="0">
                  <a:solidFill>
                    <a:srgbClr val="173A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проверяют наличие у участников </a:t>
              </a:r>
              <a:r>
                <a:rPr lang="ru-RU" sz="1200" b="1" dirty="0" smtClean="0">
                  <a:solidFill>
                    <a:srgbClr val="173A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ГИА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запрещенных средств</a:t>
              </a:r>
            </a:p>
          </p:txBody>
        </p:sp>
        <p:pic>
          <p:nvPicPr>
            <p:cNvPr id="30" name="Picture 2" descr="C:\Users\косатюк_п\Documents\ГИА-11\Обучение специалистов ППЭ\moodle\для moodle\картинки\7558303-3d-man-security-inspector-at-gate-icon-metal-detector.jp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4688535" y="1371933"/>
              <a:ext cx="1989781" cy="198978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1" name="Picture 3" descr="C:\Users\косатюк_п\Documents\ГИА-11\Обучение специалистов ППЭ\moodle\для moodle\картинки\run2.jp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5875066" y="2309306"/>
              <a:ext cx="477472" cy="692145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2292200" y="1710941"/>
            <a:ext cx="1635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Работники, осуществляющие 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охрану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правопорядка, совместно с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организаторами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7" descr="C:\Users\косатюк_п\Desktop\Для обучения\Картинки\4806850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7491767" y="2011023"/>
            <a:ext cx="1369600" cy="10124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147177" y="1638300"/>
            <a:ext cx="1501523" cy="253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2547" y="3251968"/>
            <a:ext cx="7225332" cy="73691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9012" y="3250221"/>
            <a:ext cx="7198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появлении сигнала металлоискателя работник,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осуществляющий охрану правопорядка, а также организатор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предлагают</a:t>
            </a:r>
            <a:r>
              <a:rPr lang="ru-RU" sz="14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участнику ГИА показать предмет, вызывающий сигнал</a:t>
            </a:r>
          </a:p>
        </p:txBody>
      </p:sp>
      <p:sp>
        <p:nvSpPr>
          <p:cNvPr id="34" name="Скругленный прямоугольник 22"/>
          <p:cNvSpPr/>
          <p:nvPr/>
        </p:nvSpPr>
        <p:spPr>
          <a:xfrm>
            <a:off x="1662547" y="4248150"/>
            <a:ext cx="3456017" cy="23336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9528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6" descr="C:\Users\косатюк_п\Documents\ГИА-11\Обучение специалистов ППЭ\moodle\для moodle\картинки\camera-icon-hi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907245" y="4714383"/>
            <a:ext cx="1008107" cy="10081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Picture 21" descr="C:\Users\косатюк_п\AppData\Roaming\Skype\polinakosatyuk\media_messaging\media_cache\^FF20AEAC1AD0EA3F756225C4C8CE76F6D5B1284DF087BF2870^pimgpsh_fullsize_dist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 rot="3546826">
            <a:off x="2032715" y="4841862"/>
            <a:ext cx="473833" cy="8339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Picture 23" descr="C:\Users\косатюк_п\Documents\ГИА-11\Обучение специалистов ППЭ\moodle\для moodle\картинки\400_F_4355782_VIxSBMULVOXixykDNj2J4RKfzfReUpDp_PXP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4073497" y="4859206"/>
            <a:ext cx="936107" cy="718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8" name="Прямоугольник 37"/>
          <p:cNvSpPr/>
          <p:nvPr/>
        </p:nvSpPr>
        <p:spPr>
          <a:xfrm>
            <a:off x="2044578" y="5853870"/>
            <a:ext cx="2838449" cy="639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частнику ГИА необходимо сдать его сопровождающему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61443" y="4409791"/>
            <a:ext cx="3058224" cy="253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это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запрещенное средство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4"/>
          <p:cNvSpPr/>
          <p:nvPr/>
        </p:nvSpPr>
        <p:spPr>
          <a:xfrm>
            <a:off x="5500595" y="4233178"/>
            <a:ext cx="3387284" cy="23485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9528" cap="flat">
            <a:solidFill>
              <a:srgbClr val="173A8D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 smtClean="0">
                <a:solidFill>
                  <a:srgbClr val="C00000"/>
                </a:solidFill>
                <a:uFillTx/>
                <a:latin typeface="Cambria" pitchFamily="18"/>
              </a:rPr>
              <a:t> </a:t>
            </a:r>
            <a:endParaRPr lang="ru-RU" sz="1800" b="1" i="0" u="none" strike="noStrike" kern="1200" cap="none" spc="0" baseline="0" dirty="0">
              <a:solidFill>
                <a:srgbClr val="C00000"/>
              </a:solidFill>
              <a:uFillTx/>
              <a:latin typeface="Cambria" pitchFamily="18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mbria" pitchFamily="18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000000"/>
              </a:solidFill>
              <a:latin typeface="Cambria" pitchFamily="18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74935" y="4452311"/>
            <a:ext cx="3058224" cy="192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отказа от сдачи запрещенного средства участник ГИА в ППЭ </a:t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ППЭ </a:t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присутствии члена ГЭК составляет акт о не допуске </a:t>
            </a:r>
            <a:b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ППЭ в 2-х экземплярах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1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2676"/>
            <a:ext cx="6429376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Типичные нарушения при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проведении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ГИА-9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37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26541"/>
              </p:ext>
            </p:extLst>
          </p:nvPr>
        </p:nvGraphicFramePr>
        <p:xfrm>
          <a:off x="1523998" y="1377244"/>
          <a:ext cx="7337369" cy="5427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54072">
                  <a:extLst>
                    <a:ext uri="{9D8B030D-6E8A-4147-A177-3AD203B41FA5}">
                      <a16:colId xmlns:a16="http://schemas.microsoft.com/office/drawing/2014/main" val="1371895257"/>
                    </a:ext>
                  </a:extLst>
                </a:gridCol>
                <a:gridCol w="1387736">
                  <a:extLst>
                    <a:ext uri="{9D8B030D-6E8A-4147-A177-3AD203B41FA5}">
                      <a16:colId xmlns:a16="http://schemas.microsoft.com/office/drawing/2014/main" val="1124537614"/>
                    </a:ext>
                  </a:extLst>
                </a:gridCol>
                <a:gridCol w="1395561">
                  <a:extLst>
                    <a:ext uri="{9D8B030D-6E8A-4147-A177-3AD203B41FA5}">
                      <a16:colId xmlns:a16="http://schemas.microsoft.com/office/drawing/2014/main" val="2753624103"/>
                    </a:ext>
                  </a:extLst>
                </a:gridCol>
              </a:tblGrid>
              <a:tr h="934059">
                <a:tc row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Характер нарушения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Факты нарушения </a:t>
                      </a:r>
                    </a:p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Порядка ГИА-9, зафиксированные в 2021 году, </a:t>
                      </a:r>
                      <a:b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территории 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95876"/>
                  </a:ext>
                </a:extLst>
              </a:tr>
              <a:tr h="316492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ХМАО – Югры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г. Сургута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10526"/>
                  </a:ext>
                </a:extLst>
              </a:tr>
              <a:tr h="768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5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Наличие справочных материалов, письменных заметок (в том числе </a:t>
                      </a:r>
                      <a:r>
                        <a:rPr kumimoji="0" lang="ru-RU" sz="14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руке и их использование </a:t>
                      </a:r>
                      <a:br>
                        <a:rPr kumimoji="0" lang="ru-RU" sz="14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аудитории)</a:t>
                      </a:r>
                      <a:endParaRPr kumimoji="0" lang="ru-RU" sz="145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36250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marL="0" lvl="0" indent="0"/>
                      <a:r>
                        <a:rPr lang="ru-RU" sz="1450" b="1" baseline="0" dirty="0" smtClean="0">
                          <a:solidFill>
                            <a:srgbClr val="002060"/>
                          </a:solidFill>
                        </a:rPr>
                        <a:t>Общение между участниками (в том числе невербальное)</a:t>
                      </a:r>
                      <a:endParaRPr lang="ru-RU" sz="145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12686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5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Наличие предмета, не разрешенного </a:t>
                      </a:r>
                      <a:br>
                        <a:rPr kumimoji="0" lang="ru-RU" sz="145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</a:br>
                      <a:r>
                        <a:rPr kumimoji="0" lang="ru-RU" sz="145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к использованию на экзамене</a:t>
                      </a:r>
                      <a:endParaRPr kumimoji="0" lang="ru-RU" sz="145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843413"/>
                  </a:ext>
                </a:extLst>
              </a:tr>
              <a:tr h="330952">
                <a:tc>
                  <a:txBody>
                    <a:bodyPr/>
                    <a:lstStyle/>
                    <a:p>
                      <a:pPr marL="0" lvl="0" indent="0"/>
                      <a:r>
                        <a:rPr lang="ru-RU" sz="1450" b="1" dirty="0" smtClean="0">
                          <a:solidFill>
                            <a:srgbClr val="002060"/>
                          </a:solidFill>
                        </a:rPr>
                        <a:t>Наличие</a:t>
                      </a:r>
                      <a:r>
                        <a:rPr lang="ru-RU" sz="1450" b="1" baseline="0" dirty="0" smtClean="0">
                          <a:solidFill>
                            <a:srgbClr val="002060"/>
                          </a:solidFill>
                        </a:rPr>
                        <a:t> средств подвижной связи</a:t>
                      </a:r>
                      <a:endParaRPr lang="ru-RU" sz="145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зафиксирован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60278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5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Выполнение экзаменационной работы после окончания установленного времени на экзамене</a:t>
                      </a:r>
                      <a:endParaRPr kumimoji="0" lang="ru-RU" sz="145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зафиксирован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068991"/>
                  </a:ext>
                </a:extLst>
              </a:tr>
              <a:tr h="499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постороннего предмета на столе участника во время экзамена</a:t>
                      </a:r>
                      <a:endParaRPr kumimoji="0" lang="ru-RU" sz="145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89388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Вынос из аудитории и ППЭ экзаменационных материалов на бумажном и электронном носителях</a:t>
                      </a:r>
                      <a:endParaRPr kumimoji="0" lang="ru-RU" sz="145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76924"/>
                  </a:ext>
                </a:extLst>
              </a:tr>
              <a:tr h="323299">
                <a:tc>
                  <a:txBody>
                    <a:bodyPr/>
                    <a:lstStyle/>
                    <a:p>
                      <a:pPr marL="0" lvl="0" indent="0"/>
                      <a:r>
                        <a:rPr lang="ru-RU" sz="1450" b="1" baseline="0" dirty="0" smtClean="0">
                          <a:solidFill>
                            <a:srgbClr val="002060"/>
                          </a:solidFill>
                        </a:rPr>
                        <a:t>Перемещение участников по ППЭ без сопровождения</a:t>
                      </a:r>
                      <a:endParaRPr lang="ru-RU" sz="145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не зафиксирован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583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6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7" y="142676"/>
            <a:ext cx="6206836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Меры, принятые в отношении участника ГИА-9, в случае нарушения Порядка 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37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19008"/>
              </p:ext>
            </p:extLst>
          </p:nvPr>
        </p:nvGraphicFramePr>
        <p:xfrm>
          <a:off x="1662547" y="2236425"/>
          <a:ext cx="7162861" cy="45737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4205">
                  <a:extLst>
                    <a:ext uri="{9D8B030D-6E8A-4147-A177-3AD203B41FA5}">
                      <a16:colId xmlns:a16="http://schemas.microsoft.com/office/drawing/2014/main" val="888385935"/>
                    </a:ext>
                  </a:extLst>
                </a:gridCol>
                <a:gridCol w="5068656">
                  <a:extLst>
                    <a:ext uri="{9D8B030D-6E8A-4147-A177-3AD203B41FA5}">
                      <a16:colId xmlns:a16="http://schemas.microsoft.com/office/drawing/2014/main" val="3312165946"/>
                    </a:ext>
                  </a:extLst>
                </a:gridCol>
              </a:tblGrid>
              <a:tr h="107965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 об удалении с экзамена лица, нарушившего Порядок,  составляется в штабе ППЭ </a:t>
                      </a:r>
                      <a:b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зоне видимости камер видеонаблюдения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43248"/>
                  </a:ext>
                </a:extLst>
              </a:tr>
              <a:tr h="105761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бланке регистрации участника ГИА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ставится отметка «Удален с экзамена в связи с нарушением порядка проведения»</a:t>
                      </a:r>
                      <a:endParaRPr kumimoji="0" lang="ru-RU" sz="15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03560"/>
                  </a:ext>
                </a:extLst>
              </a:tr>
              <a:tr h="102519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 об удалении с экзамена </a:t>
                      </a: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направляется </a:t>
                      </a:r>
                      <a:b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ГЭК для рассмотрения и последующего направления в РЦОИ для учета при обработке экзаменационных работ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35621"/>
                  </a:ext>
                </a:extLst>
              </a:tr>
              <a:tr h="91283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установлении фактов нарушения настоящего Порядка участником ГИА председатель ГЭК принимает решение об аннулировании </a:t>
                      </a:r>
                      <a:b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его результата по соответствующему учебному предмету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09676"/>
                  </a:ext>
                </a:extLst>
              </a:tr>
            </a:tbl>
          </a:graphicData>
        </a:graphic>
      </p:graphicFrame>
      <p:pic>
        <p:nvPicPr>
          <p:cNvPr id="17" name="Picture 3" descr="C:\Users\косатюк_п\Desktop\Для обучения\Картинки\d-ма-ые-ю-и-конф-икт-изображение-d-на-бе-ой-пре-посы-ке-29813469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10230"/>
          <a:stretch>
            <a:fillRect/>
          </a:stretch>
        </p:blipFill>
        <p:spPr>
          <a:xfrm>
            <a:off x="1990697" y="2333186"/>
            <a:ext cx="1453400" cy="900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Выноска со стрелкой вниз 19"/>
          <p:cNvSpPr/>
          <p:nvPr/>
        </p:nvSpPr>
        <p:spPr>
          <a:xfrm>
            <a:off x="1677861" y="1251496"/>
            <a:ext cx="7183506" cy="112095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77861" y="1282254"/>
            <a:ext cx="716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допустившие нарушение Порядка, </a:t>
            </a:r>
            <a:r>
              <a:rPr lang="ru-RU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удаляются </a:t>
            </a:r>
            <a:r>
              <a:rPr lang="ru-RU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экзамена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56 Порядка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6" y="4605112"/>
            <a:ext cx="1489755" cy="10242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13" y="3459254"/>
            <a:ext cx="729099" cy="9290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43" y="3386725"/>
            <a:ext cx="1019380" cy="10193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96" y="5917185"/>
            <a:ext cx="521101" cy="7513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28" y="5917185"/>
            <a:ext cx="552203" cy="7739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55" y="5924582"/>
            <a:ext cx="532398" cy="678384"/>
          </a:xfrm>
          <a:prstGeom prst="rect">
            <a:avLst/>
          </a:prstGeom>
        </p:spPr>
      </p:pic>
      <p:sp>
        <p:nvSpPr>
          <p:cNvPr id="31" name="Умножение 30"/>
          <p:cNvSpPr/>
          <p:nvPr/>
        </p:nvSpPr>
        <p:spPr>
          <a:xfrm>
            <a:off x="2052222" y="5938231"/>
            <a:ext cx="1019380" cy="67838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7" y="142676"/>
            <a:ext cx="6206836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Меры административной ответственности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37" y="142676"/>
            <a:ext cx="840130" cy="10994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32117"/>
              </p:ext>
            </p:extLst>
          </p:nvPr>
        </p:nvGraphicFramePr>
        <p:xfrm>
          <a:off x="1662547" y="1320955"/>
          <a:ext cx="7198820" cy="50825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98820">
                  <a:extLst>
                    <a:ext uri="{9D8B030D-6E8A-4147-A177-3AD203B41FA5}">
                      <a16:colId xmlns:a16="http://schemas.microsoft.com/office/drawing/2014/main" val="1145509291"/>
                    </a:ext>
                  </a:extLst>
                </a:gridCol>
              </a:tblGrid>
              <a:tr h="2816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часть 4 статьи 19.30 Кодекса Российской Федерации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,Bold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Умышленное искажение результатов государственной итоговой  аттестации, </a:t>
                      </a:r>
                      <a:b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</a:b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а равно нарушение установленного законодательством об образовании порядка проведения государственной итоговой аттестации.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Влечет наложение административного штрафа: на граждан - от 3000 – 5000 руб.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Возраст, по достижении которого наступает административная ответственность - это 16 лет.</a:t>
                      </a:r>
                    </a:p>
                    <a:p>
                      <a:pPr algn="just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статья 2.2 КОАП РФ</a:t>
                      </a:r>
                    </a:p>
                    <a:p>
                      <a:pPr algn="just"/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Административное правонарушение признается совершенным умышленно, если лицо, его совершившее, сознавало противоправный характер своего действия (бездействия), предвидело его вредные последствия и желало наступления таких последствий или сознательно их допускало либо относилось к ним безразлично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11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2021 году возбуждены  дела об административных правонарушениях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отношении  13-ти участников  ГИА-9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Сургут 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3;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Нижневартовск 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2; </a:t>
                      </a:r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Нефтеюганский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район – 2;  </a:t>
                      </a:r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Нягань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2; </a:t>
                      </a:r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Пыть-Ях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2;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Радужный –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1; Когалым -1).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Дела об административных правонарушениях участников ГИА-9, </a:t>
                      </a:r>
                      <a:b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достигших возраста привлечения к административной ответственности, рассмотрены на комиссии по делам несовершеннолетних.</a:t>
                      </a:r>
                    </a:p>
                    <a:p>
                      <a:pPr marL="0" marR="0" lvl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Результатами рассмотрения д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ел участников ГИА-9 стали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marR="0" lvl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административное наказание в виде административного штрафа в размере 3000 рублей, на общую сумму 30 тысяч рублей ( 10 участников); </a:t>
                      </a:r>
                    </a:p>
                    <a:p>
                      <a:pPr marL="0" marR="0" lvl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объявлено устное замечание ( 3 участника).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67123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15" y="1320955"/>
            <a:ext cx="1183488" cy="18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213" y="2238703"/>
            <a:ext cx="7976849" cy="3026980"/>
          </a:xfrm>
        </p:spPr>
        <p:txBody>
          <a:bodyPr>
            <a:noAutofit/>
          </a:bodyPr>
          <a:lstStyle/>
          <a:p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400" kern="0" dirty="0" smtClean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2400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2400" kern="0" dirty="0" smtClean="0">
                <a:solidFill>
                  <a:srgbClr val="002060"/>
                </a:solidFill>
                <a:latin typeface="Arial"/>
              </a:rPr>
              <a:t>П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рофилактика нарушений порядка проведения государственной итоговой аттестации 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по образовательным программам 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основного общего образования,</a:t>
            </a:r>
            <a:r>
              <a:rPr lang="ru-RU" sz="24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</a:t>
            </a:r>
            <a:r>
              <a:rPr lang="ru-RU" sz="24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/>
            </a:r>
            <a:br>
              <a:rPr lang="ru-RU" sz="24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утвержденного приказом </a:t>
            </a:r>
            <a:r>
              <a:rPr lang="ru-RU" sz="2000" b="1" i="1" kern="0" dirty="0" err="1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Минпросвещения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</a:t>
            </a:r>
            <a: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РФ </a:t>
            </a:r>
            <a:b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и </a:t>
            </a:r>
            <a:r>
              <a:rPr lang="ru-RU" sz="2000" b="1" i="1" kern="0" dirty="0" err="1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Рособрнадзора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от </a:t>
            </a:r>
            <a:r>
              <a:rPr lang="ru-RU" sz="2000" b="1" i="1" kern="0" dirty="0">
                <a:solidFill>
                  <a:srgbClr val="C0000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</a:t>
            </a: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7 ноября 2018 года </a:t>
            </a:r>
            <a:b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sz="20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№ </a:t>
            </a:r>
            <a: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189/1513</a:t>
            </a:r>
            <a:b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 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5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8913"/>
            <a:ext cx="9890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4000</TotalTime>
  <Words>889</Words>
  <Application>Microsoft Office PowerPoint</Application>
  <PresentationFormat>Экран (4:3)</PresentationFormat>
  <Paragraphs>135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Batang</vt:lpstr>
      <vt:lpstr>Calibri</vt:lpstr>
      <vt:lpstr>Calibri Light</vt:lpstr>
      <vt:lpstr>Calibri,Bold</vt:lpstr>
      <vt:lpstr>Cambria</vt:lpstr>
      <vt:lpstr>Times New Roman</vt:lpstr>
      <vt:lpstr>Office Theme</vt:lpstr>
      <vt:lpstr>     Профилактика нарушений порядка проведения государственной итоговой аттестации  по образовательным программам  основного общего образования,  утвержденного приказом Минпросвещения РФ  и Рособрнадзора от  7 ноября 2018 года  № 189/1513  </vt:lpstr>
      <vt:lpstr>Оснащение пункта проведения экзаменов (далее – ППЭ)</vt:lpstr>
      <vt:lpstr>  Соблюдение требований п. 55 Порядка  </vt:lpstr>
      <vt:lpstr> Обеспечение информационной безопасности и объективности  проведения ГИА в ППЭ </vt:lpstr>
      <vt:lpstr> Допуск участников ГИА-9 в ППЭ </vt:lpstr>
      <vt:lpstr>Типичные нарушения при проведении ГИА-9</vt:lpstr>
      <vt:lpstr> Меры, принятые в отношении участника ГИА-9, в случае нарушения Порядка  </vt:lpstr>
      <vt:lpstr> Меры административной ответственности</vt:lpstr>
      <vt:lpstr>     Профилактика нарушений порядка проведения государственной итоговой аттестации  по образовательным программам  основного общего образования,  утвержденного приказом Минпросвещения РФ  и Рособрнадзора от  7 ноября 2018 года  № 189/1513 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Базарова Елена Ивановна</cp:lastModifiedBy>
  <cp:revision>312</cp:revision>
  <cp:lastPrinted>2021-12-13T10:49:26Z</cp:lastPrinted>
  <dcterms:created xsi:type="dcterms:W3CDTF">2016-11-18T14:12:19Z</dcterms:created>
  <dcterms:modified xsi:type="dcterms:W3CDTF">2021-12-27T06:34:32Z</dcterms:modified>
</cp:coreProperties>
</file>