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11"/>
  </p:notesMasterIdLst>
  <p:sldIdLst>
    <p:sldId id="269" r:id="rId2"/>
    <p:sldId id="278" r:id="rId3"/>
    <p:sldId id="303" r:id="rId4"/>
    <p:sldId id="305" r:id="rId5"/>
    <p:sldId id="307" r:id="rId6"/>
    <p:sldId id="302" r:id="rId7"/>
    <p:sldId id="306" r:id="rId8"/>
    <p:sldId id="308" r:id="rId9"/>
    <p:sldId id="276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1" autoAdjust="0"/>
    <p:restoredTop sz="94346" autoAdjust="0"/>
  </p:normalViewPr>
  <p:slideViewPr>
    <p:cSldViewPr snapToGrid="0">
      <p:cViewPr varScale="1">
        <p:scale>
          <a:sx n="109" d="100"/>
          <a:sy n="109" d="100"/>
        </p:scale>
        <p:origin x="4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BF408-B093-4972-8540-F7563C62E9C3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D3D08-5AD9-4FDB-AFE8-2626BEF615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23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409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378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547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544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033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976" y="802884"/>
            <a:ext cx="10364451" cy="782444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936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385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444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736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055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729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664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749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86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537" y="-46511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610" y="591591"/>
            <a:ext cx="10364451" cy="782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6054" y="1377192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F1695B1-CE45-4F09-A05C-8801A9A3C04D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B7220A-46E6-4E70-9C74-F8F826F26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1" b="48204"/>
          <a:stretch/>
        </p:blipFill>
        <p:spPr>
          <a:xfrm>
            <a:off x="9688762" y="0"/>
            <a:ext cx="2503238" cy="63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22590E-AB46-4C8D-878E-9B11C8A52F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1" b="48204"/>
          <a:stretch/>
        </p:blipFill>
        <p:spPr>
          <a:xfrm>
            <a:off x="9688762" y="46567"/>
            <a:ext cx="2503238" cy="63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E0E71F5-3C98-4798-ADF7-EE87BFDBC16A}"/>
              </a:ext>
            </a:extLst>
          </p:cNvPr>
          <p:cNvSpPr txBox="1">
            <a:spLocks/>
          </p:cNvSpPr>
          <p:nvPr userDrawn="1"/>
        </p:nvSpPr>
        <p:spPr>
          <a:xfrm>
            <a:off x="1039610" y="-15456"/>
            <a:ext cx="10131425" cy="782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«ПРОМЫШЛЕННОСТЬ»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5C8AC3-CAFD-462B-89B2-83D98FA241F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0" y="46567"/>
            <a:ext cx="555731" cy="545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5878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accent1">
              <a:lumMod val="50000"/>
            </a:schemeClr>
          </a:solidFill>
          <a:effectLst/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2">
              <a:lumMod val="50000"/>
            </a:schemeClr>
          </a:solidFill>
          <a:effectLst/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2">
              <a:lumMod val="50000"/>
            </a:schemeClr>
          </a:solidFill>
          <a:effectLst/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2">
              <a:lumMod val="50000"/>
            </a:schemeClr>
          </a:solidFill>
          <a:effectLst/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2">
              <a:lumMod val="50000"/>
            </a:schemeClr>
          </a:solidFill>
          <a:effectLst/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2">
              <a:lumMod val="50000"/>
            </a:schemeClr>
          </a:solidFill>
          <a:effectLst/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254000"/>
            <a:ext cx="11827933" cy="278813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Итоги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</a:t>
            </a:r>
            <a:r>
              <a:rPr lang="en-US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b="1" cap="none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года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380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Институциональная среда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гражданское общество и власть)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17534" y="4853354"/>
            <a:ext cx="7374466" cy="7561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Ответственный за реализацию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заместитель главы города – </a:t>
            </a:r>
            <a:r>
              <a:rPr lang="ru-RU" b="1" dirty="0" err="1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Жердев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А.А.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6527800"/>
            <a:ext cx="270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Georgia" panose="02040502050405020303" pitchFamily="18" charset="0"/>
              </a:rPr>
              <a:t>2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4.1</a:t>
            </a:r>
            <a:r>
              <a:rPr lang="en-US" dirty="0" smtClean="0">
                <a:solidFill>
                  <a:srgbClr val="002060"/>
                </a:solidFill>
                <a:latin typeface="Georgia" panose="02040502050405020303" pitchFamily="18" charset="0"/>
              </a:rPr>
              <a:t>1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.20</a:t>
            </a:r>
            <a:r>
              <a:rPr lang="en-US" dirty="0" smtClean="0">
                <a:solidFill>
                  <a:srgbClr val="002060"/>
                </a:solidFill>
                <a:latin typeface="Georgia" panose="02040502050405020303" pitchFamily="18" charset="0"/>
              </a:rPr>
              <a:t>20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3316902"/>
            <a:ext cx="4341709" cy="2737441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2606161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58262" y="351692"/>
            <a:ext cx="11895992" cy="634836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1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Стратегическая</a:t>
            </a:r>
            <a:r>
              <a:rPr lang="ru-RU" sz="31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31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ЦЕЛЬ </a:t>
            </a:r>
            <a:r>
              <a:rPr lang="ru-RU" sz="31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направления</a:t>
            </a:r>
            <a:br>
              <a:rPr lang="ru-RU" sz="31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«</a:t>
            </a:r>
            <a:r>
              <a:rPr lang="ru-RU" sz="3100" b="1" dirty="0">
                <a:solidFill>
                  <a:srgbClr val="C00000"/>
                </a:solidFill>
                <a:latin typeface="Georgia" panose="02040502050405020303" pitchFamily="18" charset="0"/>
              </a:rPr>
              <a:t>Институциональная среда </a:t>
            </a:r>
            <a:br>
              <a:rPr lang="ru-RU" sz="31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3100" b="1" dirty="0">
                <a:solidFill>
                  <a:srgbClr val="C00000"/>
                </a:solidFill>
                <a:latin typeface="Georgia" panose="02040502050405020303" pitchFamily="18" charset="0"/>
              </a:rPr>
              <a:t>(гражданское общество и власть)</a:t>
            </a:r>
            <a:r>
              <a:rPr lang="ru-RU" sz="31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»: </a:t>
            </a:r>
            <a:r>
              <a:rPr lang="ru-RU" sz="31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4000" b="1" cap="none" dirty="0" smtClean="0">
                <a:latin typeface="Georgia" panose="02040502050405020303" pitchFamily="18" charset="0"/>
              </a:rPr>
              <a:t>создание условий для активного участия жителей в развитии города на основе сотрудничества между жителями, объединениями горожан, бизнесом и властью.</a:t>
            </a:r>
            <a:endParaRPr lang="ru-RU" sz="4000" cap="none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1" y="781396"/>
            <a:ext cx="1628648" cy="1679171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562" y="781396"/>
            <a:ext cx="1618691" cy="1679171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427059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824" y="132768"/>
            <a:ext cx="10364451" cy="78244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Основные задачи</a:t>
            </a:r>
            <a:endParaRPr 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71846" y="1081454"/>
            <a:ext cx="11782405" cy="5495192"/>
          </a:xfrm>
        </p:spPr>
        <p:txBody>
          <a:bodyPr>
            <a:noAutofit/>
          </a:bodyPr>
          <a:lstStyle/>
          <a:p>
            <a:pPr algn="just"/>
            <a:r>
              <a:rPr lang="ru-RU" sz="2200" b="1" cap="none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цифровизация деятельности органов местного самоуправления </a:t>
            </a:r>
            <a:br>
              <a:rPr lang="ru-RU" sz="2200" b="1" cap="none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200" b="1" cap="none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и муниципальных организаций, расширение предоставления государственных и муниципальных услуг, в том числе в электронном виде;</a:t>
            </a:r>
          </a:p>
          <a:p>
            <a:pPr algn="just"/>
            <a:r>
              <a:rPr lang="ru-RU" sz="2200" b="1" cap="none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взаимодействие органов местного самоуправления с общественными объединениями и гражданами;</a:t>
            </a:r>
          </a:p>
          <a:p>
            <a:pPr algn="just"/>
            <a:r>
              <a:rPr lang="ru-RU" sz="2200" b="1" cap="none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повышение эффективности муниципального управления;</a:t>
            </a:r>
          </a:p>
          <a:p>
            <a:pPr algn="just"/>
            <a:r>
              <a:rPr lang="ru-RU" sz="2200" b="1" cap="none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стимулирование позитивной активности горожан в реализации территориального общественного самоуправления, развитие каналов коммуникации для участия горожан в жизнедеятельности города;</a:t>
            </a:r>
          </a:p>
          <a:p>
            <a:pPr algn="just"/>
            <a:r>
              <a:rPr lang="ru-RU" sz="2200" b="1" cap="none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обеспечение гармоничных межнациональных отношений в городе;</a:t>
            </a:r>
          </a:p>
          <a:p>
            <a:pPr algn="just"/>
            <a:r>
              <a:rPr lang="ru-RU" sz="2200" b="1" cap="none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повышение эффективности управления муниципальной собственностью.</a:t>
            </a:r>
            <a:endParaRPr lang="ru-RU" sz="2200" b="1" cap="none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571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23" y="114300"/>
            <a:ext cx="11782651" cy="77372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Флагманский проект «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Цифровой Сургут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8639" y="1371600"/>
            <a:ext cx="11321935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 smtClean="0">
              <a:latin typeface="Georgia" panose="02040502050405020303" pitchFamily="18" charset="0"/>
            </a:endParaRPr>
          </a:p>
          <a:p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783" y="1311676"/>
            <a:ext cx="3153508" cy="2097082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183922" y="781480"/>
            <a:ext cx="9048001" cy="3244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СЭД ДЕЛО.</a:t>
            </a:r>
          </a:p>
          <a:p>
            <a:pPr>
              <a:lnSpc>
                <a:spcPct val="100000"/>
              </a:lnSpc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мобильного приложения «Мобильное приложение горожанина».</a:t>
            </a:r>
            <a:endParaRPr lang="en-US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сервиса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Твой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двор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lvl="0">
              <a:lnSpc>
                <a:spcPct val="100000"/>
              </a:lnSpc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муниципального сегмента ИСОГД Югры.</a:t>
            </a:r>
          </a:p>
          <a:p>
            <a:pPr lvl="0">
              <a:lnSpc>
                <a:spcPct val="100000"/>
              </a:lnSpc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муниципальной ГИС и технологии актуализации цифровой карты на технологии импортозамещения.</a:t>
            </a:r>
          </a:p>
          <a:p>
            <a:pPr lvl="0">
              <a:lnSpc>
                <a:spcPct val="100000"/>
              </a:lnSpc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картографического ресурса «Интерактивные карты города Сургута».</a:t>
            </a: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83922" y="3669460"/>
            <a:ext cx="11764824" cy="2699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втоматизированн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 граждан, нуждающихся в получении государственной поддержки в жилищной сфере Ханты-Мансийского автономного округа - Югры (АИС ГПЖС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интеллектуальной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транспортной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(ИТС).</a:t>
            </a:r>
          </a:p>
          <a:p>
            <a:pPr>
              <a:lnSpc>
                <a:spcPct val="100000"/>
              </a:lnSpc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структурных подразделений Администрации города, Думы города, муниципальных учреждений в единую корпоративную сеть передачи данных (255 объектов) с предоставлением доступа к муниципальному центру обработки данных, информационным системам, сети Интернет.</a:t>
            </a:r>
          </a:p>
          <a:p>
            <a:pPr>
              <a:lnSpc>
                <a:spcPct val="100000"/>
              </a:lnSpc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общегородских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систем посредством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247 серверов, из них 196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виртуальных серверов.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</a:t>
            </a:r>
            <a:endParaRPr lang="en-US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cap="none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6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14300"/>
            <a:ext cx="10364451" cy="972265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проекты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8639" y="1371600"/>
            <a:ext cx="11321935" cy="52578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Georgia" panose="02040502050405020303" pitchFamily="18" charset="0"/>
              </a:rPr>
              <a:t>«</a:t>
            </a:r>
            <a:r>
              <a:rPr lang="ru-RU" sz="2800" b="1" dirty="0">
                <a:latin typeface="Georgia" panose="02040502050405020303" pitchFamily="18" charset="0"/>
              </a:rPr>
              <a:t>Бюджет онлайн»</a:t>
            </a:r>
            <a:endParaRPr lang="ru-RU" sz="2800" b="1" dirty="0" smtClean="0">
              <a:latin typeface="Georgia" panose="02040502050405020303" pitchFamily="18" charset="0"/>
            </a:endParaRPr>
          </a:p>
          <a:p>
            <a:r>
              <a:rPr lang="ru-RU" sz="2800" b="1" dirty="0" smtClean="0">
                <a:latin typeface="Georgia" panose="02040502050405020303" pitchFamily="18" charset="0"/>
              </a:rPr>
              <a:t>«</a:t>
            </a:r>
            <a:r>
              <a:rPr lang="ru-RU" sz="2800" b="1" dirty="0">
                <a:latin typeface="Georgia" panose="02040502050405020303" pitchFamily="18" charset="0"/>
              </a:rPr>
              <a:t>Твой Сургут» </a:t>
            </a:r>
            <a:endParaRPr lang="ru-RU" sz="2800" b="1" dirty="0" smtClean="0">
              <a:latin typeface="Georgia" panose="02040502050405020303" pitchFamily="18" charset="0"/>
            </a:endParaRPr>
          </a:p>
          <a:p>
            <a:r>
              <a:rPr lang="ru-RU" sz="2800" b="1" dirty="0">
                <a:latin typeface="Georgia" panose="02040502050405020303" pitchFamily="18" charset="0"/>
              </a:rPr>
              <a:t>«Простые правила</a:t>
            </a:r>
            <a:r>
              <a:rPr lang="ru-RU" sz="2800" b="1" dirty="0" smtClean="0">
                <a:latin typeface="Georgia" panose="02040502050405020303" pitchFamily="18" charset="0"/>
              </a:rPr>
              <a:t>»</a:t>
            </a:r>
          </a:p>
          <a:p>
            <a:r>
              <a:rPr lang="ru-RU" sz="2800" b="1" dirty="0">
                <a:latin typeface="Georgia" panose="02040502050405020303" pitchFamily="18" charset="0"/>
              </a:rPr>
              <a:t>«Активный город» </a:t>
            </a:r>
            <a:endParaRPr lang="ru-RU" sz="2800" b="1" dirty="0" smtClean="0">
              <a:latin typeface="Georgia" panose="02040502050405020303" pitchFamily="18" charset="0"/>
            </a:endParaRPr>
          </a:p>
          <a:p>
            <a:r>
              <a:rPr lang="ru-RU" sz="2800" b="1" dirty="0" smtClean="0">
                <a:latin typeface="Georgia" panose="02040502050405020303" pitchFamily="18" charset="0"/>
              </a:rPr>
              <a:t>«Умный горожанин»</a:t>
            </a:r>
          </a:p>
          <a:p>
            <a:r>
              <a:rPr lang="ru-RU" sz="2800" b="1" dirty="0" smtClean="0">
                <a:latin typeface="Georgia" panose="02040502050405020303" pitchFamily="18" charset="0"/>
              </a:rPr>
              <a:t>«Мой город - </a:t>
            </a:r>
            <a:r>
              <a:rPr lang="ru-RU" sz="2800" b="1" dirty="0">
                <a:latin typeface="Georgia" panose="02040502050405020303" pitchFamily="18" charset="0"/>
              </a:rPr>
              <a:t>мой </a:t>
            </a:r>
            <a:r>
              <a:rPr lang="ru-RU" sz="2800" b="1" dirty="0" smtClean="0">
                <a:latin typeface="Georgia" panose="02040502050405020303" pitchFamily="18" charset="0"/>
              </a:rPr>
              <a:t>дом»</a:t>
            </a:r>
          </a:p>
          <a:p>
            <a:r>
              <a:rPr lang="ru-RU" sz="2800" b="1" dirty="0">
                <a:latin typeface="Georgia" panose="02040502050405020303" pitchFamily="18" charset="0"/>
              </a:rPr>
              <a:t>«Социально–культурная адаптация мигрантов</a:t>
            </a:r>
            <a:r>
              <a:rPr lang="ru-RU" sz="2800" b="1" dirty="0" smtClean="0">
                <a:latin typeface="Georgia" panose="02040502050405020303" pitchFamily="18" charset="0"/>
              </a:rPr>
              <a:t>»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49" y="1371600"/>
            <a:ext cx="5037513" cy="4064924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2585564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628" y="194314"/>
            <a:ext cx="10364451" cy="78244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целевые показатели за 20</a:t>
            </a:r>
            <a:r>
              <a:rPr lang="en-US" b="1" dirty="0" smtClean="0">
                <a:latin typeface="Georgia" panose="02040502050405020303" pitchFamily="18" charset="0"/>
              </a:rPr>
              <a:t>20</a:t>
            </a:r>
            <a:r>
              <a:rPr lang="ru-RU" b="1" dirty="0" smtClean="0">
                <a:latin typeface="Georgia" panose="02040502050405020303" pitchFamily="18" charset="0"/>
              </a:rPr>
              <a:t> </a:t>
            </a:r>
            <a:r>
              <a:rPr lang="ru-RU" b="1" dirty="0">
                <a:latin typeface="Georgia" panose="02040502050405020303" pitchFamily="18" charset="0"/>
              </a:rPr>
              <a:t>год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54159292"/>
              </p:ext>
            </p:extLst>
          </p:nvPr>
        </p:nvGraphicFramePr>
        <p:xfrm>
          <a:off x="149625" y="976759"/>
          <a:ext cx="11869460" cy="63416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5044">
                  <a:extLst>
                    <a:ext uri="{9D8B030D-6E8A-4147-A177-3AD203B41FA5}">
                      <a16:colId xmlns:a16="http://schemas.microsoft.com/office/drawing/2014/main" val="1398150164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874392030"/>
                    </a:ext>
                  </a:extLst>
                </a:gridCol>
                <a:gridCol w="1406769">
                  <a:extLst>
                    <a:ext uri="{9D8B030D-6E8A-4147-A177-3AD203B41FA5}">
                      <a16:colId xmlns:a16="http://schemas.microsoft.com/office/drawing/2014/main" val="3447645263"/>
                    </a:ext>
                  </a:extLst>
                </a:gridCol>
                <a:gridCol w="1661747">
                  <a:extLst>
                    <a:ext uri="{9D8B030D-6E8A-4147-A177-3AD203B41FA5}">
                      <a16:colId xmlns:a16="http://schemas.microsoft.com/office/drawing/2014/main" val="759995154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</a:rPr>
                        <a:t>20</a:t>
                      </a:r>
                      <a:r>
                        <a:rPr lang="en-US" sz="1600" dirty="0" smtClean="0">
                          <a:effectLst/>
                          <a:latin typeface="Georgia" panose="02040502050405020303" pitchFamily="18" charset="0"/>
                        </a:rPr>
                        <a:t>20</a:t>
                      </a: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</a:rPr>
                        <a:t>20</a:t>
                      </a:r>
                      <a:r>
                        <a:rPr lang="en-US" sz="1600" dirty="0" smtClean="0">
                          <a:effectLst/>
                          <a:latin typeface="Georgia" panose="02040502050405020303" pitchFamily="18" charset="0"/>
                        </a:rPr>
                        <a:t>20</a:t>
                      </a: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Исполнение</a:t>
                      </a: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281476"/>
                  </a:ext>
                </a:extLst>
              </a:tr>
              <a:tr h="28301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</a:rPr>
                        <a:t>Направление </a:t>
                      </a: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«Институциональная среда (гражданское общество и власть)»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908767"/>
                  </a:ext>
                </a:extLst>
              </a:tr>
              <a:tr h="579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45. Удовлетворенность горожан созданными условиями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для участия в развитии города,% от числа опрошенных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Georgia" panose="02040502050405020303" pitchFamily="18" charset="0"/>
                        </a:rPr>
                        <a:t>70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Значение показателя за 2020 год будет сформировано </a:t>
                      </a:r>
                      <a:b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в </a:t>
                      </a:r>
                      <a:r>
                        <a:rPr lang="en-US" sz="1600" dirty="0" err="1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конце</a:t>
                      </a:r>
                      <a:r>
                        <a:rPr lang="en-US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2020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7033230"/>
                  </a:ext>
                </a:extLst>
              </a:tr>
              <a:tr h="1100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46. Количество горожан, участвующих в осуществлении территориального общественного самоуправления, собраниях и конференциях по вопросам ТОС, публичных слушаниях, чел. (ежегодно)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4697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4873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103,74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990051"/>
                  </a:ext>
                </a:extLst>
              </a:tr>
              <a:tr h="877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47. Количество действующих электронных сервисов взаимодействия органов местного самоуправления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с населением и организациями, ед. (нарастающим итогом)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Georgia" panose="02040502050405020303" pitchFamily="18" charset="0"/>
                        </a:rPr>
                        <a:t>160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6610958"/>
                  </a:ext>
                </a:extLst>
              </a:tr>
              <a:tr h="579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Georgia" panose="02040502050405020303" pitchFamily="18" charset="0"/>
                        </a:rPr>
                        <a:t>48. Рост числа граждан, принявших участие в реализации инициативного бюджетирования,%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</a:rPr>
                        <a:t>104,</a:t>
                      </a:r>
                      <a:r>
                        <a:rPr lang="en-US" sz="1600" dirty="0" smtClean="0"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Значение показателя за 2020 год будет сформировано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в </a:t>
                      </a:r>
                      <a:r>
                        <a:rPr lang="en-US" sz="1600" dirty="0" err="1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конце</a:t>
                      </a:r>
                      <a:r>
                        <a:rPr lang="en-US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2020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4666961"/>
                  </a:ext>
                </a:extLst>
              </a:tr>
              <a:tr h="955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49. Удовлетворенность населения деятельностью органов местного самоуправления,% от числа опрошенных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</a:rPr>
                        <a:t>65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Значение показателя за 2020 год будет сформировано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в </a:t>
                      </a:r>
                      <a:r>
                        <a:rPr lang="en-US" sz="1600" dirty="0" err="1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конце</a:t>
                      </a:r>
                      <a:r>
                        <a:rPr lang="en-US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2020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892452"/>
                  </a:ext>
                </a:extLst>
              </a:tr>
              <a:tr h="579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Georgia" panose="02040502050405020303" pitchFamily="18" charset="0"/>
                        </a:rPr>
                        <a:t>50. Удовлетворенность населения качеством государственных и муниципальных услуг,% от числа опрошенных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90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9460" algn="l"/>
                        </a:tabLs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</a:rPr>
                        <a:t>99,5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9460" algn="l"/>
                        </a:tabLs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</a:rPr>
                        <a:t>110,6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4843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108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15635" y="465514"/>
            <a:ext cx="11571317" cy="61111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cap="none" dirty="0" smtClean="0">
                <a:latin typeface="Georgia" panose="02040502050405020303" pitchFamily="18" charset="0"/>
              </a:rPr>
              <a:t>Анализ значений целевых показателей направления «институциональная среда (гражданское общество и власть)» свидетельствует о достижении в 20</a:t>
            </a:r>
            <a:r>
              <a:rPr lang="en-US" sz="2800" cap="none" dirty="0" smtClean="0">
                <a:latin typeface="Georgia" panose="02040502050405020303" pitchFamily="18" charset="0"/>
              </a:rPr>
              <a:t>20</a:t>
            </a:r>
            <a:r>
              <a:rPr lang="ru-RU" sz="2800" cap="none" dirty="0" smtClean="0">
                <a:latin typeface="Georgia" panose="02040502050405020303" pitchFamily="18" charset="0"/>
              </a:rPr>
              <a:t> году плановых значений по трем из шести показателей.</a:t>
            </a:r>
          </a:p>
          <a:p>
            <a:pPr marL="0" indent="0" algn="just">
              <a:buNone/>
            </a:pPr>
            <a:endParaRPr lang="ru-RU" sz="2800" cap="none" dirty="0" smtClean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cap="none" dirty="0">
                <a:latin typeface="Georgia" panose="02040502050405020303" pitchFamily="18" charset="0"/>
              </a:rPr>
              <a:t>По показателю «45. Удовлетворенность горожан созданными условиями  для участия </a:t>
            </a:r>
            <a:r>
              <a:rPr lang="en-US" cap="none" dirty="0">
                <a:latin typeface="Georgia" panose="02040502050405020303" pitchFamily="18" charset="0"/>
              </a:rPr>
              <a:t>                  </a:t>
            </a:r>
            <a:r>
              <a:rPr lang="ru-RU" cap="none" dirty="0">
                <a:latin typeface="Georgia" panose="02040502050405020303" pitchFamily="18" charset="0"/>
              </a:rPr>
              <a:t>в развитии города, % от числа опрошенных» </a:t>
            </a:r>
            <a:r>
              <a:rPr lang="en-US" cap="none" dirty="0">
                <a:latin typeface="Georgia" panose="02040502050405020303" pitchFamily="18" charset="0"/>
              </a:rPr>
              <a:t>- </a:t>
            </a:r>
            <a:r>
              <a:rPr lang="ru-RU" cap="none" dirty="0">
                <a:latin typeface="Georgia" panose="02040502050405020303" pitchFamily="18" charset="0"/>
              </a:rPr>
              <a:t>значение показателя за 2020 год будет сформировано по результатам социологического исследования на тему: «Уровень социального самочувствия жителей муниципального образования</a:t>
            </a:r>
            <a:r>
              <a:rPr lang="ru-RU" cap="none" dirty="0" smtClean="0">
                <a:latin typeface="Georgia" panose="02040502050405020303" pitchFamily="18" charset="0"/>
              </a:rPr>
              <a:t>». В </a:t>
            </a:r>
            <a:r>
              <a:rPr lang="ru-RU" cap="none" dirty="0">
                <a:latin typeface="Georgia" panose="02040502050405020303" pitchFamily="18" charset="0"/>
              </a:rPr>
              <a:t>связи </a:t>
            </a:r>
            <a:r>
              <a:rPr lang="ru-RU" cap="none" dirty="0" smtClean="0">
                <a:latin typeface="Georgia" panose="02040502050405020303" pitchFamily="18" charset="0"/>
              </a:rPr>
              <a:t>со </a:t>
            </a:r>
            <a:r>
              <a:rPr lang="ru-RU" cap="none" dirty="0">
                <a:latin typeface="Georgia" panose="02040502050405020303" pitchFamily="18" charset="0"/>
              </a:rPr>
              <a:t>сложившейся неблагоприятной эпидемиологической ситуацией массовый </a:t>
            </a:r>
            <a:r>
              <a:rPr lang="ru-RU" cap="none" dirty="0" smtClean="0">
                <a:latin typeface="Georgia" panose="02040502050405020303" pitchFamily="18" charset="0"/>
              </a:rPr>
              <a:t>опрос</a:t>
            </a:r>
            <a:r>
              <a:rPr lang="en-US" cap="none" dirty="0" smtClean="0">
                <a:latin typeface="Georgia" panose="02040502050405020303" pitchFamily="18" charset="0"/>
              </a:rPr>
              <a:t> </a:t>
            </a:r>
            <a:r>
              <a:rPr lang="ru-RU" cap="none" dirty="0" smtClean="0">
                <a:latin typeface="Georgia" panose="02040502050405020303" pitchFamily="18" charset="0"/>
              </a:rPr>
              <a:t>населения </a:t>
            </a:r>
            <a:r>
              <a:rPr lang="ru-RU" cap="none" dirty="0">
                <a:latin typeface="Georgia" panose="02040502050405020303" pitchFamily="18" charset="0"/>
              </a:rPr>
              <a:t>по указанной теме был перенесен на 4 квартал 2020 года.</a:t>
            </a:r>
          </a:p>
        </p:txBody>
      </p:sp>
    </p:spTree>
    <p:extLst>
      <p:ext uri="{BB962C8B-B14F-4D97-AF65-F5344CB8AC3E}">
        <p14:creationId xmlns:p14="http://schemas.microsoft.com/office/powerpoint/2010/main" val="2178722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15635" y="465514"/>
            <a:ext cx="11571317" cy="6111132"/>
          </a:xfrm>
        </p:spPr>
        <p:txBody>
          <a:bodyPr>
            <a:noAutofit/>
          </a:bodyPr>
          <a:lstStyle/>
          <a:p>
            <a:pPr algn="just"/>
            <a:r>
              <a:rPr lang="ru-RU" cap="none" dirty="0">
                <a:latin typeface="Georgia" panose="02040502050405020303" pitchFamily="18" charset="0"/>
              </a:rPr>
              <a:t>По показателю «4</a:t>
            </a:r>
            <a:r>
              <a:rPr lang="en-US" cap="none" dirty="0">
                <a:latin typeface="Georgia" panose="02040502050405020303" pitchFamily="18" charset="0"/>
              </a:rPr>
              <a:t>8</a:t>
            </a:r>
            <a:r>
              <a:rPr lang="ru-RU" cap="none" dirty="0">
                <a:latin typeface="Georgia" panose="02040502050405020303" pitchFamily="18" charset="0"/>
              </a:rPr>
              <a:t>. Рост числа граждан, принявших участие в реализации инициативного бюджетирования, %» значение показателя за 2020 год будет сформировано по результатам общественного голосования в рамках проекта инициативного бюджетирования «Бюджет Сургута </a:t>
            </a:r>
            <a:r>
              <a:rPr lang="en-US" cap="none" dirty="0">
                <a:latin typeface="Georgia" panose="02040502050405020303" pitchFamily="18" charset="0"/>
              </a:rPr>
              <a:t>Online</a:t>
            </a:r>
            <a:r>
              <a:rPr lang="ru-RU" cap="none" dirty="0">
                <a:latin typeface="Georgia" panose="02040502050405020303" pitchFamily="18" charset="0"/>
              </a:rPr>
              <a:t>», которое будет проведено в </a:t>
            </a:r>
            <a:r>
              <a:rPr lang="ru-RU" cap="none" dirty="0" smtClean="0">
                <a:latin typeface="Georgia" panose="02040502050405020303" pitchFamily="18" charset="0"/>
              </a:rPr>
              <a:t>декабре </a:t>
            </a:r>
            <a:r>
              <a:rPr lang="ru-RU" cap="none" dirty="0">
                <a:latin typeface="Georgia" panose="02040502050405020303" pitchFamily="18" charset="0"/>
              </a:rPr>
              <a:t>2020 года. После проведения указанного голосования сведения об исполнении показателя будут предоставлены дополнительно.</a:t>
            </a:r>
            <a:endParaRPr lang="en-US" cap="none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cap="none" dirty="0">
              <a:latin typeface="Georgia" panose="02040502050405020303" pitchFamily="18" charset="0"/>
            </a:endParaRPr>
          </a:p>
          <a:p>
            <a:pPr algn="just"/>
            <a:r>
              <a:rPr lang="ru-RU" cap="none" dirty="0">
                <a:latin typeface="Georgia" panose="02040502050405020303" pitchFamily="18" charset="0"/>
              </a:rPr>
              <a:t>По показателю «49. Удовлетворенность населения деятельностью органов местного самоуправления, % от числа опрошенных» значение показателя за 2020 год будет сформировано по результатам социологического исследования на тему: «Уровень социального самочувствия жителей муниципального образования». </a:t>
            </a:r>
            <a:r>
              <a:rPr lang="en-US" cap="none" dirty="0" smtClean="0">
                <a:latin typeface="Georgia" panose="02040502050405020303" pitchFamily="18" charset="0"/>
              </a:rPr>
              <a:t> </a:t>
            </a:r>
            <a:r>
              <a:rPr lang="ru-RU" cap="none" dirty="0" smtClean="0">
                <a:latin typeface="Georgia" panose="02040502050405020303" pitchFamily="18" charset="0"/>
              </a:rPr>
              <a:t>В </a:t>
            </a:r>
            <a:r>
              <a:rPr lang="ru-RU" cap="none" dirty="0">
                <a:latin typeface="Georgia" panose="02040502050405020303" pitchFamily="18" charset="0"/>
              </a:rPr>
              <a:t>связи со сложившейся неблагоприятной эпидемиологической ситуацией массовый опрос населения по указанной теме был перенесен на 4 квартал 2020 года.</a:t>
            </a:r>
            <a:endParaRPr lang="en-US" cap="none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2800" cap="none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949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3774" y="2434096"/>
            <a:ext cx="10364451" cy="1596177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32027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2895</TotalTime>
  <Words>721</Words>
  <Application>Microsoft Office PowerPoint</Application>
  <PresentationFormat>Широкоэкранный</PresentationFormat>
  <Paragraphs>73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Unicode MS</vt:lpstr>
      <vt:lpstr>Calibri</vt:lpstr>
      <vt:lpstr>Georgia</vt:lpstr>
      <vt:lpstr>Times New Roman</vt:lpstr>
      <vt:lpstr>Tw Cen MT</vt:lpstr>
      <vt:lpstr>Капля</vt:lpstr>
      <vt:lpstr> Итоги 2020 года   реализация направления «Институциональная среда  (гражданское общество и власть)»  </vt:lpstr>
      <vt:lpstr>Стратегическая ЦЕЛЬ направления «Институциональная среда  (гражданское общество и власть)»:   создание условий для активного участия жителей в развитии города на основе сотрудничества между жителями, объединениями горожан, бизнесом и властью.</vt:lpstr>
      <vt:lpstr>Основные задачи</vt:lpstr>
      <vt:lpstr>Флагманский проект «Цифровой Сургут»</vt:lpstr>
      <vt:lpstr>Основные проекты</vt:lpstr>
      <vt:lpstr>целевые показатели за 2020 год</vt:lpstr>
      <vt:lpstr>Презентация PowerPoint</vt:lpstr>
      <vt:lpstr>Презентация PowerPoint</vt:lpstr>
      <vt:lpstr>спасибо за внимание!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Медведева Лариса Анатольевна</dc:creator>
  <cp:lastModifiedBy>Бергер Ольга Сергеевна</cp:lastModifiedBy>
  <cp:revision>211</cp:revision>
  <cp:lastPrinted>2020-11-23T11:55:21Z</cp:lastPrinted>
  <dcterms:created xsi:type="dcterms:W3CDTF">2016-03-02T07:49:16Z</dcterms:created>
  <dcterms:modified xsi:type="dcterms:W3CDTF">2020-11-23T11:55:23Z</dcterms:modified>
</cp:coreProperties>
</file>