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2" r:id="rId1"/>
  </p:sldMasterIdLst>
  <p:notesMasterIdLst>
    <p:notesMasterId r:id="rId11"/>
  </p:notesMasterIdLst>
  <p:sldIdLst>
    <p:sldId id="269" r:id="rId2"/>
    <p:sldId id="271" r:id="rId3"/>
    <p:sldId id="303" r:id="rId4"/>
    <p:sldId id="305" r:id="rId5"/>
    <p:sldId id="320" r:id="rId6"/>
    <p:sldId id="318" r:id="rId7"/>
    <p:sldId id="319" r:id="rId8"/>
    <p:sldId id="321" r:id="rId9"/>
    <p:sldId id="312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1" autoAdjust="0"/>
    <p:restoredTop sz="93395" autoAdjust="0"/>
  </p:normalViewPr>
  <p:slideViewPr>
    <p:cSldViewPr snapToGrid="0">
      <p:cViewPr varScale="1">
        <p:scale>
          <a:sx n="107" d="100"/>
          <a:sy n="107" d="100"/>
        </p:scale>
        <p:origin x="984" y="15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30A00-E30A-48CA-9340-3F3101D9808C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9B321-3C05-421F-A0D9-3731FBD1DCE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AE5382-4034-40D0-B33B-6AC7FFC9AA86}" type="parTrans" cxnId="{976C41B4-0F8C-4C6B-85E8-B9FC6C6FB93E}">
      <dgm:prSet/>
      <dgm:spPr/>
      <dgm:t>
        <a:bodyPr/>
        <a:lstStyle/>
        <a:p>
          <a:endParaRPr lang="ru-RU" sz="1400" b="1"/>
        </a:p>
      </dgm:t>
    </dgm:pt>
    <dgm:pt modelId="{72AAF0AF-45DB-4426-A2B9-C5EEB50AD429}" type="sibTrans" cxnId="{976C41B4-0F8C-4C6B-85E8-B9FC6C6FB93E}">
      <dgm:prSet/>
      <dgm:spPr/>
      <dgm:t>
        <a:bodyPr/>
        <a:lstStyle/>
        <a:p>
          <a:endParaRPr lang="ru-RU" sz="1400" b="1"/>
        </a:p>
      </dgm:t>
    </dgm:pt>
    <dgm:pt modelId="{79A1142E-5899-4DC6-8ECB-AD38923E721C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Минимизация административных барьеров, повышение скорости и качества услуг, повышение прозрачности и достоверности информации для бизнеса</a:t>
          </a:r>
          <a:endParaRPr lang="ru-RU" sz="1400" b="1" dirty="0"/>
        </a:p>
      </dgm:t>
    </dgm:pt>
    <dgm:pt modelId="{C1EF4464-A394-4284-96EE-3E1DE072D7A0}" type="parTrans" cxnId="{4B3E92E7-C0C0-4767-94AA-A12EE2BB8E5A}">
      <dgm:prSet/>
      <dgm:spPr/>
      <dgm:t>
        <a:bodyPr/>
        <a:lstStyle/>
        <a:p>
          <a:endParaRPr lang="ru-RU" sz="1400" b="1"/>
        </a:p>
      </dgm:t>
    </dgm:pt>
    <dgm:pt modelId="{102CC518-F26E-4CEE-843F-A2124BA04634}" type="sibTrans" cxnId="{4B3E92E7-C0C0-4767-94AA-A12EE2BB8E5A}">
      <dgm:prSet/>
      <dgm:spPr/>
      <dgm:t>
        <a:bodyPr/>
        <a:lstStyle/>
        <a:p>
          <a:endParaRPr lang="ru-RU" sz="1400" b="1"/>
        </a:p>
      </dgm:t>
    </dgm:pt>
    <dgm:pt modelId="{9A5A5318-D5A2-4FFA-940B-6D8E7C09027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E7F72-A7C2-4ECD-97D5-71636DAB3652}" type="parTrans" cxnId="{5C1255D8-9D45-492A-9EE1-B69879591FD8}">
      <dgm:prSet/>
      <dgm:spPr/>
      <dgm:t>
        <a:bodyPr/>
        <a:lstStyle/>
        <a:p>
          <a:endParaRPr lang="ru-RU" sz="1400" b="1"/>
        </a:p>
      </dgm:t>
    </dgm:pt>
    <dgm:pt modelId="{697A7F03-EC2E-4487-86A4-386C39D5A279}" type="sibTrans" cxnId="{5C1255D8-9D45-492A-9EE1-B69879591FD8}">
      <dgm:prSet/>
      <dgm:spPr/>
      <dgm:t>
        <a:bodyPr/>
        <a:lstStyle/>
        <a:p>
          <a:endParaRPr lang="ru-RU" sz="1400" b="1"/>
        </a:p>
      </dgm:t>
    </dgm:pt>
    <dgm:pt modelId="{2F867026-4A7C-4BCA-A61B-6376F163EB3E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Создание условий для развития </a:t>
          </a:r>
          <a:r>
            <a:rPr lang="ru-RU" sz="14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несырьевых</a:t>
          </a:r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видов экономической деятельности, направленных на диверсификацию экономики города</a:t>
          </a:r>
          <a:endParaRPr lang="ru-RU" sz="1400" b="1" dirty="0"/>
        </a:p>
      </dgm:t>
    </dgm:pt>
    <dgm:pt modelId="{364A2643-E95A-4182-9318-28BC6AFFD3C9}" type="parTrans" cxnId="{79125865-6280-44E5-8A35-9690B3C85D70}">
      <dgm:prSet/>
      <dgm:spPr/>
      <dgm:t>
        <a:bodyPr/>
        <a:lstStyle/>
        <a:p>
          <a:endParaRPr lang="ru-RU" sz="1400" b="1"/>
        </a:p>
      </dgm:t>
    </dgm:pt>
    <dgm:pt modelId="{AAA94A43-E835-4DDD-B3DC-CB6BA6879085}" type="sibTrans" cxnId="{79125865-6280-44E5-8A35-9690B3C85D70}">
      <dgm:prSet/>
      <dgm:spPr/>
      <dgm:t>
        <a:bodyPr/>
        <a:lstStyle/>
        <a:p>
          <a:endParaRPr lang="ru-RU" sz="1400" b="1"/>
        </a:p>
      </dgm:t>
    </dgm:pt>
    <dgm:pt modelId="{D832601F-2489-46F2-B2FD-98176DB0FB2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DC64C-FF5D-4F60-9F97-7F20B5CAFBE3}" type="parTrans" cxnId="{721218A2-3CCD-4EF9-8C4E-6946480D1F3C}">
      <dgm:prSet/>
      <dgm:spPr/>
      <dgm:t>
        <a:bodyPr/>
        <a:lstStyle/>
        <a:p>
          <a:endParaRPr lang="ru-RU" sz="1400" b="1"/>
        </a:p>
      </dgm:t>
    </dgm:pt>
    <dgm:pt modelId="{50F60750-6D63-4202-8B5E-0C684FEC98CD}" type="sibTrans" cxnId="{721218A2-3CCD-4EF9-8C4E-6946480D1F3C}">
      <dgm:prSet/>
      <dgm:spPr/>
      <dgm:t>
        <a:bodyPr/>
        <a:lstStyle/>
        <a:p>
          <a:endParaRPr lang="ru-RU" sz="1400" b="1"/>
        </a:p>
      </dgm:t>
    </dgm:pt>
    <dgm:pt modelId="{D7FBAA7A-1A33-48B1-BA49-10EABFFE0BB0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Формирование инвестиционных площадок для размещения новых промышленных производств</a:t>
          </a:r>
          <a:endParaRPr lang="ru-RU" sz="1400" b="1" dirty="0"/>
        </a:p>
      </dgm:t>
    </dgm:pt>
    <dgm:pt modelId="{2EB50E05-1FB8-441D-A118-3FEA5D93DB8B}" type="parTrans" cxnId="{489FE33D-9F4E-4B8C-AEA0-48AB2C8E3243}">
      <dgm:prSet/>
      <dgm:spPr/>
      <dgm:t>
        <a:bodyPr/>
        <a:lstStyle/>
        <a:p>
          <a:endParaRPr lang="ru-RU" sz="1400" b="1"/>
        </a:p>
      </dgm:t>
    </dgm:pt>
    <dgm:pt modelId="{690AD2BF-E014-400E-A1B1-7348AA058030}" type="sibTrans" cxnId="{489FE33D-9F4E-4B8C-AEA0-48AB2C8E3243}">
      <dgm:prSet/>
      <dgm:spPr/>
      <dgm:t>
        <a:bodyPr/>
        <a:lstStyle/>
        <a:p>
          <a:endParaRPr lang="ru-RU" sz="1400" b="1"/>
        </a:p>
      </dgm:t>
    </dgm:pt>
    <dgm:pt modelId="{C40D9CE2-8AF0-473E-9B9C-3F592593E2D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379BD-095E-4181-9D6D-BC4EFD406AA9}" type="parTrans" cxnId="{E9783551-60C8-40DA-960C-CD500944D4D4}">
      <dgm:prSet/>
      <dgm:spPr/>
      <dgm:t>
        <a:bodyPr/>
        <a:lstStyle/>
        <a:p>
          <a:endParaRPr lang="ru-RU" sz="1400" b="1"/>
        </a:p>
      </dgm:t>
    </dgm:pt>
    <dgm:pt modelId="{FE69B942-F2BC-44F7-85A6-8A3BA1B1FFD0}" type="sibTrans" cxnId="{E9783551-60C8-40DA-960C-CD500944D4D4}">
      <dgm:prSet/>
      <dgm:spPr/>
      <dgm:t>
        <a:bodyPr/>
        <a:lstStyle/>
        <a:p>
          <a:endParaRPr lang="ru-RU" sz="1400" b="1"/>
        </a:p>
      </dgm:t>
    </dgm:pt>
    <dgm:pt modelId="{DDDDC9D6-3A53-4B4E-ACAF-FA4CA74AB310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и развитие действующих производств топливно-энергетического комплекса в целях повышения их эффективности</a:t>
          </a:r>
          <a:endParaRPr lang="ru-RU" sz="1400" b="1" dirty="0"/>
        </a:p>
      </dgm:t>
    </dgm:pt>
    <dgm:pt modelId="{900F4CA3-8FEF-4431-8E3E-016E1C8A30DE}" type="parTrans" cxnId="{03F3391F-2695-41F5-9B0C-3008A3DF1E74}">
      <dgm:prSet/>
      <dgm:spPr/>
      <dgm:t>
        <a:bodyPr/>
        <a:lstStyle/>
        <a:p>
          <a:endParaRPr lang="ru-RU" sz="1400" b="1"/>
        </a:p>
      </dgm:t>
    </dgm:pt>
    <dgm:pt modelId="{84165D4E-29C0-4013-8A7A-3D0262C50C05}" type="sibTrans" cxnId="{03F3391F-2695-41F5-9B0C-3008A3DF1E74}">
      <dgm:prSet/>
      <dgm:spPr/>
      <dgm:t>
        <a:bodyPr/>
        <a:lstStyle/>
        <a:p>
          <a:endParaRPr lang="ru-RU" sz="1400" b="1"/>
        </a:p>
      </dgm:t>
    </dgm:pt>
    <dgm:pt modelId="{9AFBBF1F-4E59-4439-8D39-8CFF28F4AEF5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67579-1A6D-4289-8352-9904EC88F8DC}" type="parTrans" cxnId="{7014271C-C9F0-4226-A90A-CC15A276BF3F}">
      <dgm:prSet/>
      <dgm:spPr/>
      <dgm:t>
        <a:bodyPr/>
        <a:lstStyle/>
        <a:p>
          <a:endParaRPr lang="ru-RU" sz="1400"/>
        </a:p>
      </dgm:t>
    </dgm:pt>
    <dgm:pt modelId="{34D6E079-D61E-4DC4-BD90-6C9B28A88688}" type="sibTrans" cxnId="{7014271C-C9F0-4226-A90A-CC15A276BF3F}">
      <dgm:prSet/>
      <dgm:spPr/>
      <dgm:t>
        <a:bodyPr/>
        <a:lstStyle/>
        <a:p>
          <a:endParaRPr lang="ru-RU" sz="1400"/>
        </a:p>
      </dgm:t>
    </dgm:pt>
    <dgm:pt modelId="{82B51E9B-8CC3-414E-A608-32E91A1D7512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создание условий для успешного партнерства науки и бизнеса как основы создания, внедрения и широкого использования предприятиями города передовых научных разработок и инновационных технологий</a:t>
          </a:r>
          <a:endParaRPr lang="ru-RU" sz="1400" dirty="0"/>
        </a:p>
      </dgm:t>
    </dgm:pt>
    <dgm:pt modelId="{170063AD-CB15-49F8-8D9A-7CE1C303E495}" type="parTrans" cxnId="{AEC8E6F9-EBB6-4224-87C0-A8967333745C}">
      <dgm:prSet/>
      <dgm:spPr/>
      <dgm:t>
        <a:bodyPr/>
        <a:lstStyle/>
        <a:p>
          <a:endParaRPr lang="ru-RU" sz="1400"/>
        </a:p>
      </dgm:t>
    </dgm:pt>
    <dgm:pt modelId="{A0279755-3452-417A-9075-30B464F59C40}" type="sibTrans" cxnId="{AEC8E6F9-EBB6-4224-87C0-A8967333745C}">
      <dgm:prSet/>
      <dgm:spPr/>
      <dgm:t>
        <a:bodyPr/>
        <a:lstStyle/>
        <a:p>
          <a:endParaRPr lang="ru-RU" sz="1400"/>
        </a:p>
      </dgm:t>
    </dgm:pt>
    <dgm:pt modelId="{704DD63E-7D10-43DE-9921-1E4BE7EC9F02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7E3CC-C019-415D-9F1D-2CCE646C676B}" type="parTrans" cxnId="{0CA0A4E5-8B46-46D8-B77B-9B46505FC82B}">
      <dgm:prSet/>
      <dgm:spPr/>
      <dgm:t>
        <a:bodyPr/>
        <a:lstStyle/>
        <a:p>
          <a:endParaRPr lang="ru-RU"/>
        </a:p>
      </dgm:t>
    </dgm:pt>
    <dgm:pt modelId="{DD50FE3E-28A3-4E93-93DC-8474D6AEADA1}" type="sibTrans" cxnId="{0CA0A4E5-8B46-46D8-B77B-9B46505FC82B}">
      <dgm:prSet/>
      <dgm:spPr/>
      <dgm:t>
        <a:bodyPr/>
        <a:lstStyle/>
        <a:p>
          <a:endParaRPr lang="ru-RU"/>
        </a:p>
      </dgm:t>
    </dgm:pt>
    <dgm:pt modelId="{49780040-A61E-4BD8-9639-D0145B518052}">
      <dgm:prSet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позиционирование города как центра деловой и инвестиционной активности</a:t>
          </a:r>
          <a:endParaRPr lang="ru-RU" sz="1400" dirty="0"/>
        </a:p>
      </dgm:t>
    </dgm:pt>
    <dgm:pt modelId="{3F04FB9C-DF9C-4CD2-9657-8569F6BE8FCF}" type="parTrans" cxnId="{72E75478-8D95-4E08-BDC7-28DBF80D937F}">
      <dgm:prSet/>
      <dgm:spPr/>
      <dgm:t>
        <a:bodyPr/>
        <a:lstStyle/>
        <a:p>
          <a:endParaRPr lang="ru-RU"/>
        </a:p>
      </dgm:t>
    </dgm:pt>
    <dgm:pt modelId="{BBB18AD0-1DBD-4464-AF5E-EAA55C9BA5F5}" type="sibTrans" cxnId="{72E75478-8D95-4E08-BDC7-28DBF80D937F}">
      <dgm:prSet/>
      <dgm:spPr/>
      <dgm:t>
        <a:bodyPr/>
        <a:lstStyle/>
        <a:p>
          <a:endParaRPr lang="ru-RU"/>
        </a:p>
      </dgm:t>
    </dgm:pt>
    <dgm:pt modelId="{17AFA651-B551-4E45-82C4-4157B14BE460}" type="pres">
      <dgm:prSet presAssocID="{A0030A00-E30A-48CA-9340-3F3101D980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3BD6F-C949-401A-80B7-FC1FE7E0DF52}" type="pres">
      <dgm:prSet presAssocID="{0F59B321-3C05-421F-A0D9-3731FBD1DCE8}" presName="composite" presStyleCnt="0"/>
      <dgm:spPr/>
      <dgm:t>
        <a:bodyPr/>
        <a:lstStyle/>
        <a:p>
          <a:endParaRPr lang="ru-RU"/>
        </a:p>
      </dgm:t>
    </dgm:pt>
    <dgm:pt modelId="{488AC310-F4B7-48A0-84AD-0F98C5E63396}" type="pres">
      <dgm:prSet presAssocID="{0F59B321-3C05-421F-A0D9-3731FBD1DCE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0A36D-BD20-4E4E-9688-2CD5034A9C44}" type="pres">
      <dgm:prSet presAssocID="{0F59B321-3C05-421F-A0D9-3731FBD1DCE8}" presName="descendantText" presStyleLbl="alignAcc1" presStyleIdx="0" presStyleCnt="6" custScaleY="124532" custLinFactNeighborX="-247" custLinFactNeighborY="8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65948-BEF2-4BA6-8AA6-5E72FF715F3B}" type="pres">
      <dgm:prSet presAssocID="{72AAF0AF-45DB-4426-A2B9-C5EEB50AD429}" presName="sp" presStyleCnt="0"/>
      <dgm:spPr/>
      <dgm:t>
        <a:bodyPr/>
        <a:lstStyle/>
        <a:p>
          <a:endParaRPr lang="ru-RU"/>
        </a:p>
      </dgm:t>
    </dgm:pt>
    <dgm:pt modelId="{F3FF4917-36CB-4702-A374-47FE05136A7F}" type="pres">
      <dgm:prSet presAssocID="{9A5A5318-D5A2-4FFA-940B-6D8E7C09027B}" presName="composite" presStyleCnt="0"/>
      <dgm:spPr/>
      <dgm:t>
        <a:bodyPr/>
        <a:lstStyle/>
        <a:p>
          <a:endParaRPr lang="ru-RU"/>
        </a:p>
      </dgm:t>
    </dgm:pt>
    <dgm:pt modelId="{9BB42B53-8CAE-4646-BB00-0DD3E75E2252}" type="pres">
      <dgm:prSet presAssocID="{9A5A5318-D5A2-4FFA-940B-6D8E7C09027B}" presName="parentText" presStyleLbl="alignNode1" presStyleIdx="1" presStyleCnt="6" custLinFactNeighborX="0" custLinFactNeighborY="-2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6AB62-AE98-425F-899D-634070A992C6}" type="pres">
      <dgm:prSet presAssocID="{9A5A5318-D5A2-4FFA-940B-6D8E7C09027B}" presName="descendantText" presStyleLbl="alignAcc1" presStyleIdx="1" presStyleCnt="6" custScaleY="12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C2BF-3856-451D-ACFD-73CF1ABC68C2}" type="pres">
      <dgm:prSet presAssocID="{697A7F03-EC2E-4487-86A4-386C39D5A279}" presName="sp" presStyleCnt="0"/>
      <dgm:spPr/>
      <dgm:t>
        <a:bodyPr/>
        <a:lstStyle/>
        <a:p>
          <a:endParaRPr lang="ru-RU"/>
        </a:p>
      </dgm:t>
    </dgm:pt>
    <dgm:pt modelId="{13832123-9920-4073-91C2-A51D74E8B019}" type="pres">
      <dgm:prSet presAssocID="{D832601F-2489-46F2-B2FD-98176DB0FB25}" presName="composite" presStyleCnt="0"/>
      <dgm:spPr/>
      <dgm:t>
        <a:bodyPr/>
        <a:lstStyle/>
        <a:p>
          <a:endParaRPr lang="ru-RU"/>
        </a:p>
      </dgm:t>
    </dgm:pt>
    <dgm:pt modelId="{B1C66B31-58A8-4CEC-9CAB-9DBA61D6A9A7}" type="pres">
      <dgm:prSet presAssocID="{D832601F-2489-46F2-B2FD-98176DB0FB2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F3012-E63E-40F6-A75E-16FFB9D9E883}" type="pres">
      <dgm:prSet presAssocID="{D832601F-2489-46F2-B2FD-98176DB0FB25}" presName="descendantText" presStyleLbl="alignAcc1" presStyleIdx="2" presStyleCnt="6" custScaleY="106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B6D23-A854-456D-AB03-DDC47B3FE280}" type="pres">
      <dgm:prSet presAssocID="{50F60750-6D63-4202-8B5E-0C684FEC98CD}" presName="sp" presStyleCnt="0"/>
      <dgm:spPr/>
      <dgm:t>
        <a:bodyPr/>
        <a:lstStyle/>
        <a:p>
          <a:endParaRPr lang="ru-RU"/>
        </a:p>
      </dgm:t>
    </dgm:pt>
    <dgm:pt modelId="{BE2F85CF-24F3-4A91-A617-080830937AE0}" type="pres">
      <dgm:prSet presAssocID="{C40D9CE2-8AF0-473E-9B9C-3F592593E2D0}" presName="composite" presStyleCnt="0"/>
      <dgm:spPr/>
      <dgm:t>
        <a:bodyPr/>
        <a:lstStyle/>
        <a:p>
          <a:endParaRPr lang="ru-RU"/>
        </a:p>
      </dgm:t>
    </dgm:pt>
    <dgm:pt modelId="{C6EE38D2-2FCF-489D-919C-31A70B2DDE1C}" type="pres">
      <dgm:prSet presAssocID="{C40D9CE2-8AF0-473E-9B9C-3F592593E2D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ACD89-560B-4A4D-838A-7BCFD4785559}" type="pres">
      <dgm:prSet presAssocID="{C40D9CE2-8AF0-473E-9B9C-3F592593E2D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7F199-914C-4C62-8B4A-0588CD288CF0}" type="pres">
      <dgm:prSet presAssocID="{FE69B942-F2BC-44F7-85A6-8A3BA1B1FFD0}" presName="sp" presStyleCnt="0"/>
      <dgm:spPr/>
      <dgm:t>
        <a:bodyPr/>
        <a:lstStyle/>
        <a:p>
          <a:endParaRPr lang="ru-RU"/>
        </a:p>
      </dgm:t>
    </dgm:pt>
    <dgm:pt modelId="{F0B87E23-BCED-4F78-B1C7-D4520BFC4620}" type="pres">
      <dgm:prSet presAssocID="{9AFBBF1F-4E59-4439-8D39-8CFF28F4AEF5}" presName="composite" presStyleCnt="0"/>
      <dgm:spPr/>
      <dgm:t>
        <a:bodyPr/>
        <a:lstStyle/>
        <a:p>
          <a:endParaRPr lang="ru-RU"/>
        </a:p>
      </dgm:t>
    </dgm:pt>
    <dgm:pt modelId="{6BC52B05-78F8-4D86-9589-70D62704A05F}" type="pres">
      <dgm:prSet presAssocID="{9AFBBF1F-4E59-4439-8D39-8CFF28F4AEF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AA91C-0C00-4014-B78E-35341A7D9E3D}" type="pres">
      <dgm:prSet presAssocID="{9AFBBF1F-4E59-4439-8D39-8CFF28F4AEF5}" presName="descendantText" presStyleLbl="alignAcc1" presStyleIdx="4" presStyleCnt="6" custScaleY="153931" custLinFactNeighborX="74" custLinFactNeighborY="-17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8DCE6-312A-48D0-AE50-A543B50CB7FA}" type="pres">
      <dgm:prSet presAssocID="{34D6E079-D61E-4DC4-BD90-6C9B28A88688}" presName="sp" presStyleCnt="0"/>
      <dgm:spPr/>
    </dgm:pt>
    <dgm:pt modelId="{B63BAA53-A242-4879-91FD-FFA08C6260A4}" type="pres">
      <dgm:prSet presAssocID="{704DD63E-7D10-43DE-9921-1E4BE7EC9F02}" presName="composite" presStyleCnt="0"/>
      <dgm:spPr/>
    </dgm:pt>
    <dgm:pt modelId="{BBD706B3-72EE-48CC-8FBB-A7F6DE6786DE}" type="pres">
      <dgm:prSet presAssocID="{704DD63E-7D10-43DE-9921-1E4BE7EC9F0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B7BAE-394C-421C-BEE2-88FF1C0EA1FB}" type="pres">
      <dgm:prSet presAssocID="{704DD63E-7D10-43DE-9921-1E4BE7EC9F02}" presName="descendantText" presStyleLbl="alignAcc1" presStyleIdx="5" presStyleCnt="6" custScaleY="113348" custLinFactNeighborX="-247" custLinFactNeighborY="-3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0C8F3-8627-4D0C-A012-A951B8957906}" type="presOf" srcId="{49780040-A61E-4BD8-9639-D0145B518052}" destId="{473B7BAE-394C-421C-BEE2-88FF1C0EA1FB}" srcOrd="0" destOrd="0" presId="urn:microsoft.com/office/officeart/2005/8/layout/chevron2"/>
    <dgm:cxn modelId="{468EDA83-3A40-445B-AC5F-23F3B59EB441}" type="presOf" srcId="{DDDDC9D6-3A53-4B4E-ACAF-FA4CA74AB310}" destId="{F78ACD89-560B-4A4D-838A-7BCFD4785559}" srcOrd="0" destOrd="0" presId="urn:microsoft.com/office/officeart/2005/8/layout/chevron2"/>
    <dgm:cxn modelId="{1991285F-B4B5-449A-87D3-6CE129107AD1}" type="presOf" srcId="{0F59B321-3C05-421F-A0D9-3731FBD1DCE8}" destId="{488AC310-F4B7-48A0-84AD-0F98C5E63396}" srcOrd="0" destOrd="0" presId="urn:microsoft.com/office/officeart/2005/8/layout/chevron2"/>
    <dgm:cxn modelId="{0CA0A4E5-8B46-46D8-B77B-9B46505FC82B}" srcId="{A0030A00-E30A-48CA-9340-3F3101D9808C}" destId="{704DD63E-7D10-43DE-9921-1E4BE7EC9F02}" srcOrd="5" destOrd="0" parTransId="{4E07E3CC-C019-415D-9F1D-2CCE646C676B}" sibTransId="{DD50FE3E-28A3-4E93-93DC-8474D6AEADA1}"/>
    <dgm:cxn modelId="{FC89D8C3-2BC3-4008-90EF-51FE46679D49}" type="presOf" srcId="{82B51E9B-8CC3-414E-A608-32E91A1D7512}" destId="{593AA91C-0C00-4014-B78E-35341A7D9E3D}" srcOrd="0" destOrd="0" presId="urn:microsoft.com/office/officeart/2005/8/layout/chevron2"/>
    <dgm:cxn modelId="{79125865-6280-44E5-8A35-9690B3C85D70}" srcId="{9A5A5318-D5A2-4FFA-940B-6D8E7C09027B}" destId="{2F867026-4A7C-4BCA-A61B-6376F163EB3E}" srcOrd="0" destOrd="0" parTransId="{364A2643-E95A-4182-9318-28BC6AFFD3C9}" sibTransId="{AAA94A43-E835-4DDD-B3DC-CB6BA6879085}"/>
    <dgm:cxn modelId="{7014271C-C9F0-4226-A90A-CC15A276BF3F}" srcId="{A0030A00-E30A-48CA-9340-3F3101D9808C}" destId="{9AFBBF1F-4E59-4439-8D39-8CFF28F4AEF5}" srcOrd="4" destOrd="0" parTransId="{F1C67579-1A6D-4289-8352-9904EC88F8DC}" sibTransId="{34D6E079-D61E-4DC4-BD90-6C9B28A88688}"/>
    <dgm:cxn modelId="{AEC8E6F9-EBB6-4224-87C0-A8967333745C}" srcId="{9AFBBF1F-4E59-4439-8D39-8CFF28F4AEF5}" destId="{82B51E9B-8CC3-414E-A608-32E91A1D7512}" srcOrd="0" destOrd="0" parTransId="{170063AD-CB15-49F8-8D9A-7CE1C303E495}" sibTransId="{A0279755-3452-417A-9075-30B464F59C40}"/>
    <dgm:cxn modelId="{FEEF7427-C032-46D1-B899-62C5EE8E164C}" type="presOf" srcId="{D7FBAA7A-1A33-48B1-BA49-10EABFFE0BB0}" destId="{D7FF3012-E63E-40F6-A75E-16FFB9D9E883}" srcOrd="0" destOrd="0" presId="urn:microsoft.com/office/officeart/2005/8/layout/chevron2"/>
    <dgm:cxn modelId="{DBF23C8B-D854-4E53-B510-FB7F8D8631E2}" type="presOf" srcId="{9A5A5318-D5A2-4FFA-940B-6D8E7C09027B}" destId="{9BB42B53-8CAE-4646-BB00-0DD3E75E2252}" srcOrd="0" destOrd="0" presId="urn:microsoft.com/office/officeart/2005/8/layout/chevron2"/>
    <dgm:cxn modelId="{5C1255D8-9D45-492A-9EE1-B69879591FD8}" srcId="{A0030A00-E30A-48CA-9340-3F3101D9808C}" destId="{9A5A5318-D5A2-4FFA-940B-6D8E7C09027B}" srcOrd="1" destOrd="0" parTransId="{AFBE7F72-A7C2-4ECD-97D5-71636DAB3652}" sibTransId="{697A7F03-EC2E-4487-86A4-386C39D5A279}"/>
    <dgm:cxn modelId="{72E75478-8D95-4E08-BDC7-28DBF80D937F}" srcId="{704DD63E-7D10-43DE-9921-1E4BE7EC9F02}" destId="{49780040-A61E-4BD8-9639-D0145B518052}" srcOrd="0" destOrd="0" parTransId="{3F04FB9C-DF9C-4CD2-9657-8569F6BE8FCF}" sibTransId="{BBB18AD0-1DBD-4464-AF5E-EAA55C9BA5F5}"/>
    <dgm:cxn modelId="{9DC580AA-8BC4-46A4-B7CD-7584AD44DB72}" type="presOf" srcId="{704DD63E-7D10-43DE-9921-1E4BE7EC9F02}" destId="{BBD706B3-72EE-48CC-8FBB-A7F6DE6786DE}" srcOrd="0" destOrd="0" presId="urn:microsoft.com/office/officeart/2005/8/layout/chevron2"/>
    <dgm:cxn modelId="{4B3E92E7-C0C0-4767-94AA-A12EE2BB8E5A}" srcId="{0F59B321-3C05-421F-A0D9-3731FBD1DCE8}" destId="{79A1142E-5899-4DC6-8ECB-AD38923E721C}" srcOrd="0" destOrd="0" parTransId="{C1EF4464-A394-4284-96EE-3E1DE072D7A0}" sibTransId="{102CC518-F26E-4CEE-843F-A2124BA04634}"/>
    <dgm:cxn modelId="{5FBDB020-6314-484C-8309-E4C228A20A42}" type="presOf" srcId="{9AFBBF1F-4E59-4439-8D39-8CFF28F4AEF5}" destId="{6BC52B05-78F8-4D86-9589-70D62704A05F}" srcOrd="0" destOrd="0" presId="urn:microsoft.com/office/officeart/2005/8/layout/chevron2"/>
    <dgm:cxn modelId="{E9783551-60C8-40DA-960C-CD500944D4D4}" srcId="{A0030A00-E30A-48CA-9340-3F3101D9808C}" destId="{C40D9CE2-8AF0-473E-9B9C-3F592593E2D0}" srcOrd="3" destOrd="0" parTransId="{920379BD-095E-4181-9D6D-BC4EFD406AA9}" sibTransId="{FE69B942-F2BC-44F7-85A6-8A3BA1B1FFD0}"/>
    <dgm:cxn modelId="{03F3391F-2695-41F5-9B0C-3008A3DF1E74}" srcId="{C40D9CE2-8AF0-473E-9B9C-3F592593E2D0}" destId="{DDDDC9D6-3A53-4B4E-ACAF-FA4CA74AB310}" srcOrd="0" destOrd="0" parTransId="{900F4CA3-8FEF-4431-8E3E-016E1C8A30DE}" sibTransId="{84165D4E-29C0-4013-8A7A-3D0262C50C05}"/>
    <dgm:cxn modelId="{DDAF3CF4-9466-4A2A-A25C-9FF8FDCF1EBF}" type="presOf" srcId="{2F867026-4A7C-4BCA-A61B-6376F163EB3E}" destId="{8146AB62-AE98-425F-899D-634070A992C6}" srcOrd="0" destOrd="0" presId="urn:microsoft.com/office/officeart/2005/8/layout/chevron2"/>
    <dgm:cxn modelId="{721218A2-3CCD-4EF9-8C4E-6946480D1F3C}" srcId="{A0030A00-E30A-48CA-9340-3F3101D9808C}" destId="{D832601F-2489-46F2-B2FD-98176DB0FB25}" srcOrd="2" destOrd="0" parTransId="{B44DC64C-FF5D-4F60-9F97-7F20B5CAFBE3}" sibTransId="{50F60750-6D63-4202-8B5E-0C684FEC98CD}"/>
    <dgm:cxn modelId="{5809605F-B0AB-4374-9104-62C8DCFFDB0F}" type="presOf" srcId="{79A1142E-5899-4DC6-8ECB-AD38923E721C}" destId="{F650A36D-BD20-4E4E-9688-2CD5034A9C44}" srcOrd="0" destOrd="0" presId="urn:microsoft.com/office/officeart/2005/8/layout/chevron2"/>
    <dgm:cxn modelId="{976C41B4-0F8C-4C6B-85E8-B9FC6C6FB93E}" srcId="{A0030A00-E30A-48CA-9340-3F3101D9808C}" destId="{0F59B321-3C05-421F-A0D9-3731FBD1DCE8}" srcOrd="0" destOrd="0" parTransId="{F8AE5382-4034-40D0-B33B-6AC7FFC9AA86}" sibTransId="{72AAF0AF-45DB-4426-A2B9-C5EEB50AD429}"/>
    <dgm:cxn modelId="{39514620-A8CA-4B2D-96B2-9A874B69F9ED}" type="presOf" srcId="{C40D9CE2-8AF0-473E-9B9C-3F592593E2D0}" destId="{C6EE38D2-2FCF-489D-919C-31A70B2DDE1C}" srcOrd="0" destOrd="0" presId="urn:microsoft.com/office/officeart/2005/8/layout/chevron2"/>
    <dgm:cxn modelId="{489FE33D-9F4E-4B8C-AEA0-48AB2C8E3243}" srcId="{D832601F-2489-46F2-B2FD-98176DB0FB25}" destId="{D7FBAA7A-1A33-48B1-BA49-10EABFFE0BB0}" srcOrd="0" destOrd="0" parTransId="{2EB50E05-1FB8-441D-A118-3FEA5D93DB8B}" sibTransId="{690AD2BF-E014-400E-A1B1-7348AA058030}"/>
    <dgm:cxn modelId="{E9FB0FCB-2EFC-43E3-8E44-D48696FDF8F8}" type="presOf" srcId="{A0030A00-E30A-48CA-9340-3F3101D9808C}" destId="{17AFA651-B551-4E45-82C4-4157B14BE460}" srcOrd="0" destOrd="0" presId="urn:microsoft.com/office/officeart/2005/8/layout/chevron2"/>
    <dgm:cxn modelId="{46F33139-3A0D-4813-95AB-D98374A4EA02}" type="presOf" srcId="{D832601F-2489-46F2-B2FD-98176DB0FB25}" destId="{B1C66B31-58A8-4CEC-9CAB-9DBA61D6A9A7}" srcOrd="0" destOrd="0" presId="urn:microsoft.com/office/officeart/2005/8/layout/chevron2"/>
    <dgm:cxn modelId="{DDD40EF9-7A95-41D5-B1C4-CC3780F222BE}" type="presParOf" srcId="{17AFA651-B551-4E45-82C4-4157B14BE460}" destId="{B953BD6F-C949-401A-80B7-FC1FE7E0DF52}" srcOrd="0" destOrd="0" presId="urn:microsoft.com/office/officeart/2005/8/layout/chevron2"/>
    <dgm:cxn modelId="{1127304B-7CBB-479C-96E9-7078C4C5FE2E}" type="presParOf" srcId="{B953BD6F-C949-401A-80B7-FC1FE7E0DF52}" destId="{488AC310-F4B7-48A0-84AD-0F98C5E63396}" srcOrd="0" destOrd="0" presId="urn:microsoft.com/office/officeart/2005/8/layout/chevron2"/>
    <dgm:cxn modelId="{211E0896-D1E2-433E-8EA3-4FC1F97DE92B}" type="presParOf" srcId="{B953BD6F-C949-401A-80B7-FC1FE7E0DF52}" destId="{F650A36D-BD20-4E4E-9688-2CD5034A9C44}" srcOrd="1" destOrd="0" presId="urn:microsoft.com/office/officeart/2005/8/layout/chevron2"/>
    <dgm:cxn modelId="{69B06FAD-466D-4BDD-8D22-F60598655D73}" type="presParOf" srcId="{17AFA651-B551-4E45-82C4-4157B14BE460}" destId="{F7565948-BEF2-4BA6-8AA6-5E72FF715F3B}" srcOrd="1" destOrd="0" presId="urn:microsoft.com/office/officeart/2005/8/layout/chevron2"/>
    <dgm:cxn modelId="{556176C3-970A-43CD-B569-B2295F80A258}" type="presParOf" srcId="{17AFA651-B551-4E45-82C4-4157B14BE460}" destId="{F3FF4917-36CB-4702-A374-47FE05136A7F}" srcOrd="2" destOrd="0" presId="urn:microsoft.com/office/officeart/2005/8/layout/chevron2"/>
    <dgm:cxn modelId="{25EF2C8F-ACA1-4CC4-9C0E-98F06FFAB27E}" type="presParOf" srcId="{F3FF4917-36CB-4702-A374-47FE05136A7F}" destId="{9BB42B53-8CAE-4646-BB00-0DD3E75E2252}" srcOrd="0" destOrd="0" presId="urn:microsoft.com/office/officeart/2005/8/layout/chevron2"/>
    <dgm:cxn modelId="{ED7B08A5-C618-47A0-9B99-ECABDB053E6D}" type="presParOf" srcId="{F3FF4917-36CB-4702-A374-47FE05136A7F}" destId="{8146AB62-AE98-425F-899D-634070A992C6}" srcOrd="1" destOrd="0" presId="urn:microsoft.com/office/officeart/2005/8/layout/chevron2"/>
    <dgm:cxn modelId="{319F2131-9E3A-41C2-A653-705B9FF649D4}" type="presParOf" srcId="{17AFA651-B551-4E45-82C4-4157B14BE460}" destId="{81B8C2BF-3856-451D-ACFD-73CF1ABC68C2}" srcOrd="3" destOrd="0" presId="urn:microsoft.com/office/officeart/2005/8/layout/chevron2"/>
    <dgm:cxn modelId="{3F13048B-7ED6-45F3-A9E2-B115FADD2945}" type="presParOf" srcId="{17AFA651-B551-4E45-82C4-4157B14BE460}" destId="{13832123-9920-4073-91C2-A51D74E8B019}" srcOrd="4" destOrd="0" presId="urn:microsoft.com/office/officeart/2005/8/layout/chevron2"/>
    <dgm:cxn modelId="{5757CCAB-19CA-432B-9D46-6575A5ADF049}" type="presParOf" srcId="{13832123-9920-4073-91C2-A51D74E8B019}" destId="{B1C66B31-58A8-4CEC-9CAB-9DBA61D6A9A7}" srcOrd="0" destOrd="0" presId="urn:microsoft.com/office/officeart/2005/8/layout/chevron2"/>
    <dgm:cxn modelId="{23434B56-8476-4FF3-ACBB-B9C92FAEB31E}" type="presParOf" srcId="{13832123-9920-4073-91C2-A51D74E8B019}" destId="{D7FF3012-E63E-40F6-A75E-16FFB9D9E883}" srcOrd="1" destOrd="0" presId="urn:microsoft.com/office/officeart/2005/8/layout/chevron2"/>
    <dgm:cxn modelId="{5AA10324-CACC-4146-AC59-2A55FC7270C1}" type="presParOf" srcId="{17AFA651-B551-4E45-82C4-4157B14BE460}" destId="{F26B6D23-A854-456D-AB03-DDC47B3FE280}" srcOrd="5" destOrd="0" presId="urn:microsoft.com/office/officeart/2005/8/layout/chevron2"/>
    <dgm:cxn modelId="{16A4A867-A658-4202-AF30-F7FE8A27BAF7}" type="presParOf" srcId="{17AFA651-B551-4E45-82C4-4157B14BE460}" destId="{BE2F85CF-24F3-4A91-A617-080830937AE0}" srcOrd="6" destOrd="0" presId="urn:microsoft.com/office/officeart/2005/8/layout/chevron2"/>
    <dgm:cxn modelId="{8CD9B6FD-C319-4953-B5A0-39FA3C726693}" type="presParOf" srcId="{BE2F85CF-24F3-4A91-A617-080830937AE0}" destId="{C6EE38D2-2FCF-489D-919C-31A70B2DDE1C}" srcOrd="0" destOrd="0" presId="urn:microsoft.com/office/officeart/2005/8/layout/chevron2"/>
    <dgm:cxn modelId="{181A41FB-AB26-4471-986A-56C644411452}" type="presParOf" srcId="{BE2F85CF-24F3-4A91-A617-080830937AE0}" destId="{F78ACD89-560B-4A4D-838A-7BCFD4785559}" srcOrd="1" destOrd="0" presId="urn:microsoft.com/office/officeart/2005/8/layout/chevron2"/>
    <dgm:cxn modelId="{5763F6F1-03D7-4E4A-9053-3C696076FC9C}" type="presParOf" srcId="{17AFA651-B551-4E45-82C4-4157B14BE460}" destId="{10F7F199-914C-4C62-8B4A-0588CD288CF0}" srcOrd="7" destOrd="0" presId="urn:microsoft.com/office/officeart/2005/8/layout/chevron2"/>
    <dgm:cxn modelId="{E12F8E84-5C83-4759-81D9-AFE2EBB8E59E}" type="presParOf" srcId="{17AFA651-B551-4E45-82C4-4157B14BE460}" destId="{F0B87E23-BCED-4F78-B1C7-D4520BFC4620}" srcOrd="8" destOrd="0" presId="urn:microsoft.com/office/officeart/2005/8/layout/chevron2"/>
    <dgm:cxn modelId="{262226C4-FB86-4FC5-8B4D-C6EB3874CA58}" type="presParOf" srcId="{F0B87E23-BCED-4F78-B1C7-D4520BFC4620}" destId="{6BC52B05-78F8-4D86-9589-70D62704A05F}" srcOrd="0" destOrd="0" presId="urn:microsoft.com/office/officeart/2005/8/layout/chevron2"/>
    <dgm:cxn modelId="{D9ACE1E6-557F-413B-9CFC-76336D20AC8D}" type="presParOf" srcId="{F0B87E23-BCED-4F78-B1C7-D4520BFC4620}" destId="{593AA91C-0C00-4014-B78E-35341A7D9E3D}" srcOrd="1" destOrd="0" presId="urn:microsoft.com/office/officeart/2005/8/layout/chevron2"/>
    <dgm:cxn modelId="{70CBDE98-4208-4BE6-B53A-3C3AFA41B0C0}" type="presParOf" srcId="{17AFA651-B551-4E45-82C4-4157B14BE460}" destId="{F328DCE6-312A-48D0-AE50-A543B50CB7FA}" srcOrd="9" destOrd="0" presId="urn:microsoft.com/office/officeart/2005/8/layout/chevron2"/>
    <dgm:cxn modelId="{B2169CA0-BC8B-4D6B-885E-DB2B71B61929}" type="presParOf" srcId="{17AFA651-B551-4E45-82C4-4157B14BE460}" destId="{B63BAA53-A242-4879-91FD-FFA08C6260A4}" srcOrd="10" destOrd="0" presId="urn:microsoft.com/office/officeart/2005/8/layout/chevron2"/>
    <dgm:cxn modelId="{9DC4B55C-6CD5-4447-A6F6-C17E52270500}" type="presParOf" srcId="{B63BAA53-A242-4879-91FD-FFA08C6260A4}" destId="{BBD706B3-72EE-48CC-8FBB-A7F6DE6786DE}" srcOrd="0" destOrd="0" presId="urn:microsoft.com/office/officeart/2005/8/layout/chevron2"/>
    <dgm:cxn modelId="{9AD58B5B-425D-4256-B9F4-3D53C24D57DD}" type="presParOf" srcId="{B63BAA53-A242-4879-91FD-FFA08C6260A4}" destId="{473B7BAE-394C-421C-BEE2-88FF1C0EA1F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30A00-E30A-48CA-9340-3F3101D9808C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9B321-3C05-421F-A0D9-3731FBD1DCE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AE5382-4034-40D0-B33B-6AC7FFC9AA86}" type="parTrans" cxnId="{976C41B4-0F8C-4C6B-85E8-B9FC6C6FB93E}">
      <dgm:prSet/>
      <dgm:spPr/>
      <dgm:t>
        <a:bodyPr/>
        <a:lstStyle/>
        <a:p>
          <a:endParaRPr lang="ru-RU" sz="1400" b="1"/>
        </a:p>
      </dgm:t>
    </dgm:pt>
    <dgm:pt modelId="{72AAF0AF-45DB-4426-A2B9-C5EEB50AD429}" type="sibTrans" cxnId="{976C41B4-0F8C-4C6B-85E8-B9FC6C6FB93E}">
      <dgm:prSet/>
      <dgm:spPr/>
      <dgm:t>
        <a:bodyPr/>
        <a:lstStyle/>
        <a:p>
          <a:endParaRPr lang="ru-RU" sz="1400" b="1"/>
        </a:p>
      </dgm:t>
    </dgm:pt>
    <dgm:pt modelId="{79A1142E-5899-4DC6-8ECB-AD38923E721C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Развитие форм и мер оказания финансовой, имущественной, консультационной, информационной поддержки субъектам малого и среднего предпринимательства, в том числе посредством координации деятельности действующих на территории города организаций инфраструктуры поддержки субъектов малого                             и среднего предпринимательства</a:t>
          </a:r>
          <a:endParaRPr lang="ru-RU" sz="1400" b="1" dirty="0"/>
        </a:p>
      </dgm:t>
    </dgm:pt>
    <dgm:pt modelId="{C1EF4464-A394-4284-96EE-3E1DE072D7A0}" type="parTrans" cxnId="{4B3E92E7-C0C0-4767-94AA-A12EE2BB8E5A}">
      <dgm:prSet/>
      <dgm:spPr/>
      <dgm:t>
        <a:bodyPr/>
        <a:lstStyle/>
        <a:p>
          <a:endParaRPr lang="ru-RU" sz="1400" b="1"/>
        </a:p>
      </dgm:t>
    </dgm:pt>
    <dgm:pt modelId="{102CC518-F26E-4CEE-843F-A2124BA04634}" type="sibTrans" cxnId="{4B3E92E7-C0C0-4767-94AA-A12EE2BB8E5A}">
      <dgm:prSet/>
      <dgm:spPr/>
      <dgm:t>
        <a:bodyPr/>
        <a:lstStyle/>
        <a:p>
          <a:endParaRPr lang="ru-RU" sz="1400" b="1"/>
        </a:p>
      </dgm:t>
    </dgm:pt>
    <dgm:pt modelId="{9A5A5318-D5A2-4FFA-940B-6D8E7C09027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E7F72-A7C2-4ECD-97D5-71636DAB3652}" type="parTrans" cxnId="{5C1255D8-9D45-492A-9EE1-B69879591FD8}">
      <dgm:prSet/>
      <dgm:spPr/>
      <dgm:t>
        <a:bodyPr/>
        <a:lstStyle/>
        <a:p>
          <a:endParaRPr lang="ru-RU" sz="1400" b="1"/>
        </a:p>
      </dgm:t>
    </dgm:pt>
    <dgm:pt modelId="{697A7F03-EC2E-4487-86A4-386C39D5A279}" type="sibTrans" cxnId="{5C1255D8-9D45-492A-9EE1-B69879591FD8}">
      <dgm:prSet/>
      <dgm:spPr/>
      <dgm:t>
        <a:bodyPr/>
        <a:lstStyle/>
        <a:p>
          <a:endParaRPr lang="ru-RU" sz="1400" b="1"/>
        </a:p>
      </dgm:t>
    </dgm:pt>
    <dgm:pt modelId="{2F867026-4A7C-4BCA-A61B-6376F163EB3E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Популяризация предпринимательской деятельности, формирование положительного образа предпринимателя как социально ответственного участника рынка, развитие института наставничества в сфере малого и среднего предпринимательства</a:t>
          </a:r>
          <a:endParaRPr lang="ru-RU" sz="1400" b="1" dirty="0"/>
        </a:p>
      </dgm:t>
    </dgm:pt>
    <dgm:pt modelId="{364A2643-E95A-4182-9318-28BC6AFFD3C9}" type="parTrans" cxnId="{79125865-6280-44E5-8A35-9690B3C85D70}">
      <dgm:prSet/>
      <dgm:spPr/>
      <dgm:t>
        <a:bodyPr/>
        <a:lstStyle/>
        <a:p>
          <a:endParaRPr lang="ru-RU" sz="1400" b="1"/>
        </a:p>
      </dgm:t>
    </dgm:pt>
    <dgm:pt modelId="{AAA94A43-E835-4DDD-B3DC-CB6BA6879085}" type="sibTrans" cxnId="{79125865-6280-44E5-8A35-9690B3C85D70}">
      <dgm:prSet/>
      <dgm:spPr/>
      <dgm:t>
        <a:bodyPr/>
        <a:lstStyle/>
        <a:p>
          <a:endParaRPr lang="ru-RU" sz="1400" b="1"/>
        </a:p>
      </dgm:t>
    </dgm:pt>
    <dgm:pt modelId="{D832601F-2489-46F2-B2FD-98176DB0FB2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DC64C-FF5D-4F60-9F97-7F20B5CAFBE3}" type="parTrans" cxnId="{721218A2-3CCD-4EF9-8C4E-6946480D1F3C}">
      <dgm:prSet/>
      <dgm:spPr/>
      <dgm:t>
        <a:bodyPr/>
        <a:lstStyle/>
        <a:p>
          <a:endParaRPr lang="ru-RU" sz="1400" b="1"/>
        </a:p>
      </dgm:t>
    </dgm:pt>
    <dgm:pt modelId="{50F60750-6D63-4202-8B5E-0C684FEC98CD}" type="sibTrans" cxnId="{721218A2-3CCD-4EF9-8C4E-6946480D1F3C}">
      <dgm:prSet/>
      <dgm:spPr/>
      <dgm:t>
        <a:bodyPr/>
        <a:lstStyle/>
        <a:p>
          <a:endParaRPr lang="ru-RU" sz="1400" b="1"/>
        </a:p>
      </dgm:t>
    </dgm:pt>
    <dgm:pt modelId="{D7FBAA7A-1A33-48B1-BA49-10EABFFE0BB0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Стимулирование развития социального предпринимательства, консолидация социальных предпринимателей</a:t>
          </a:r>
          <a:endParaRPr lang="ru-RU" sz="1400" b="1" dirty="0"/>
        </a:p>
      </dgm:t>
    </dgm:pt>
    <dgm:pt modelId="{2EB50E05-1FB8-441D-A118-3FEA5D93DB8B}" type="parTrans" cxnId="{489FE33D-9F4E-4B8C-AEA0-48AB2C8E3243}">
      <dgm:prSet/>
      <dgm:spPr/>
      <dgm:t>
        <a:bodyPr/>
        <a:lstStyle/>
        <a:p>
          <a:endParaRPr lang="ru-RU" sz="1400" b="1"/>
        </a:p>
      </dgm:t>
    </dgm:pt>
    <dgm:pt modelId="{690AD2BF-E014-400E-A1B1-7348AA058030}" type="sibTrans" cxnId="{489FE33D-9F4E-4B8C-AEA0-48AB2C8E3243}">
      <dgm:prSet/>
      <dgm:spPr/>
      <dgm:t>
        <a:bodyPr/>
        <a:lstStyle/>
        <a:p>
          <a:endParaRPr lang="ru-RU" sz="1400" b="1"/>
        </a:p>
      </dgm:t>
    </dgm:pt>
    <dgm:pt modelId="{C40D9CE2-8AF0-473E-9B9C-3F592593E2D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379BD-095E-4181-9D6D-BC4EFD406AA9}" type="parTrans" cxnId="{E9783551-60C8-40DA-960C-CD500944D4D4}">
      <dgm:prSet/>
      <dgm:spPr/>
      <dgm:t>
        <a:bodyPr/>
        <a:lstStyle/>
        <a:p>
          <a:endParaRPr lang="ru-RU" sz="1400" b="1"/>
        </a:p>
      </dgm:t>
    </dgm:pt>
    <dgm:pt modelId="{FE69B942-F2BC-44F7-85A6-8A3BA1B1FFD0}" type="sibTrans" cxnId="{E9783551-60C8-40DA-960C-CD500944D4D4}">
      <dgm:prSet/>
      <dgm:spPr/>
      <dgm:t>
        <a:bodyPr/>
        <a:lstStyle/>
        <a:p>
          <a:endParaRPr lang="ru-RU" sz="1400" b="1"/>
        </a:p>
      </dgm:t>
    </dgm:pt>
    <dgm:pt modelId="{DDDDC9D6-3A53-4B4E-ACAF-FA4CA74AB310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Стимулирование развития инновационного предпринимательства</a:t>
          </a:r>
          <a:endParaRPr lang="ru-RU" sz="1400" b="1" dirty="0"/>
        </a:p>
      </dgm:t>
    </dgm:pt>
    <dgm:pt modelId="{900F4CA3-8FEF-4431-8E3E-016E1C8A30DE}" type="parTrans" cxnId="{03F3391F-2695-41F5-9B0C-3008A3DF1E74}">
      <dgm:prSet/>
      <dgm:spPr/>
      <dgm:t>
        <a:bodyPr/>
        <a:lstStyle/>
        <a:p>
          <a:endParaRPr lang="ru-RU" sz="1400" b="1"/>
        </a:p>
      </dgm:t>
    </dgm:pt>
    <dgm:pt modelId="{84165D4E-29C0-4013-8A7A-3D0262C50C05}" type="sibTrans" cxnId="{03F3391F-2695-41F5-9B0C-3008A3DF1E74}">
      <dgm:prSet/>
      <dgm:spPr/>
      <dgm:t>
        <a:bodyPr/>
        <a:lstStyle/>
        <a:p>
          <a:endParaRPr lang="ru-RU" sz="1400" b="1"/>
        </a:p>
      </dgm:t>
    </dgm:pt>
    <dgm:pt modelId="{9AFBBF1F-4E59-4439-8D39-8CFF28F4AEF5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67579-1A6D-4289-8352-9904EC88F8DC}" type="parTrans" cxnId="{7014271C-C9F0-4226-A90A-CC15A276BF3F}">
      <dgm:prSet/>
      <dgm:spPr/>
      <dgm:t>
        <a:bodyPr/>
        <a:lstStyle/>
        <a:p>
          <a:endParaRPr lang="ru-RU" sz="1400"/>
        </a:p>
      </dgm:t>
    </dgm:pt>
    <dgm:pt modelId="{34D6E079-D61E-4DC4-BD90-6C9B28A88688}" type="sibTrans" cxnId="{7014271C-C9F0-4226-A90A-CC15A276BF3F}">
      <dgm:prSet/>
      <dgm:spPr/>
      <dgm:t>
        <a:bodyPr/>
        <a:lstStyle/>
        <a:p>
          <a:endParaRPr lang="ru-RU" sz="1400"/>
        </a:p>
      </dgm:t>
    </dgm:pt>
    <dgm:pt modelId="{82B51E9B-8CC3-414E-A608-32E91A1D7512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Увеличение доли закупок для муниципальных нужд у субъектов малого и среднего предпринимательства</a:t>
          </a:r>
          <a:endParaRPr lang="ru-RU" sz="1400" dirty="0"/>
        </a:p>
      </dgm:t>
    </dgm:pt>
    <dgm:pt modelId="{170063AD-CB15-49F8-8D9A-7CE1C303E495}" type="parTrans" cxnId="{AEC8E6F9-EBB6-4224-87C0-A8967333745C}">
      <dgm:prSet/>
      <dgm:spPr/>
      <dgm:t>
        <a:bodyPr/>
        <a:lstStyle/>
        <a:p>
          <a:endParaRPr lang="ru-RU" sz="1400"/>
        </a:p>
      </dgm:t>
    </dgm:pt>
    <dgm:pt modelId="{A0279755-3452-417A-9075-30B464F59C40}" type="sibTrans" cxnId="{AEC8E6F9-EBB6-4224-87C0-A8967333745C}">
      <dgm:prSet/>
      <dgm:spPr/>
      <dgm:t>
        <a:bodyPr/>
        <a:lstStyle/>
        <a:p>
          <a:endParaRPr lang="ru-RU" sz="1400"/>
        </a:p>
      </dgm:t>
    </dgm:pt>
    <dgm:pt modelId="{704DD63E-7D10-43DE-9921-1E4BE7EC9F02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7E3CC-C019-415D-9F1D-2CCE646C676B}" type="parTrans" cxnId="{0CA0A4E5-8B46-46D8-B77B-9B46505FC82B}">
      <dgm:prSet/>
      <dgm:spPr/>
      <dgm:t>
        <a:bodyPr/>
        <a:lstStyle/>
        <a:p>
          <a:endParaRPr lang="ru-RU"/>
        </a:p>
      </dgm:t>
    </dgm:pt>
    <dgm:pt modelId="{DD50FE3E-28A3-4E93-93DC-8474D6AEADA1}" type="sibTrans" cxnId="{0CA0A4E5-8B46-46D8-B77B-9B46505FC82B}">
      <dgm:prSet/>
      <dgm:spPr/>
      <dgm:t>
        <a:bodyPr/>
        <a:lstStyle/>
        <a:p>
          <a:endParaRPr lang="ru-RU"/>
        </a:p>
      </dgm:t>
    </dgm:pt>
    <dgm:pt modelId="{49780040-A61E-4BD8-9639-D0145B518052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Внедрение электронных каналов коммуникаций </a:t>
          </a:r>
          <a:b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</a:br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предпринимательским сообществом в том числе для оказания различных видов поддержки</a:t>
          </a:r>
          <a:endParaRPr lang="ru-RU" sz="1400" dirty="0"/>
        </a:p>
      </dgm:t>
    </dgm:pt>
    <dgm:pt modelId="{3F04FB9C-DF9C-4CD2-9657-8569F6BE8FCF}" type="parTrans" cxnId="{72E75478-8D95-4E08-BDC7-28DBF80D937F}">
      <dgm:prSet/>
      <dgm:spPr/>
      <dgm:t>
        <a:bodyPr/>
        <a:lstStyle/>
        <a:p>
          <a:endParaRPr lang="ru-RU"/>
        </a:p>
      </dgm:t>
    </dgm:pt>
    <dgm:pt modelId="{BBB18AD0-1DBD-4464-AF5E-EAA55C9BA5F5}" type="sibTrans" cxnId="{72E75478-8D95-4E08-BDC7-28DBF80D937F}">
      <dgm:prSet/>
      <dgm:spPr/>
      <dgm:t>
        <a:bodyPr/>
        <a:lstStyle/>
        <a:p>
          <a:endParaRPr lang="ru-RU"/>
        </a:p>
      </dgm:t>
    </dgm:pt>
    <dgm:pt modelId="{4273A285-8C12-45D6-85A2-2E7C39340F4A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488F7-22B0-4709-811C-5451B2C722E3}" type="parTrans" cxnId="{230E9C69-EB79-4693-9BCD-E071C52753BD}">
      <dgm:prSet/>
      <dgm:spPr/>
      <dgm:t>
        <a:bodyPr/>
        <a:lstStyle/>
        <a:p>
          <a:endParaRPr lang="ru-RU"/>
        </a:p>
      </dgm:t>
    </dgm:pt>
    <dgm:pt modelId="{5E55ADAB-7FB9-4788-9045-E42B30A7865B}" type="sibTrans" cxnId="{230E9C69-EB79-4693-9BCD-E071C52753BD}">
      <dgm:prSet/>
      <dgm:spPr/>
      <dgm:t>
        <a:bodyPr/>
        <a:lstStyle/>
        <a:p>
          <a:endParaRPr lang="ru-RU"/>
        </a:p>
      </dgm:t>
    </dgm:pt>
    <dgm:pt modelId="{659B6ED5-CFC1-4CDD-8CA6-06511948AA7A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Создание условий для развития потребительского рынка, в том числе как приоритетного направления для субъектов малого                              и среднего предпринимательства</a:t>
          </a:r>
          <a:endParaRPr lang="ru-RU" sz="1400" dirty="0"/>
        </a:p>
      </dgm:t>
    </dgm:pt>
    <dgm:pt modelId="{723B3AF2-C8E2-46CA-96C2-DB3A47BEBD38}" type="parTrans" cxnId="{D877DC14-0F9B-4560-AABF-3B7D80D432D0}">
      <dgm:prSet/>
      <dgm:spPr/>
      <dgm:t>
        <a:bodyPr/>
        <a:lstStyle/>
        <a:p>
          <a:endParaRPr lang="ru-RU"/>
        </a:p>
      </dgm:t>
    </dgm:pt>
    <dgm:pt modelId="{7DD5E043-5653-4598-9669-3CC4D4FAFB4D}" type="sibTrans" cxnId="{D877DC14-0F9B-4560-AABF-3B7D80D432D0}">
      <dgm:prSet/>
      <dgm:spPr/>
      <dgm:t>
        <a:bodyPr/>
        <a:lstStyle/>
        <a:p>
          <a:endParaRPr lang="ru-RU"/>
        </a:p>
      </dgm:t>
    </dgm:pt>
    <dgm:pt modelId="{1C4F6934-51FA-46BB-B73D-702862BC4083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4E802-492E-4071-9555-9E12AD10527E}" type="parTrans" cxnId="{D30869CF-7E54-4F7C-9547-B06692FF53F1}">
      <dgm:prSet/>
      <dgm:spPr/>
      <dgm:t>
        <a:bodyPr/>
        <a:lstStyle/>
        <a:p>
          <a:endParaRPr lang="ru-RU"/>
        </a:p>
      </dgm:t>
    </dgm:pt>
    <dgm:pt modelId="{14C32DDC-305F-4575-B6AD-15C7A997FA4C}" type="sibTrans" cxnId="{D30869CF-7E54-4F7C-9547-B06692FF53F1}">
      <dgm:prSet/>
      <dgm:spPr/>
      <dgm:t>
        <a:bodyPr/>
        <a:lstStyle/>
        <a:p>
          <a:endParaRPr lang="ru-RU"/>
        </a:p>
      </dgm:t>
    </dgm:pt>
    <dgm:pt modelId="{48392EDC-D18F-4C7B-AB3E-9DBFCB8047D5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Поддержка и продвижение местных товаропроизводителей</a:t>
          </a:r>
          <a:endParaRPr lang="ru-RU" sz="1400" dirty="0"/>
        </a:p>
      </dgm:t>
    </dgm:pt>
    <dgm:pt modelId="{B5B8C396-950E-4D29-980C-BEFA78C352D9}" type="parTrans" cxnId="{A26743B2-BF69-4F7B-B57B-B238ABC5C47A}">
      <dgm:prSet/>
      <dgm:spPr/>
      <dgm:t>
        <a:bodyPr/>
        <a:lstStyle/>
        <a:p>
          <a:endParaRPr lang="ru-RU"/>
        </a:p>
      </dgm:t>
    </dgm:pt>
    <dgm:pt modelId="{CCA2130C-2C32-4C73-84E3-4F70D59F5A39}" type="sibTrans" cxnId="{A26743B2-BF69-4F7B-B57B-B238ABC5C47A}">
      <dgm:prSet/>
      <dgm:spPr/>
      <dgm:t>
        <a:bodyPr/>
        <a:lstStyle/>
        <a:p>
          <a:endParaRPr lang="ru-RU"/>
        </a:p>
      </dgm:t>
    </dgm:pt>
    <dgm:pt modelId="{17AFA651-B551-4E45-82C4-4157B14BE460}" type="pres">
      <dgm:prSet presAssocID="{A0030A00-E30A-48CA-9340-3F3101D980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3BD6F-C949-401A-80B7-FC1FE7E0DF52}" type="pres">
      <dgm:prSet presAssocID="{0F59B321-3C05-421F-A0D9-3731FBD1DCE8}" presName="composite" presStyleCnt="0"/>
      <dgm:spPr/>
      <dgm:t>
        <a:bodyPr/>
        <a:lstStyle/>
        <a:p>
          <a:endParaRPr lang="ru-RU"/>
        </a:p>
      </dgm:t>
    </dgm:pt>
    <dgm:pt modelId="{488AC310-F4B7-48A0-84AD-0F98C5E63396}" type="pres">
      <dgm:prSet presAssocID="{0F59B321-3C05-421F-A0D9-3731FBD1DCE8}" presName="parentText" presStyleLbl="alignNode1" presStyleIdx="0" presStyleCnt="8" custLinFactNeighborX="-10792" custLinFactNeighborY="-31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0A36D-BD20-4E4E-9688-2CD5034A9C44}" type="pres">
      <dgm:prSet presAssocID="{0F59B321-3C05-421F-A0D9-3731FBD1DCE8}" presName="descendantText" presStyleLbl="alignAcc1" presStyleIdx="0" presStyleCnt="8" custScaleY="262239" custLinFactNeighborX="502" custLinFactNeighborY="34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65948-BEF2-4BA6-8AA6-5E72FF715F3B}" type="pres">
      <dgm:prSet presAssocID="{72AAF0AF-45DB-4426-A2B9-C5EEB50AD429}" presName="sp" presStyleCnt="0"/>
      <dgm:spPr/>
      <dgm:t>
        <a:bodyPr/>
        <a:lstStyle/>
        <a:p>
          <a:endParaRPr lang="ru-RU"/>
        </a:p>
      </dgm:t>
    </dgm:pt>
    <dgm:pt modelId="{F3FF4917-36CB-4702-A374-47FE05136A7F}" type="pres">
      <dgm:prSet presAssocID="{9A5A5318-D5A2-4FFA-940B-6D8E7C09027B}" presName="composite" presStyleCnt="0"/>
      <dgm:spPr/>
      <dgm:t>
        <a:bodyPr/>
        <a:lstStyle/>
        <a:p>
          <a:endParaRPr lang="ru-RU"/>
        </a:p>
      </dgm:t>
    </dgm:pt>
    <dgm:pt modelId="{9BB42B53-8CAE-4646-BB00-0DD3E75E2252}" type="pres">
      <dgm:prSet presAssocID="{9A5A5318-D5A2-4FFA-940B-6D8E7C09027B}" presName="parentText" presStyleLbl="alignNode1" presStyleIdx="1" presStyleCnt="8" custLinFactNeighborX="0" custLinFactNeighborY="-2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6AB62-AE98-425F-899D-634070A992C6}" type="pres">
      <dgm:prSet presAssocID="{9A5A5318-D5A2-4FFA-940B-6D8E7C09027B}" presName="descendantText" presStyleLbl="alignAcc1" presStyleIdx="1" presStyleCnt="8" custScaleY="165834" custLinFactNeighborX="502" custLinFactNeighborY="72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C2BF-3856-451D-ACFD-73CF1ABC68C2}" type="pres">
      <dgm:prSet presAssocID="{697A7F03-EC2E-4487-86A4-386C39D5A279}" presName="sp" presStyleCnt="0"/>
      <dgm:spPr/>
      <dgm:t>
        <a:bodyPr/>
        <a:lstStyle/>
        <a:p>
          <a:endParaRPr lang="ru-RU"/>
        </a:p>
      </dgm:t>
    </dgm:pt>
    <dgm:pt modelId="{13832123-9920-4073-91C2-A51D74E8B019}" type="pres">
      <dgm:prSet presAssocID="{D832601F-2489-46F2-B2FD-98176DB0FB25}" presName="composite" presStyleCnt="0"/>
      <dgm:spPr/>
      <dgm:t>
        <a:bodyPr/>
        <a:lstStyle/>
        <a:p>
          <a:endParaRPr lang="ru-RU"/>
        </a:p>
      </dgm:t>
    </dgm:pt>
    <dgm:pt modelId="{B1C66B31-58A8-4CEC-9CAB-9DBA61D6A9A7}" type="pres">
      <dgm:prSet presAssocID="{D832601F-2489-46F2-B2FD-98176DB0FB2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F3012-E63E-40F6-A75E-16FFB9D9E883}" type="pres">
      <dgm:prSet presAssocID="{D832601F-2489-46F2-B2FD-98176DB0FB25}" presName="descendantText" presStyleLbl="alignAcc1" presStyleIdx="2" presStyleCnt="8" custScaleY="91259" custLinFactNeighborX="502" custLinFactNeighborY="84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B6D23-A854-456D-AB03-DDC47B3FE280}" type="pres">
      <dgm:prSet presAssocID="{50F60750-6D63-4202-8B5E-0C684FEC98CD}" presName="sp" presStyleCnt="0"/>
      <dgm:spPr/>
      <dgm:t>
        <a:bodyPr/>
        <a:lstStyle/>
        <a:p>
          <a:endParaRPr lang="ru-RU"/>
        </a:p>
      </dgm:t>
    </dgm:pt>
    <dgm:pt modelId="{BE2F85CF-24F3-4A91-A617-080830937AE0}" type="pres">
      <dgm:prSet presAssocID="{C40D9CE2-8AF0-473E-9B9C-3F592593E2D0}" presName="composite" presStyleCnt="0"/>
      <dgm:spPr/>
      <dgm:t>
        <a:bodyPr/>
        <a:lstStyle/>
        <a:p>
          <a:endParaRPr lang="ru-RU"/>
        </a:p>
      </dgm:t>
    </dgm:pt>
    <dgm:pt modelId="{C6EE38D2-2FCF-489D-919C-31A70B2DDE1C}" type="pres">
      <dgm:prSet presAssocID="{C40D9CE2-8AF0-473E-9B9C-3F592593E2D0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ACD89-560B-4A4D-838A-7BCFD4785559}" type="pres">
      <dgm:prSet presAssocID="{C40D9CE2-8AF0-473E-9B9C-3F592593E2D0}" presName="descendantText" presStyleLbl="alignAcc1" presStyleIdx="3" presStyleCnt="8" custLinFactNeighborX="521" custLinFactNeighborY="53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7F199-914C-4C62-8B4A-0588CD288CF0}" type="pres">
      <dgm:prSet presAssocID="{FE69B942-F2BC-44F7-85A6-8A3BA1B1FFD0}" presName="sp" presStyleCnt="0"/>
      <dgm:spPr/>
      <dgm:t>
        <a:bodyPr/>
        <a:lstStyle/>
        <a:p>
          <a:endParaRPr lang="ru-RU"/>
        </a:p>
      </dgm:t>
    </dgm:pt>
    <dgm:pt modelId="{F0B87E23-BCED-4F78-B1C7-D4520BFC4620}" type="pres">
      <dgm:prSet presAssocID="{9AFBBF1F-4E59-4439-8D39-8CFF28F4AEF5}" presName="composite" presStyleCnt="0"/>
      <dgm:spPr/>
      <dgm:t>
        <a:bodyPr/>
        <a:lstStyle/>
        <a:p>
          <a:endParaRPr lang="ru-RU"/>
        </a:p>
      </dgm:t>
    </dgm:pt>
    <dgm:pt modelId="{6BC52B05-78F8-4D86-9589-70D62704A05F}" type="pres">
      <dgm:prSet presAssocID="{9AFBBF1F-4E59-4439-8D39-8CFF28F4AEF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AA91C-0C00-4014-B78E-35341A7D9E3D}" type="pres">
      <dgm:prSet presAssocID="{9AFBBF1F-4E59-4439-8D39-8CFF28F4AEF5}" presName="descendantText" presStyleLbl="alignAcc1" presStyleIdx="4" presStyleCnt="8" custScaleY="114690" custLinFactNeighborX="502" custLinFactNeighborY="35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8DCE6-312A-48D0-AE50-A543B50CB7FA}" type="pres">
      <dgm:prSet presAssocID="{34D6E079-D61E-4DC4-BD90-6C9B28A88688}" presName="sp" presStyleCnt="0"/>
      <dgm:spPr/>
    </dgm:pt>
    <dgm:pt modelId="{B63BAA53-A242-4879-91FD-FFA08C6260A4}" type="pres">
      <dgm:prSet presAssocID="{704DD63E-7D10-43DE-9921-1E4BE7EC9F02}" presName="composite" presStyleCnt="0"/>
      <dgm:spPr/>
    </dgm:pt>
    <dgm:pt modelId="{BBD706B3-72EE-48CC-8FBB-A7F6DE6786DE}" type="pres">
      <dgm:prSet presAssocID="{704DD63E-7D10-43DE-9921-1E4BE7EC9F0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B7BAE-394C-421C-BEE2-88FF1C0EA1FB}" type="pres">
      <dgm:prSet presAssocID="{704DD63E-7D10-43DE-9921-1E4BE7EC9F02}" presName="descendantText" presStyleLbl="alignAcc1" presStyleIdx="5" presStyleCnt="8" custScaleY="154405" custLinFactNeighborX="502" custLinFactNeighborY="12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0B5B6-1999-4E89-B324-A95A7578AD20}" type="pres">
      <dgm:prSet presAssocID="{DD50FE3E-28A3-4E93-93DC-8474D6AEADA1}" presName="sp" presStyleCnt="0"/>
      <dgm:spPr/>
    </dgm:pt>
    <dgm:pt modelId="{48879704-71EA-45B1-8961-E3B3BF364FDB}" type="pres">
      <dgm:prSet presAssocID="{4273A285-8C12-45D6-85A2-2E7C39340F4A}" presName="composite" presStyleCnt="0"/>
      <dgm:spPr/>
    </dgm:pt>
    <dgm:pt modelId="{DC30A06D-788A-4714-9B8D-B68BBA0C4AE7}" type="pres">
      <dgm:prSet presAssocID="{4273A285-8C12-45D6-85A2-2E7C39340F4A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18325-1489-463E-906C-3D551A49AD3B}" type="pres">
      <dgm:prSet presAssocID="{4273A285-8C12-45D6-85A2-2E7C39340F4A}" presName="descendantText" presStyleLbl="alignAcc1" presStyleIdx="6" presStyleCnt="8" custScaleY="144955" custLinFactNeighborX="502" custLinFactNeighborY="15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DFA05-659C-416E-8A4F-409CD1623AB1}" type="pres">
      <dgm:prSet presAssocID="{5E55ADAB-7FB9-4788-9045-E42B30A7865B}" presName="sp" presStyleCnt="0"/>
      <dgm:spPr/>
    </dgm:pt>
    <dgm:pt modelId="{6DB4C1D3-CB3B-4FE8-977F-08CA90FD5F7A}" type="pres">
      <dgm:prSet presAssocID="{1C4F6934-51FA-46BB-B73D-702862BC4083}" presName="composite" presStyleCnt="0"/>
      <dgm:spPr/>
    </dgm:pt>
    <dgm:pt modelId="{5B9B46E7-E08E-4609-BC52-C0EF5940D3FC}" type="pres">
      <dgm:prSet presAssocID="{1C4F6934-51FA-46BB-B73D-702862BC4083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2B3CD-5359-4A4C-BEF7-7DF07628AAC0}" type="pres">
      <dgm:prSet presAssocID="{1C4F6934-51FA-46BB-B73D-702862BC4083}" presName="descendantText" presStyleLbl="alignAcc1" presStyleIdx="7" presStyleCnt="8" custLinFactNeighborX="67" custLinFactNeighborY="2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68D37-BA52-4CF2-B0A8-0A47B418A52D}" type="presOf" srcId="{1C4F6934-51FA-46BB-B73D-702862BC4083}" destId="{5B9B46E7-E08E-4609-BC52-C0EF5940D3FC}" srcOrd="0" destOrd="0" presId="urn:microsoft.com/office/officeart/2005/8/layout/chevron2"/>
    <dgm:cxn modelId="{9DC580AA-8BC4-46A4-B7CD-7584AD44DB72}" type="presOf" srcId="{704DD63E-7D10-43DE-9921-1E4BE7EC9F02}" destId="{BBD706B3-72EE-48CC-8FBB-A7F6DE6786DE}" srcOrd="0" destOrd="0" presId="urn:microsoft.com/office/officeart/2005/8/layout/chevron2"/>
    <dgm:cxn modelId="{5809605F-B0AB-4374-9104-62C8DCFFDB0F}" type="presOf" srcId="{79A1142E-5899-4DC6-8ECB-AD38923E721C}" destId="{F650A36D-BD20-4E4E-9688-2CD5034A9C44}" srcOrd="0" destOrd="0" presId="urn:microsoft.com/office/officeart/2005/8/layout/chevron2"/>
    <dgm:cxn modelId="{D877DC14-0F9B-4560-AABF-3B7D80D432D0}" srcId="{4273A285-8C12-45D6-85A2-2E7C39340F4A}" destId="{659B6ED5-CFC1-4CDD-8CA6-06511948AA7A}" srcOrd="0" destOrd="0" parTransId="{723B3AF2-C8E2-46CA-96C2-DB3A47BEBD38}" sibTransId="{7DD5E043-5653-4598-9669-3CC4D4FAFB4D}"/>
    <dgm:cxn modelId="{0CA0A4E5-8B46-46D8-B77B-9B46505FC82B}" srcId="{A0030A00-E30A-48CA-9340-3F3101D9808C}" destId="{704DD63E-7D10-43DE-9921-1E4BE7EC9F02}" srcOrd="5" destOrd="0" parTransId="{4E07E3CC-C019-415D-9F1D-2CCE646C676B}" sibTransId="{DD50FE3E-28A3-4E93-93DC-8474D6AEADA1}"/>
    <dgm:cxn modelId="{72E75478-8D95-4E08-BDC7-28DBF80D937F}" srcId="{704DD63E-7D10-43DE-9921-1E4BE7EC9F02}" destId="{49780040-A61E-4BD8-9639-D0145B518052}" srcOrd="0" destOrd="0" parTransId="{3F04FB9C-DF9C-4CD2-9657-8569F6BE8FCF}" sibTransId="{BBB18AD0-1DBD-4464-AF5E-EAA55C9BA5F5}"/>
    <dgm:cxn modelId="{C59DC7C8-9E70-4D65-A503-9951F1E43194}" type="presOf" srcId="{659B6ED5-CFC1-4CDD-8CA6-06511948AA7A}" destId="{A5F18325-1489-463E-906C-3D551A49AD3B}" srcOrd="0" destOrd="0" presId="urn:microsoft.com/office/officeart/2005/8/layout/chevron2"/>
    <dgm:cxn modelId="{5FBDB020-6314-484C-8309-E4C228A20A42}" type="presOf" srcId="{9AFBBF1F-4E59-4439-8D39-8CFF28F4AEF5}" destId="{6BC52B05-78F8-4D86-9589-70D62704A05F}" srcOrd="0" destOrd="0" presId="urn:microsoft.com/office/officeart/2005/8/layout/chevron2"/>
    <dgm:cxn modelId="{1991285F-B4B5-449A-87D3-6CE129107AD1}" type="presOf" srcId="{0F59B321-3C05-421F-A0D9-3731FBD1DCE8}" destId="{488AC310-F4B7-48A0-84AD-0F98C5E63396}" srcOrd="0" destOrd="0" presId="urn:microsoft.com/office/officeart/2005/8/layout/chevron2"/>
    <dgm:cxn modelId="{7014271C-C9F0-4226-A90A-CC15A276BF3F}" srcId="{A0030A00-E30A-48CA-9340-3F3101D9808C}" destId="{9AFBBF1F-4E59-4439-8D39-8CFF28F4AEF5}" srcOrd="4" destOrd="0" parTransId="{F1C67579-1A6D-4289-8352-9904EC88F8DC}" sibTransId="{34D6E079-D61E-4DC4-BD90-6C9B28A88688}"/>
    <dgm:cxn modelId="{AEC8E6F9-EBB6-4224-87C0-A8967333745C}" srcId="{9AFBBF1F-4E59-4439-8D39-8CFF28F4AEF5}" destId="{82B51E9B-8CC3-414E-A608-32E91A1D7512}" srcOrd="0" destOrd="0" parTransId="{170063AD-CB15-49F8-8D9A-7CE1C303E495}" sibTransId="{A0279755-3452-417A-9075-30B464F59C40}"/>
    <dgm:cxn modelId="{230E9C69-EB79-4693-9BCD-E071C52753BD}" srcId="{A0030A00-E30A-48CA-9340-3F3101D9808C}" destId="{4273A285-8C12-45D6-85A2-2E7C39340F4A}" srcOrd="6" destOrd="0" parTransId="{975488F7-22B0-4709-811C-5451B2C722E3}" sibTransId="{5E55ADAB-7FB9-4788-9045-E42B30A7865B}"/>
    <dgm:cxn modelId="{4B3E92E7-C0C0-4767-94AA-A12EE2BB8E5A}" srcId="{0F59B321-3C05-421F-A0D9-3731FBD1DCE8}" destId="{79A1142E-5899-4DC6-8ECB-AD38923E721C}" srcOrd="0" destOrd="0" parTransId="{C1EF4464-A394-4284-96EE-3E1DE072D7A0}" sibTransId="{102CC518-F26E-4CEE-843F-A2124BA04634}"/>
    <dgm:cxn modelId="{85933F41-5878-48A1-8BBB-1F7EDFA9490E}" type="presOf" srcId="{48392EDC-D18F-4C7B-AB3E-9DBFCB8047D5}" destId="{FB92B3CD-5359-4A4C-BEF7-7DF07628AAC0}" srcOrd="0" destOrd="0" presId="urn:microsoft.com/office/officeart/2005/8/layout/chevron2"/>
    <dgm:cxn modelId="{FEEF7427-C032-46D1-B899-62C5EE8E164C}" type="presOf" srcId="{D7FBAA7A-1A33-48B1-BA49-10EABFFE0BB0}" destId="{D7FF3012-E63E-40F6-A75E-16FFB9D9E883}" srcOrd="0" destOrd="0" presId="urn:microsoft.com/office/officeart/2005/8/layout/chevron2"/>
    <dgm:cxn modelId="{DBF23C8B-D854-4E53-B510-FB7F8D8631E2}" type="presOf" srcId="{9A5A5318-D5A2-4FFA-940B-6D8E7C09027B}" destId="{9BB42B53-8CAE-4646-BB00-0DD3E75E2252}" srcOrd="0" destOrd="0" presId="urn:microsoft.com/office/officeart/2005/8/layout/chevron2"/>
    <dgm:cxn modelId="{489FE33D-9F4E-4B8C-AEA0-48AB2C8E3243}" srcId="{D832601F-2489-46F2-B2FD-98176DB0FB25}" destId="{D7FBAA7A-1A33-48B1-BA49-10EABFFE0BB0}" srcOrd="0" destOrd="0" parTransId="{2EB50E05-1FB8-441D-A118-3FEA5D93DB8B}" sibTransId="{690AD2BF-E014-400E-A1B1-7348AA058030}"/>
    <dgm:cxn modelId="{721218A2-3CCD-4EF9-8C4E-6946480D1F3C}" srcId="{A0030A00-E30A-48CA-9340-3F3101D9808C}" destId="{D832601F-2489-46F2-B2FD-98176DB0FB25}" srcOrd="2" destOrd="0" parTransId="{B44DC64C-FF5D-4F60-9F97-7F20B5CAFBE3}" sibTransId="{50F60750-6D63-4202-8B5E-0C684FEC98CD}"/>
    <dgm:cxn modelId="{39514620-A8CA-4B2D-96B2-9A874B69F9ED}" type="presOf" srcId="{C40D9CE2-8AF0-473E-9B9C-3F592593E2D0}" destId="{C6EE38D2-2FCF-489D-919C-31A70B2DDE1C}" srcOrd="0" destOrd="0" presId="urn:microsoft.com/office/officeart/2005/8/layout/chevron2"/>
    <dgm:cxn modelId="{E9FB0FCB-2EFC-43E3-8E44-D48696FDF8F8}" type="presOf" srcId="{A0030A00-E30A-48CA-9340-3F3101D9808C}" destId="{17AFA651-B551-4E45-82C4-4157B14BE460}" srcOrd="0" destOrd="0" presId="urn:microsoft.com/office/officeart/2005/8/layout/chevron2"/>
    <dgm:cxn modelId="{468EDA83-3A40-445B-AC5F-23F3B59EB441}" type="presOf" srcId="{DDDDC9D6-3A53-4B4E-ACAF-FA4CA74AB310}" destId="{F78ACD89-560B-4A4D-838A-7BCFD4785559}" srcOrd="0" destOrd="0" presId="urn:microsoft.com/office/officeart/2005/8/layout/chevron2"/>
    <dgm:cxn modelId="{D800C8F3-8627-4D0C-A012-A951B8957906}" type="presOf" srcId="{49780040-A61E-4BD8-9639-D0145B518052}" destId="{473B7BAE-394C-421C-BEE2-88FF1C0EA1FB}" srcOrd="0" destOrd="0" presId="urn:microsoft.com/office/officeart/2005/8/layout/chevron2"/>
    <dgm:cxn modelId="{A26743B2-BF69-4F7B-B57B-B238ABC5C47A}" srcId="{1C4F6934-51FA-46BB-B73D-702862BC4083}" destId="{48392EDC-D18F-4C7B-AB3E-9DBFCB8047D5}" srcOrd="0" destOrd="0" parTransId="{B5B8C396-950E-4D29-980C-BEFA78C352D9}" sibTransId="{CCA2130C-2C32-4C73-84E3-4F70D59F5A39}"/>
    <dgm:cxn modelId="{46F33139-3A0D-4813-95AB-D98374A4EA02}" type="presOf" srcId="{D832601F-2489-46F2-B2FD-98176DB0FB25}" destId="{B1C66B31-58A8-4CEC-9CAB-9DBA61D6A9A7}" srcOrd="0" destOrd="0" presId="urn:microsoft.com/office/officeart/2005/8/layout/chevron2"/>
    <dgm:cxn modelId="{E9783551-60C8-40DA-960C-CD500944D4D4}" srcId="{A0030A00-E30A-48CA-9340-3F3101D9808C}" destId="{C40D9CE2-8AF0-473E-9B9C-3F592593E2D0}" srcOrd="3" destOrd="0" parTransId="{920379BD-095E-4181-9D6D-BC4EFD406AA9}" sibTransId="{FE69B942-F2BC-44F7-85A6-8A3BA1B1FFD0}"/>
    <dgm:cxn modelId="{DDAF3CF4-9466-4A2A-A25C-9FF8FDCF1EBF}" type="presOf" srcId="{2F867026-4A7C-4BCA-A61B-6376F163EB3E}" destId="{8146AB62-AE98-425F-899D-634070A992C6}" srcOrd="0" destOrd="0" presId="urn:microsoft.com/office/officeart/2005/8/layout/chevron2"/>
    <dgm:cxn modelId="{976C41B4-0F8C-4C6B-85E8-B9FC6C6FB93E}" srcId="{A0030A00-E30A-48CA-9340-3F3101D9808C}" destId="{0F59B321-3C05-421F-A0D9-3731FBD1DCE8}" srcOrd="0" destOrd="0" parTransId="{F8AE5382-4034-40D0-B33B-6AC7FFC9AA86}" sibTransId="{72AAF0AF-45DB-4426-A2B9-C5EEB50AD429}"/>
    <dgm:cxn modelId="{D30869CF-7E54-4F7C-9547-B06692FF53F1}" srcId="{A0030A00-E30A-48CA-9340-3F3101D9808C}" destId="{1C4F6934-51FA-46BB-B73D-702862BC4083}" srcOrd="7" destOrd="0" parTransId="{55C4E802-492E-4071-9555-9E12AD10527E}" sibTransId="{14C32DDC-305F-4575-B6AD-15C7A997FA4C}"/>
    <dgm:cxn modelId="{FC89D8C3-2BC3-4008-90EF-51FE46679D49}" type="presOf" srcId="{82B51E9B-8CC3-414E-A608-32E91A1D7512}" destId="{593AA91C-0C00-4014-B78E-35341A7D9E3D}" srcOrd="0" destOrd="0" presId="urn:microsoft.com/office/officeart/2005/8/layout/chevron2"/>
    <dgm:cxn modelId="{14EE8479-FE8F-468F-97CE-973E40BFF73D}" type="presOf" srcId="{4273A285-8C12-45D6-85A2-2E7C39340F4A}" destId="{DC30A06D-788A-4714-9B8D-B68BBA0C4AE7}" srcOrd="0" destOrd="0" presId="urn:microsoft.com/office/officeart/2005/8/layout/chevron2"/>
    <dgm:cxn modelId="{5C1255D8-9D45-492A-9EE1-B69879591FD8}" srcId="{A0030A00-E30A-48CA-9340-3F3101D9808C}" destId="{9A5A5318-D5A2-4FFA-940B-6D8E7C09027B}" srcOrd="1" destOrd="0" parTransId="{AFBE7F72-A7C2-4ECD-97D5-71636DAB3652}" sibTransId="{697A7F03-EC2E-4487-86A4-386C39D5A279}"/>
    <dgm:cxn modelId="{79125865-6280-44E5-8A35-9690B3C85D70}" srcId="{9A5A5318-D5A2-4FFA-940B-6D8E7C09027B}" destId="{2F867026-4A7C-4BCA-A61B-6376F163EB3E}" srcOrd="0" destOrd="0" parTransId="{364A2643-E95A-4182-9318-28BC6AFFD3C9}" sibTransId="{AAA94A43-E835-4DDD-B3DC-CB6BA6879085}"/>
    <dgm:cxn modelId="{03F3391F-2695-41F5-9B0C-3008A3DF1E74}" srcId="{C40D9CE2-8AF0-473E-9B9C-3F592593E2D0}" destId="{DDDDC9D6-3A53-4B4E-ACAF-FA4CA74AB310}" srcOrd="0" destOrd="0" parTransId="{900F4CA3-8FEF-4431-8E3E-016E1C8A30DE}" sibTransId="{84165D4E-29C0-4013-8A7A-3D0262C50C05}"/>
    <dgm:cxn modelId="{DDD40EF9-7A95-41D5-B1C4-CC3780F222BE}" type="presParOf" srcId="{17AFA651-B551-4E45-82C4-4157B14BE460}" destId="{B953BD6F-C949-401A-80B7-FC1FE7E0DF52}" srcOrd="0" destOrd="0" presId="urn:microsoft.com/office/officeart/2005/8/layout/chevron2"/>
    <dgm:cxn modelId="{1127304B-7CBB-479C-96E9-7078C4C5FE2E}" type="presParOf" srcId="{B953BD6F-C949-401A-80B7-FC1FE7E0DF52}" destId="{488AC310-F4B7-48A0-84AD-0F98C5E63396}" srcOrd="0" destOrd="0" presId="urn:microsoft.com/office/officeart/2005/8/layout/chevron2"/>
    <dgm:cxn modelId="{211E0896-D1E2-433E-8EA3-4FC1F97DE92B}" type="presParOf" srcId="{B953BD6F-C949-401A-80B7-FC1FE7E0DF52}" destId="{F650A36D-BD20-4E4E-9688-2CD5034A9C44}" srcOrd="1" destOrd="0" presId="urn:microsoft.com/office/officeart/2005/8/layout/chevron2"/>
    <dgm:cxn modelId="{69B06FAD-466D-4BDD-8D22-F60598655D73}" type="presParOf" srcId="{17AFA651-B551-4E45-82C4-4157B14BE460}" destId="{F7565948-BEF2-4BA6-8AA6-5E72FF715F3B}" srcOrd="1" destOrd="0" presId="urn:microsoft.com/office/officeart/2005/8/layout/chevron2"/>
    <dgm:cxn modelId="{556176C3-970A-43CD-B569-B2295F80A258}" type="presParOf" srcId="{17AFA651-B551-4E45-82C4-4157B14BE460}" destId="{F3FF4917-36CB-4702-A374-47FE05136A7F}" srcOrd="2" destOrd="0" presId="urn:microsoft.com/office/officeart/2005/8/layout/chevron2"/>
    <dgm:cxn modelId="{25EF2C8F-ACA1-4CC4-9C0E-98F06FFAB27E}" type="presParOf" srcId="{F3FF4917-36CB-4702-A374-47FE05136A7F}" destId="{9BB42B53-8CAE-4646-BB00-0DD3E75E2252}" srcOrd="0" destOrd="0" presId="urn:microsoft.com/office/officeart/2005/8/layout/chevron2"/>
    <dgm:cxn modelId="{ED7B08A5-C618-47A0-9B99-ECABDB053E6D}" type="presParOf" srcId="{F3FF4917-36CB-4702-A374-47FE05136A7F}" destId="{8146AB62-AE98-425F-899D-634070A992C6}" srcOrd="1" destOrd="0" presId="urn:microsoft.com/office/officeart/2005/8/layout/chevron2"/>
    <dgm:cxn modelId="{319F2131-9E3A-41C2-A653-705B9FF649D4}" type="presParOf" srcId="{17AFA651-B551-4E45-82C4-4157B14BE460}" destId="{81B8C2BF-3856-451D-ACFD-73CF1ABC68C2}" srcOrd="3" destOrd="0" presId="urn:microsoft.com/office/officeart/2005/8/layout/chevron2"/>
    <dgm:cxn modelId="{3F13048B-7ED6-45F3-A9E2-B115FADD2945}" type="presParOf" srcId="{17AFA651-B551-4E45-82C4-4157B14BE460}" destId="{13832123-9920-4073-91C2-A51D74E8B019}" srcOrd="4" destOrd="0" presId="urn:microsoft.com/office/officeart/2005/8/layout/chevron2"/>
    <dgm:cxn modelId="{5757CCAB-19CA-432B-9D46-6575A5ADF049}" type="presParOf" srcId="{13832123-9920-4073-91C2-A51D74E8B019}" destId="{B1C66B31-58A8-4CEC-9CAB-9DBA61D6A9A7}" srcOrd="0" destOrd="0" presId="urn:microsoft.com/office/officeart/2005/8/layout/chevron2"/>
    <dgm:cxn modelId="{23434B56-8476-4FF3-ACBB-B9C92FAEB31E}" type="presParOf" srcId="{13832123-9920-4073-91C2-A51D74E8B019}" destId="{D7FF3012-E63E-40F6-A75E-16FFB9D9E883}" srcOrd="1" destOrd="0" presId="urn:microsoft.com/office/officeart/2005/8/layout/chevron2"/>
    <dgm:cxn modelId="{5AA10324-CACC-4146-AC59-2A55FC7270C1}" type="presParOf" srcId="{17AFA651-B551-4E45-82C4-4157B14BE460}" destId="{F26B6D23-A854-456D-AB03-DDC47B3FE280}" srcOrd="5" destOrd="0" presId="urn:microsoft.com/office/officeart/2005/8/layout/chevron2"/>
    <dgm:cxn modelId="{16A4A867-A658-4202-AF30-F7FE8A27BAF7}" type="presParOf" srcId="{17AFA651-B551-4E45-82C4-4157B14BE460}" destId="{BE2F85CF-24F3-4A91-A617-080830937AE0}" srcOrd="6" destOrd="0" presId="urn:microsoft.com/office/officeart/2005/8/layout/chevron2"/>
    <dgm:cxn modelId="{8CD9B6FD-C319-4953-B5A0-39FA3C726693}" type="presParOf" srcId="{BE2F85CF-24F3-4A91-A617-080830937AE0}" destId="{C6EE38D2-2FCF-489D-919C-31A70B2DDE1C}" srcOrd="0" destOrd="0" presId="urn:microsoft.com/office/officeart/2005/8/layout/chevron2"/>
    <dgm:cxn modelId="{181A41FB-AB26-4471-986A-56C644411452}" type="presParOf" srcId="{BE2F85CF-24F3-4A91-A617-080830937AE0}" destId="{F78ACD89-560B-4A4D-838A-7BCFD4785559}" srcOrd="1" destOrd="0" presId="urn:microsoft.com/office/officeart/2005/8/layout/chevron2"/>
    <dgm:cxn modelId="{5763F6F1-03D7-4E4A-9053-3C696076FC9C}" type="presParOf" srcId="{17AFA651-B551-4E45-82C4-4157B14BE460}" destId="{10F7F199-914C-4C62-8B4A-0588CD288CF0}" srcOrd="7" destOrd="0" presId="urn:microsoft.com/office/officeart/2005/8/layout/chevron2"/>
    <dgm:cxn modelId="{E12F8E84-5C83-4759-81D9-AFE2EBB8E59E}" type="presParOf" srcId="{17AFA651-B551-4E45-82C4-4157B14BE460}" destId="{F0B87E23-BCED-4F78-B1C7-D4520BFC4620}" srcOrd="8" destOrd="0" presId="urn:microsoft.com/office/officeart/2005/8/layout/chevron2"/>
    <dgm:cxn modelId="{262226C4-FB86-4FC5-8B4D-C6EB3874CA58}" type="presParOf" srcId="{F0B87E23-BCED-4F78-B1C7-D4520BFC4620}" destId="{6BC52B05-78F8-4D86-9589-70D62704A05F}" srcOrd="0" destOrd="0" presId="urn:microsoft.com/office/officeart/2005/8/layout/chevron2"/>
    <dgm:cxn modelId="{D9ACE1E6-557F-413B-9CFC-76336D20AC8D}" type="presParOf" srcId="{F0B87E23-BCED-4F78-B1C7-D4520BFC4620}" destId="{593AA91C-0C00-4014-B78E-35341A7D9E3D}" srcOrd="1" destOrd="0" presId="urn:microsoft.com/office/officeart/2005/8/layout/chevron2"/>
    <dgm:cxn modelId="{70CBDE98-4208-4BE6-B53A-3C3AFA41B0C0}" type="presParOf" srcId="{17AFA651-B551-4E45-82C4-4157B14BE460}" destId="{F328DCE6-312A-48D0-AE50-A543B50CB7FA}" srcOrd="9" destOrd="0" presId="urn:microsoft.com/office/officeart/2005/8/layout/chevron2"/>
    <dgm:cxn modelId="{B2169CA0-BC8B-4D6B-885E-DB2B71B61929}" type="presParOf" srcId="{17AFA651-B551-4E45-82C4-4157B14BE460}" destId="{B63BAA53-A242-4879-91FD-FFA08C6260A4}" srcOrd="10" destOrd="0" presId="urn:microsoft.com/office/officeart/2005/8/layout/chevron2"/>
    <dgm:cxn modelId="{9DC4B55C-6CD5-4447-A6F6-C17E52270500}" type="presParOf" srcId="{B63BAA53-A242-4879-91FD-FFA08C6260A4}" destId="{BBD706B3-72EE-48CC-8FBB-A7F6DE6786DE}" srcOrd="0" destOrd="0" presId="urn:microsoft.com/office/officeart/2005/8/layout/chevron2"/>
    <dgm:cxn modelId="{9AD58B5B-425D-4256-B9F4-3D53C24D57DD}" type="presParOf" srcId="{B63BAA53-A242-4879-91FD-FFA08C6260A4}" destId="{473B7BAE-394C-421C-BEE2-88FF1C0EA1FB}" srcOrd="1" destOrd="0" presId="urn:microsoft.com/office/officeart/2005/8/layout/chevron2"/>
    <dgm:cxn modelId="{F7098094-2450-4C6B-AC0B-767F9967A9AB}" type="presParOf" srcId="{17AFA651-B551-4E45-82C4-4157B14BE460}" destId="{9520B5B6-1999-4E89-B324-A95A7578AD20}" srcOrd="11" destOrd="0" presId="urn:microsoft.com/office/officeart/2005/8/layout/chevron2"/>
    <dgm:cxn modelId="{60500EBD-97A1-4DB4-9370-CDCDD2A0E907}" type="presParOf" srcId="{17AFA651-B551-4E45-82C4-4157B14BE460}" destId="{48879704-71EA-45B1-8961-E3B3BF364FDB}" srcOrd="12" destOrd="0" presId="urn:microsoft.com/office/officeart/2005/8/layout/chevron2"/>
    <dgm:cxn modelId="{6CB723CF-62AC-4C22-A4CC-E9C5329AD124}" type="presParOf" srcId="{48879704-71EA-45B1-8961-E3B3BF364FDB}" destId="{DC30A06D-788A-4714-9B8D-B68BBA0C4AE7}" srcOrd="0" destOrd="0" presId="urn:microsoft.com/office/officeart/2005/8/layout/chevron2"/>
    <dgm:cxn modelId="{4EBDA97D-DF5F-469A-B25F-21865913123D}" type="presParOf" srcId="{48879704-71EA-45B1-8961-E3B3BF364FDB}" destId="{A5F18325-1489-463E-906C-3D551A49AD3B}" srcOrd="1" destOrd="0" presId="urn:microsoft.com/office/officeart/2005/8/layout/chevron2"/>
    <dgm:cxn modelId="{DC6CCC9D-E5AF-414F-8AA4-72E60C6CF733}" type="presParOf" srcId="{17AFA651-B551-4E45-82C4-4157B14BE460}" destId="{614DFA05-659C-416E-8A4F-409CD1623AB1}" srcOrd="13" destOrd="0" presId="urn:microsoft.com/office/officeart/2005/8/layout/chevron2"/>
    <dgm:cxn modelId="{966FD036-9C13-4342-A56C-B9C45CD5623E}" type="presParOf" srcId="{17AFA651-B551-4E45-82C4-4157B14BE460}" destId="{6DB4C1D3-CB3B-4FE8-977F-08CA90FD5F7A}" srcOrd="14" destOrd="0" presId="urn:microsoft.com/office/officeart/2005/8/layout/chevron2"/>
    <dgm:cxn modelId="{F0FC022F-94A0-490F-9C4D-419F50124FF9}" type="presParOf" srcId="{6DB4C1D3-CB3B-4FE8-977F-08CA90FD5F7A}" destId="{5B9B46E7-E08E-4609-BC52-C0EF5940D3FC}" srcOrd="0" destOrd="0" presId="urn:microsoft.com/office/officeart/2005/8/layout/chevron2"/>
    <dgm:cxn modelId="{439D9ECD-5E52-48D7-A5CC-43C8677ED00E}" type="presParOf" srcId="{6DB4C1D3-CB3B-4FE8-977F-08CA90FD5F7A}" destId="{FB92B3CD-5359-4A4C-BEF7-7DF07628AAC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C310-F4B7-48A0-84AD-0F98C5E63396}">
      <dsp:nvSpPr>
        <dsp:cNvPr id="0" name=""/>
        <dsp:cNvSpPr/>
      </dsp:nvSpPr>
      <dsp:spPr>
        <a:xfrm rot="5400000">
          <a:off x="-119126" y="209771"/>
          <a:ext cx="794179" cy="5559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68607"/>
        <a:ext cx="555925" cy="238254"/>
      </dsp:txXfrm>
    </dsp:sp>
    <dsp:sp modelId="{F650A36D-BD20-4E4E-9688-2CD5034A9C44}">
      <dsp:nvSpPr>
        <dsp:cNvPr id="0" name=""/>
        <dsp:cNvSpPr/>
      </dsp:nvSpPr>
      <dsp:spPr>
        <a:xfrm rot="5400000">
          <a:off x="2889649" y="-2277988"/>
          <a:ext cx="642854" cy="5336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Минимизация административных барьеров, повышение скорости и качества услуг, повышение прозрачности и достоверности информации для бизнеса</a:t>
          </a:r>
          <a:endParaRPr lang="ru-RU" sz="1400" b="1" kern="1200" dirty="0"/>
        </a:p>
      </dsp:txBody>
      <dsp:txXfrm rot="-5400000">
        <a:off x="542743" y="100300"/>
        <a:ext cx="5305284" cy="580090"/>
      </dsp:txXfrm>
    </dsp:sp>
    <dsp:sp modelId="{9BB42B53-8CAE-4646-BB00-0DD3E75E2252}">
      <dsp:nvSpPr>
        <dsp:cNvPr id="0" name=""/>
        <dsp:cNvSpPr/>
      </dsp:nvSpPr>
      <dsp:spPr>
        <a:xfrm rot="5400000">
          <a:off x="-119126" y="952305"/>
          <a:ext cx="794179" cy="5559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111141"/>
        <a:ext cx="555925" cy="238254"/>
      </dsp:txXfrm>
    </dsp:sp>
    <dsp:sp modelId="{8146AB62-AE98-425F-899D-634070A992C6}">
      <dsp:nvSpPr>
        <dsp:cNvPr id="0" name=""/>
        <dsp:cNvSpPr/>
      </dsp:nvSpPr>
      <dsp:spPr>
        <a:xfrm rot="5400000">
          <a:off x="2906759" y="-1556945"/>
          <a:ext cx="634997" cy="5336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Создание условий для развития </a:t>
          </a:r>
          <a:r>
            <a:rPr lang="ru-RU" sz="1400" kern="12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несырьевых</a:t>
          </a: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видов экономической деятельности, направленных на диверсификацию экономики города</a:t>
          </a:r>
          <a:endParaRPr lang="ru-RU" sz="1400" b="1" kern="1200" dirty="0"/>
        </a:p>
      </dsp:txBody>
      <dsp:txXfrm rot="-5400000">
        <a:off x="555925" y="824887"/>
        <a:ext cx="5305668" cy="573001"/>
      </dsp:txXfrm>
    </dsp:sp>
    <dsp:sp modelId="{B1C66B31-58A8-4CEC-9CAB-9DBA61D6A9A7}">
      <dsp:nvSpPr>
        <dsp:cNvPr id="0" name=""/>
        <dsp:cNvSpPr/>
      </dsp:nvSpPr>
      <dsp:spPr>
        <a:xfrm rot="5400000">
          <a:off x="-119126" y="1692595"/>
          <a:ext cx="794179" cy="5559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851431"/>
        <a:ext cx="555925" cy="238254"/>
      </dsp:txXfrm>
    </dsp:sp>
    <dsp:sp modelId="{D7FF3012-E63E-40F6-A75E-16FFB9D9E883}">
      <dsp:nvSpPr>
        <dsp:cNvPr id="0" name=""/>
        <dsp:cNvSpPr/>
      </dsp:nvSpPr>
      <dsp:spPr>
        <a:xfrm rot="5400000">
          <a:off x="2949205" y="-836756"/>
          <a:ext cx="550106" cy="5336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Формирование инвестиционных площадок для размещения новых промышленных производств</a:t>
          </a:r>
          <a:endParaRPr lang="ru-RU" sz="1400" b="1" kern="1200" dirty="0"/>
        </a:p>
      </dsp:txBody>
      <dsp:txXfrm rot="-5400000">
        <a:off x="555925" y="1583378"/>
        <a:ext cx="5309812" cy="496398"/>
      </dsp:txXfrm>
    </dsp:sp>
    <dsp:sp modelId="{C6EE38D2-2FCF-489D-919C-31A70B2DDE1C}">
      <dsp:nvSpPr>
        <dsp:cNvPr id="0" name=""/>
        <dsp:cNvSpPr/>
      </dsp:nvSpPr>
      <dsp:spPr>
        <a:xfrm rot="5400000">
          <a:off x="-119126" y="2395839"/>
          <a:ext cx="794179" cy="5559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554675"/>
        <a:ext cx="555925" cy="238254"/>
      </dsp:txXfrm>
    </dsp:sp>
    <dsp:sp modelId="{F78ACD89-560B-4A4D-838A-7BCFD4785559}">
      <dsp:nvSpPr>
        <dsp:cNvPr id="0" name=""/>
        <dsp:cNvSpPr/>
      </dsp:nvSpPr>
      <dsp:spPr>
        <a:xfrm rot="5400000">
          <a:off x="2966150" y="-133511"/>
          <a:ext cx="516216" cy="5336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и развитие действующих производств топливно-энергетического комплекса в целях повышения их эффективности</a:t>
          </a:r>
          <a:endParaRPr lang="ru-RU" sz="1400" b="1" kern="1200" dirty="0"/>
        </a:p>
      </dsp:txBody>
      <dsp:txXfrm rot="-5400000">
        <a:off x="555925" y="2301914"/>
        <a:ext cx="5311466" cy="465816"/>
      </dsp:txXfrm>
    </dsp:sp>
    <dsp:sp modelId="{6BC52B05-78F8-4D86-9589-70D62704A05F}">
      <dsp:nvSpPr>
        <dsp:cNvPr id="0" name=""/>
        <dsp:cNvSpPr/>
      </dsp:nvSpPr>
      <dsp:spPr>
        <a:xfrm rot="5400000">
          <a:off x="-119126" y="3238284"/>
          <a:ext cx="794179" cy="5559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397120"/>
        <a:ext cx="555925" cy="238254"/>
      </dsp:txXfrm>
    </dsp:sp>
    <dsp:sp modelId="{593AA91C-0C00-4014-B78E-35341A7D9E3D}">
      <dsp:nvSpPr>
        <dsp:cNvPr id="0" name=""/>
        <dsp:cNvSpPr/>
      </dsp:nvSpPr>
      <dsp:spPr>
        <a:xfrm rot="5400000">
          <a:off x="2826950" y="616545"/>
          <a:ext cx="794617" cy="5336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создание условий для успешного партнерства науки и бизнеса как основы создания, внедрения и широкого использования предприятиями города передовых научных разработок и инновационных технологий</a:t>
          </a:r>
          <a:endParaRPr lang="ru-RU" sz="1400" kern="1200" dirty="0"/>
        </a:p>
      </dsp:txBody>
      <dsp:txXfrm rot="-5400000">
        <a:off x="555926" y="2926359"/>
        <a:ext cx="5297876" cy="717037"/>
      </dsp:txXfrm>
    </dsp:sp>
    <dsp:sp modelId="{BBD706B3-72EE-48CC-8FBB-A7F6DE6786DE}">
      <dsp:nvSpPr>
        <dsp:cNvPr id="0" name=""/>
        <dsp:cNvSpPr/>
      </dsp:nvSpPr>
      <dsp:spPr>
        <a:xfrm rot="5400000">
          <a:off x="-119126" y="3975981"/>
          <a:ext cx="794179" cy="5559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134817"/>
        <a:ext cx="555925" cy="238254"/>
      </dsp:txXfrm>
    </dsp:sp>
    <dsp:sp modelId="{473B7BAE-394C-421C-BEE2-88FF1C0EA1FB}">
      <dsp:nvSpPr>
        <dsp:cNvPr id="0" name=""/>
        <dsp:cNvSpPr/>
      </dsp:nvSpPr>
      <dsp:spPr>
        <a:xfrm rot="5400000">
          <a:off x="2918516" y="1427875"/>
          <a:ext cx="585121" cy="5336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позиционирование города как центра деловой и инвестиционной активности</a:t>
          </a:r>
          <a:endParaRPr lang="ru-RU" sz="1400" kern="1200" dirty="0"/>
        </a:p>
      </dsp:txBody>
      <dsp:txXfrm rot="-5400000">
        <a:off x="542744" y="3832211"/>
        <a:ext cx="5308103" cy="527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C310-F4B7-48A0-84AD-0F98C5E63396}">
      <dsp:nvSpPr>
        <dsp:cNvPr id="0" name=""/>
        <dsp:cNvSpPr/>
      </dsp:nvSpPr>
      <dsp:spPr>
        <a:xfrm rot="5400000">
          <a:off x="-94154" y="415297"/>
          <a:ext cx="627697" cy="439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40836"/>
        <a:ext cx="439388" cy="188309"/>
      </dsp:txXfrm>
    </dsp:sp>
    <dsp:sp modelId="{F650A36D-BD20-4E4E-9688-2CD5034A9C44}">
      <dsp:nvSpPr>
        <dsp:cNvPr id="0" name=""/>
        <dsp:cNvSpPr/>
      </dsp:nvSpPr>
      <dsp:spPr>
        <a:xfrm rot="5400000">
          <a:off x="2630736" y="-1863206"/>
          <a:ext cx="1070506" cy="545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Развитие форм и мер оказания финансовой, имущественной, консультационной, информационной поддержки субъектам малого и среднего предпринимательства, в том числе посредством координации деятельности действующих на территории города организаций инфраструктуры поддержки субъектов малого                             и среднего предпринимательства</a:t>
          </a:r>
          <a:endParaRPr lang="ru-RU" sz="1400" b="1" kern="1200" dirty="0"/>
        </a:p>
      </dsp:txBody>
      <dsp:txXfrm rot="-5400000">
        <a:off x="439388" y="380400"/>
        <a:ext cx="5400945" cy="965990"/>
      </dsp:txXfrm>
    </dsp:sp>
    <dsp:sp modelId="{9BB42B53-8CAE-4646-BB00-0DD3E75E2252}">
      <dsp:nvSpPr>
        <dsp:cNvPr id="0" name=""/>
        <dsp:cNvSpPr/>
      </dsp:nvSpPr>
      <dsp:spPr>
        <a:xfrm rot="5400000">
          <a:off x="-94154" y="1413683"/>
          <a:ext cx="627697" cy="439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39222"/>
        <a:ext cx="439388" cy="188309"/>
      </dsp:txXfrm>
    </dsp:sp>
    <dsp:sp modelId="{8146AB62-AE98-425F-899D-634070A992C6}">
      <dsp:nvSpPr>
        <dsp:cNvPr id="0" name=""/>
        <dsp:cNvSpPr/>
      </dsp:nvSpPr>
      <dsp:spPr>
        <a:xfrm rot="5400000">
          <a:off x="2827686" y="-892369"/>
          <a:ext cx="676608" cy="545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Популяризация предпринимательской деятельности, формирование положительного образа предпринимателя как социально ответственного участника рынка, развитие института наставничества в сфере малого и среднего предпринимательства</a:t>
          </a:r>
          <a:endParaRPr lang="ru-RU" sz="1400" b="1" kern="1200" dirty="0"/>
        </a:p>
      </dsp:txBody>
      <dsp:txXfrm rot="-5400000">
        <a:off x="439389" y="1528957"/>
        <a:ext cx="5420174" cy="610550"/>
      </dsp:txXfrm>
    </dsp:sp>
    <dsp:sp modelId="{B1C66B31-58A8-4CEC-9CAB-9DBA61D6A9A7}">
      <dsp:nvSpPr>
        <dsp:cNvPr id="0" name=""/>
        <dsp:cNvSpPr/>
      </dsp:nvSpPr>
      <dsp:spPr>
        <a:xfrm rot="5400000">
          <a:off x="-94154" y="1999323"/>
          <a:ext cx="627697" cy="439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24862"/>
        <a:ext cx="439388" cy="188309"/>
      </dsp:txXfrm>
    </dsp:sp>
    <dsp:sp modelId="{D7FF3012-E63E-40F6-A75E-16FFB9D9E883}">
      <dsp:nvSpPr>
        <dsp:cNvPr id="0" name=""/>
        <dsp:cNvSpPr/>
      </dsp:nvSpPr>
      <dsp:spPr>
        <a:xfrm rot="5400000">
          <a:off x="2979820" y="-271253"/>
          <a:ext cx="372339" cy="545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Стимулирование развития социального предпринимательства, консолидация социальных предпринимателей</a:t>
          </a:r>
          <a:endParaRPr lang="ru-RU" sz="1400" b="1" kern="1200" dirty="0"/>
        </a:p>
      </dsp:txBody>
      <dsp:txXfrm rot="-5400000">
        <a:off x="439388" y="2287355"/>
        <a:ext cx="5435027" cy="335987"/>
      </dsp:txXfrm>
    </dsp:sp>
    <dsp:sp modelId="{C6EE38D2-2FCF-489D-919C-31A70B2DDE1C}">
      <dsp:nvSpPr>
        <dsp:cNvPr id="0" name=""/>
        <dsp:cNvSpPr/>
      </dsp:nvSpPr>
      <dsp:spPr>
        <a:xfrm rot="5400000">
          <a:off x="-94154" y="2569075"/>
          <a:ext cx="627697" cy="439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94614"/>
        <a:ext cx="439388" cy="188309"/>
      </dsp:txXfrm>
    </dsp:sp>
    <dsp:sp modelId="{F78ACD89-560B-4A4D-838A-7BCFD4785559}">
      <dsp:nvSpPr>
        <dsp:cNvPr id="0" name=""/>
        <dsp:cNvSpPr/>
      </dsp:nvSpPr>
      <dsp:spPr>
        <a:xfrm rot="5400000">
          <a:off x="2961988" y="170096"/>
          <a:ext cx="408003" cy="545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Стимулирование развития инновационного предпринимательства</a:t>
          </a:r>
          <a:endParaRPr lang="ru-RU" sz="1400" b="1" kern="1200" dirty="0"/>
        </a:p>
      </dsp:txBody>
      <dsp:txXfrm rot="-5400000">
        <a:off x="439389" y="2712613"/>
        <a:ext cx="5433286" cy="368169"/>
      </dsp:txXfrm>
    </dsp:sp>
    <dsp:sp modelId="{6BC52B05-78F8-4D86-9589-70D62704A05F}">
      <dsp:nvSpPr>
        <dsp:cNvPr id="0" name=""/>
        <dsp:cNvSpPr/>
      </dsp:nvSpPr>
      <dsp:spPr>
        <a:xfrm rot="5400000">
          <a:off x="-94154" y="3168795"/>
          <a:ext cx="627697" cy="439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94334"/>
        <a:ext cx="439388" cy="188309"/>
      </dsp:txXfrm>
    </dsp:sp>
    <dsp:sp modelId="{593AA91C-0C00-4014-B78E-35341A7D9E3D}">
      <dsp:nvSpPr>
        <dsp:cNvPr id="0" name=""/>
        <dsp:cNvSpPr/>
      </dsp:nvSpPr>
      <dsp:spPr>
        <a:xfrm rot="5400000">
          <a:off x="2932020" y="696094"/>
          <a:ext cx="467938" cy="545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Увеличение доли закупок для муниципальных нужд у субъектов малого и среднего предпринимательства</a:t>
          </a:r>
          <a:endParaRPr lang="ru-RU" sz="1400" kern="1200" dirty="0"/>
        </a:p>
      </dsp:txBody>
      <dsp:txXfrm rot="-5400000">
        <a:off x="439388" y="3211570"/>
        <a:ext cx="5430360" cy="422252"/>
      </dsp:txXfrm>
    </dsp:sp>
    <dsp:sp modelId="{BBD706B3-72EE-48CC-8FBB-A7F6DE6786DE}">
      <dsp:nvSpPr>
        <dsp:cNvPr id="0" name=""/>
        <dsp:cNvSpPr/>
      </dsp:nvSpPr>
      <dsp:spPr>
        <a:xfrm rot="5400000">
          <a:off x="-94154" y="3849535"/>
          <a:ext cx="627697" cy="439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75074"/>
        <a:ext cx="439388" cy="188309"/>
      </dsp:txXfrm>
    </dsp:sp>
    <dsp:sp modelId="{473B7BAE-394C-421C-BEE2-88FF1C0EA1FB}">
      <dsp:nvSpPr>
        <dsp:cNvPr id="0" name=""/>
        <dsp:cNvSpPr/>
      </dsp:nvSpPr>
      <dsp:spPr>
        <a:xfrm rot="5400000">
          <a:off x="2851001" y="1284490"/>
          <a:ext cx="629977" cy="545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Внедрение электронных каналов коммуникаций </a:t>
          </a:r>
          <a:b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</a:b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предпринимательским сообществом в том числе для оказания различных видов поддержки</a:t>
          </a:r>
          <a:endParaRPr lang="ru-RU" sz="1400" kern="1200" dirty="0"/>
        </a:p>
      </dsp:txBody>
      <dsp:txXfrm rot="-5400000">
        <a:off x="439389" y="3726856"/>
        <a:ext cx="5422450" cy="568471"/>
      </dsp:txXfrm>
    </dsp:sp>
    <dsp:sp modelId="{DC30A06D-788A-4714-9B8D-B68BBA0C4AE7}">
      <dsp:nvSpPr>
        <dsp:cNvPr id="0" name=""/>
        <dsp:cNvSpPr/>
      </dsp:nvSpPr>
      <dsp:spPr>
        <a:xfrm rot="5400000">
          <a:off x="-94154" y="4510996"/>
          <a:ext cx="627697" cy="439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636535"/>
        <a:ext cx="439388" cy="188309"/>
      </dsp:txXfrm>
    </dsp:sp>
    <dsp:sp modelId="{A5F18325-1489-463E-906C-3D551A49AD3B}">
      <dsp:nvSpPr>
        <dsp:cNvPr id="0" name=""/>
        <dsp:cNvSpPr/>
      </dsp:nvSpPr>
      <dsp:spPr>
        <a:xfrm rot="5400000">
          <a:off x="2870279" y="1958383"/>
          <a:ext cx="591421" cy="545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Создание условий для развития потребительского рынка, в том числе как приоритетного направления для субъектов малого                              и среднего предпринимательства</a:t>
          </a:r>
          <a:endParaRPr lang="ru-RU" sz="1400" kern="1200" dirty="0"/>
        </a:p>
      </dsp:txBody>
      <dsp:txXfrm rot="-5400000">
        <a:off x="439389" y="4418145"/>
        <a:ext cx="5424332" cy="533679"/>
      </dsp:txXfrm>
    </dsp:sp>
    <dsp:sp modelId="{5B9B46E7-E08E-4609-BC52-C0EF5940D3FC}">
      <dsp:nvSpPr>
        <dsp:cNvPr id="0" name=""/>
        <dsp:cNvSpPr/>
      </dsp:nvSpPr>
      <dsp:spPr>
        <a:xfrm rot="5400000">
          <a:off x="-94154" y="5080749"/>
          <a:ext cx="627697" cy="439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206288"/>
        <a:ext cx="439388" cy="188309"/>
      </dsp:txXfrm>
    </dsp:sp>
    <dsp:sp modelId="{FB92B3CD-5359-4A4C-BEF7-7DF07628AAC0}">
      <dsp:nvSpPr>
        <dsp:cNvPr id="0" name=""/>
        <dsp:cNvSpPr/>
      </dsp:nvSpPr>
      <dsp:spPr>
        <a:xfrm rot="5400000">
          <a:off x="2961988" y="2475185"/>
          <a:ext cx="408003" cy="545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Поддержка и продвижение местных товаропроизводителей</a:t>
          </a:r>
          <a:endParaRPr lang="ru-RU" sz="1400" kern="1200" dirty="0"/>
        </a:p>
      </dsp:txBody>
      <dsp:txXfrm rot="-5400000">
        <a:off x="439389" y="5017702"/>
        <a:ext cx="5433286" cy="36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F408-B093-4972-8540-F7563C62E9C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3D08-5AD9-4FDB-AFE8-2626BEF6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3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8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2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2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0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7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40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37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54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54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03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976" y="802884"/>
            <a:ext cx="10364451" cy="782444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93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385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44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73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05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72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6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4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37" y="-46511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610" y="591591"/>
            <a:ext cx="10364451" cy="782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054" y="1377192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1695B1-CE45-4F09-A05C-8801A9A3C04D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B7220A-46E6-4E70-9C74-F8F826F26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 b="48204"/>
          <a:stretch/>
        </p:blipFill>
        <p:spPr>
          <a:xfrm>
            <a:off x="9688762" y="0"/>
            <a:ext cx="2503238" cy="6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2590E-AB46-4C8D-878E-9B11C8A52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 b="48204"/>
          <a:stretch/>
        </p:blipFill>
        <p:spPr>
          <a:xfrm>
            <a:off x="9688762" y="46567"/>
            <a:ext cx="2503238" cy="6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E0E71F5-3C98-4798-ADF7-EE87BFDBC16A}"/>
              </a:ext>
            </a:extLst>
          </p:cNvPr>
          <p:cNvSpPr txBox="1">
            <a:spLocks/>
          </p:cNvSpPr>
          <p:nvPr userDrawn="1"/>
        </p:nvSpPr>
        <p:spPr>
          <a:xfrm>
            <a:off x="1039610" y="-15456"/>
            <a:ext cx="10131425" cy="782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«ПРОМЫШЛЕННОСТЬ»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5C8AC3-CAFD-462B-89B2-83D98FA241F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0" y="46567"/>
            <a:ext cx="555731" cy="54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87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accent1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svg"/><Relationship Id="rId26" Type="http://schemas.openxmlformats.org/officeDocument/2006/relationships/diagramLayout" Target="../diagrams/layout1.xml"/><Relationship Id="rId3" Type="http://schemas.openxmlformats.org/officeDocument/2006/relationships/image" Target="../media/image10.jpeg"/><Relationship Id="rId21" Type="http://schemas.openxmlformats.org/officeDocument/2006/relationships/image" Target="../media/image15.png"/><Relationship Id="rId34" Type="http://schemas.microsoft.com/office/2007/relationships/diagramDrawing" Target="../diagrams/drawing2.xml"/><Relationship Id="rId17" Type="http://schemas.openxmlformats.org/officeDocument/2006/relationships/image" Target="../media/image12.png"/><Relationship Id="rId25" Type="http://schemas.openxmlformats.org/officeDocument/2006/relationships/diagramData" Target="../diagrams/data1.xml"/><Relationship Id="rId33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20" Type="http://schemas.openxmlformats.org/officeDocument/2006/relationships/image" Target="../media/image14.jpeg"/><Relationship Id="rId2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8.png"/><Relationship Id="rId32" Type="http://schemas.openxmlformats.org/officeDocument/2006/relationships/diagramQuickStyle" Target="../diagrams/quickStyle2.xml"/><Relationship Id="rId5" Type="http://schemas.openxmlformats.org/officeDocument/2006/relationships/image" Target="../media/image11.png"/><Relationship Id="rId23" Type="http://schemas.openxmlformats.org/officeDocument/2006/relationships/image" Target="../media/image17.png"/><Relationship Id="rId28" Type="http://schemas.openxmlformats.org/officeDocument/2006/relationships/diagramColors" Target="../diagrams/colors1.xml"/><Relationship Id="rId19" Type="http://schemas.openxmlformats.org/officeDocument/2006/relationships/image" Target="../media/image13.jpeg"/><Relationship Id="rId31" Type="http://schemas.openxmlformats.org/officeDocument/2006/relationships/diagramLayout" Target="../diagrams/layout2.xml"/><Relationship Id="rId4" Type="http://schemas.openxmlformats.org/officeDocument/2006/relationships/image" Target="../media/image1.jpeg"/><Relationship Id="rId22" Type="http://schemas.openxmlformats.org/officeDocument/2006/relationships/image" Target="../media/image16.png"/><Relationship Id="rId27" Type="http://schemas.openxmlformats.org/officeDocument/2006/relationships/diagramQuickStyle" Target="../diagrams/quickStyle1.xml"/><Relationship Id="rId30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54" y="465990"/>
            <a:ext cx="11827933" cy="581711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 </a:t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74" y="2498957"/>
            <a:ext cx="4745227" cy="475252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16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6"/>
          <p:cNvSpPr>
            <a:spLocks noChangeArrowheads="1"/>
          </p:cNvSpPr>
          <p:nvPr/>
        </p:nvSpPr>
        <p:spPr bwMode="auto">
          <a:xfrm>
            <a:off x="5897366" y="966045"/>
            <a:ext cx="6116583" cy="2386686"/>
          </a:xfrm>
          <a:prstGeom prst="roundRect">
            <a:avLst>
              <a:gd name="adj" fmla="val 12329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ctr"/>
            <a:r>
              <a:rPr lang="ru-RU" sz="2000" dirty="0"/>
              <a:t>Протокол заседания рабочей группы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векторам развития </a:t>
            </a:r>
            <a:br>
              <a:rPr lang="ru-RU" sz="2000" dirty="0" smtClean="0"/>
            </a:br>
            <a:r>
              <a:rPr lang="ru-RU" sz="2000" dirty="0" smtClean="0"/>
              <a:t>«Инвестиционно</a:t>
            </a:r>
            <a:r>
              <a:rPr lang="ru-RU" sz="2000" dirty="0"/>
              <a:t> </a:t>
            </a:r>
            <a:r>
              <a:rPr lang="ru-RU" sz="2000" dirty="0" smtClean="0"/>
              <a:t>- инновационный </a:t>
            </a:r>
            <a:r>
              <a:rPr lang="ru-RU" sz="2000" dirty="0"/>
              <a:t>потенциал»                                  и «Предпринимательство» </a:t>
            </a:r>
            <a:r>
              <a:rPr lang="ru-RU" sz="2000" dirty="0" smtClean="0"/>
              <a:t>Стратегии </a:t>
            </a:r>
            <a:r>
              <a:rPr lang="ru-RU" sz="2000" dirty="0"/>
              <a:t>социально-экономического развития муниципального образования городской округ город Сургут </a:t>
            </a:r>
            <a:r>
              <a:rPr lang="ru-RU" sz="2000" dirty="0" smtClean="0"/>
              <a:t>                          на </a:t>
            </a:r>
            <a:r>
              <a:rPr lang="ru-RU" sz="2000" dirty="0"/>
              <a:t>период до 2030 от </a:t>
            </a:r>
            <a:r>
              <a:rPr lang="ru-RU" sz="2000" dirty="0" smtClean="0"/>
              <a:t>11.11.2020</a:t>
            </a:r>
            <a:endParaRPr lang="ru-RU" sz="2000" dirty="0"/>
          </a:p>
        </p:txBody>
      </p:sp>
      <p:sp>
        <p:nvSpPr>
          <p:cNvPr id="10" name="Блок-схема: извлечение 9"/>
          <p:cNvSpPr/>
          <p:nvPr/>
        </p:nvSpPr>
        <p:spPr bwMode="auto">
          <a:xfrm rot="21600000" flipV="1">
            <a:off x="6163962" y="3594915"/>
            <a:ext cx="5361558" cy="113170"/>
          </a:xfrm>
          <a:prstGeom prst="flowChartExtra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non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6420"/>
            <a:ext cx="12192000" cy="609191"/>
          </a:xfrm>
          <a:prstGeom prst="rect">
            <a:avLst/>
          </a:prstGeom>
          <a:ln/>
          <a:effectLst>
            <a:outerShdw blurRad="63500" dist="25400" dir="5400000" algn="ctr" rotWithShape="0">
              <a:srgbClr val="000000">
                <a:alpha val="69000"/>
              </a:srgbClr>
            </a:outerShdw>
            <a:reflection stA="0" endPos="65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21010" y="-90821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отчетов по векторам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079" t="12857" r="43095" b="25626"/>
          <a:stretch/>
        </p:blipFill>
        <p:spPr>
          <a:xfrm>
            <a:off x="234823" y="741571"/>
            <a:ext cx="5280606" cy="5741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667" t="34585" r="43492" b="32258"/>
          <a:stretch/>
        </p:blipFill>
        <p:spPr>
          <a:xfrm>
            <a:off x="6226971" y="3447143"/>
            <a:ext cx="5457371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512531"/>
          </a:xfrm>
          <a:prstGeom prst="rect">
            <a:avLst/>
          </a:prstGeom>
          <a:ln/>
          <a:effectLst>
            <a:outerShdw blurRad="63500" dist="25400" dir="5400000" algn="ctr" rotWithShape="0">
              <a:srgbClr val="000000">
                <a:alpha val="69000"/>
              </a:srgbClr>
            </a:outerShdw>
            <a:reflection stA="0" endPos="65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68270" y="-142365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03903"/>
            <a:ext cx="1193995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ЦЕЛЬ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СОЗДАНИЕ УСЛОВИЙ ДЛЯ УСТОЙЧИВОГО ЭКОНОМИЧЕСКОГО РАЗВИТИЯ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БАЗЕ ПРИВЛЕЧЕНИЯ ИНВЕСТИЦИЙ, ФОРМИРОВАНИЯ «УМНОЙ ЭКОНОМИКИ» ПОСРЕДСТВОМ ВНЕДРЕНИЯ ИННОВАЦИОННЫХ ТЕХНОЛОГИЙ, РАЗВИТИЯ ПРЕДПРИНИМАТЕЛЬСТВА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15" name="AutoShape 76"/>
          <p:cNvSpPr>
            <a:spLocks noChangeArrowheads="1"/>
          </p:cNvSpPr>
          <p:nvPr/>
        </p:nvSpPr>
        <p:spPr bwMode="auto">
          <a:xfrm>
            <a:off x="74899" y="2471971"/>
            <a:ext cx="5317065" cy="1006514"/>
          </a:xfrm>
          <a:prstGeom prst="roundRect">
            <a:avLst>
              <a:gd name="adj" fmla="val 12329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«Инвестиционно-инновационный потенциал»</a:t>
            </a:r>
          </a:p>
        </p:txBody>
      </p:sp>
      <p:sp>
        <p:nvSpPr>
          <p:cNvPr id="16" name="Блок-схема: извлечение 15"/>
          <p:cNvSpPr/>
          <p:nvPr/>
        </p:nvSpPr>
        <p:spPr bwMode="auto">
          <a:xfrm rot="21600000" flipV="1">
            <a:off x="653934" y="2324158"/>
            <a:ext cx="4084096" cy="124191"/>
          </a:xfrm>
          <a:prstGeom prst="flowChartExtra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non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17" name="Блок-схема: извлечение 16"/>
          <p:cNvSpPr/>
          <p:nvPr/>
        </p:nvSpPr>
        <p:spPr bwMode="auto">
          <a:xfrm rot="21600000" flipV="1">
            <a:off x="7176686" y="2327147"/>
            <a:ext cx="4084096" cy="124191"/>
          </a:xfrm>
          <a:prstGeom prst="flowChartExtra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non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7033845" y="2677891"/>
            <a:ext cx="4624754" cy="546456"/>
          </a:xfrm>
          <a:prstGeom prst="roundRect">
            <a:avLst>
              <a:gd name="adj" fmla="val 12329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quarter" idx="13"/>
          </p:nvPr>
        </p:nvSpPr>
        <p:spPr>
          <a:xfrm>
            <a:off x="74899" y="3466424"/>
            <a:ext cx="5687081" cy="3541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вектора:  </a:t>
            </a: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благоприятного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КЛИМАТА,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Способствующего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ПРИТОКУ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УСТОЙЧИВОГО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ГОРОДА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97515" y="3466424"/>
            <a:ext cx="5442439" cy="2780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 Вектора: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                  развития предпринимательства                       на территории города, в том числе в целях   удовлетворения потребностей предприятий                                и жителей города в товарах                     и услугах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0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762" y="89565"/>
            <a:ext cx="5547946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«Инвестиционно-инновационный потенциал»</a:t>
            </a:r>
          </a:p>
        </p:txBody>
      </p:sp>
      <p:sp>
        <p:nvSpPr>
          <p:cNvPr id="21" name="Объект 2"/>
          <p:cNvSpPr>
            <a:spLocks noGrp="1"/>
          </p:cNvSpPr>
          <p:nvPr>
            <p:ph sz="quarter" idx="13"/>
          </p:nvPr>
        </p:nvSpPr>
        <p:spPr>
          <a:xfrm>
            <a:off x="1270515" y="758737"/>
            <a:ext cx="3379615" cy="355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</a:t>
            </a:r>
          </a:p>
          <a:p>
            <a:pPr marL="0" indent="0" algn="ctr">
              <a:buNone/>
            </a:pPr>
            <a:r>
              <a:rPr lang="ru-RU" sz="2200" i="1" dirty="0">
                <a:solidFill>
                  <a:srgbClr val="002060"/>
                </a:solidFill>
              </a:rPr>
              <a:t> 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200" i="1" dirty="0">
                <a:solidFill>
                  <a:srgbClr val="002060"/>
                </a:solidFill>
              </a:rPr>
              <a:t>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7" name="Пятиугольник 26">
            <a:extLst>
              <a:ext uri="{FF2B5EF4-FFF2-40B4-BE49-F238E27FC236}">
                <a16:creationId xmlns:a16="http://schemas.microsoft.com/office/drawing/2014/main" id="{0C6D613D-E0A8-4A1C-85AE-8CA1CE87B6C0}"/>
              </a:ext>
            </a:extLst>
          </p:cNvPr>
          <p:cNvSpPr/>
          <p:nvPr/>
        </p:nvSpPr>
        <p:spPr>
          <a:xfrm>
            <a:off x="585464" y="5718754"/>
            <a:ext cx="1064201" cy="1097102"/>
          </a:xfrm>
          <a:prstGeom prst="pentagon">
            <a:avLst/>
          </a:prstGeom>
          <a:blipFill>
            <a:blip r:embed="rId3" cstate="print">
              <a:alphaModFix amt="86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23">
            <a:extLst>
              <a:ext uri="{FF2B5EF4-FFF2-40B4-BE49-F238E27FC236}">
                <a16:creationId xmlns:a16="http://schemas.microsoft.com/office/drawing/2014/main" id="{55E575E5-BB82-4D13-A047-30B99C05B5FD}"/>
              </a:ext>
            </a:extLst>
          </p:cNvPr>
          <p:cNvSpPr/>
          <p:nvPr/>
        </p:nvSpPr>
        <p:spPr>
          <a:xfrm>
            <a:off x="1533635" y="5477540"/>
            <a:ext cx="1218359" cy="1111736"/>
          </a:xfrm>
          <a:prstGeom prst="pentagon">
            <a:avLst/>
          </a:prstGeom>
          <a:blipFill>
            <a:blip r:embed="rId4">
              <a:alphaModFix amt="86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245AFA7-D70A-4DE6-BA7B-2842F3A1A3F5}"/>
              </a:ext>
            </a:extLst>
          </p:cNvPr>
          <p:cNvGrpSpPr/>
          <p:nvPr/>
        </p:nvGrpSpPr>
        <p:grpSpPr>
          <a:xfrm>
            <a:off x="2650498" y="5452002"/>
            <a:ext cx="1148040" cy="959075"/>
            <a:chOff x="246742" y="1204686"/>
            <a:chExt cx="3193143" cy="3041381"/>
          </a:xfrm>
        </p:grpSpPr>
        <p:sp>
          <p:nvSpPr>
            <p:cNvPr id="20" name="Пятиугольник 20">
              <a:extLst>
                <a:ext uri="{FF2B5EF4-FFF2-40B4-BE49-F238E27FC236}">
                  <a16:creationId xmlns:a16="http://schemas.microsoft.com/office/drawing/2014/main" id="{CA75A1FD-B13E-4707-B91F-DCBA6EB902F0}"/>
                </a:ext>
              </a:extLst>
            </p:cNvPr>
            <p:cNvSpPr/>
            <p:nvPr/>
          </p:nvSpPr>
          <p:spPr>
            <a:xfrm>
              <a:off x="246742" y="1204686"/>
              <a:ext cx="3193143" cy="3041381"/>
            </a:xfrm>
            <a:prstGeom prst="pent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Сеть">
              <a:extLst>
                <a:ext uri="{FF2B5EF4-FFF2-40B4-BE49-F238E27FC236}">
                  <a16:creationId xmlns:a16="http://schemas.microsoft.com/office/drawing/2014/main" id="{C24D882B-2D74-4106-94E6-4BC3A59FE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374620" y="1422400"/>
              <a:ext cx="2823667" cy="2823667"/>
            </a:xfrm>
            <a:prstGeom prst="rect">
              <a:avLst/>
            </a:prstGeom>
          </p:spPr>
        </p:pic>
        <p:pic>
          <p:nvPicPr>
            <p:cNvPr id="24" name="Рисунок 23" descr="Фабрика">
              <a:extLst>
                <a:ext uri="{FF2B5EF4-FFF2-40B4-BE49-F238E27FC236}">
                  <a16:creationId xmlns:a16="http://schemas.microsoft.com/office/drawing/2014/main" id="{8FD36AA5-9856-4BCA-91E7-AF013DC3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1302504" y="1348235"/>
              <a:ext cx="914400" cy="914400"/>
            </a:xfrm>
            <a:prstGeom prst="rect">
              <a:avLst/>
            </a:prstGeom>
          </p:spPr>
        </p:pic>
        <p:pic>
          <p:nvPicPr>
            <p:cNvPr id="27" name="Рисунок 26" descr="Фабрика">
              <a:extLst>
                <a:ext uri="{FF2B5EF4-FFF2-40B4-BE49-F238E27FC236}">
                  <a16:creationId xmlns:a16="http://schemas.microsoft.com/office/drawing/2014/main" id="{28AB9646-6E0F-42F8-984A-A6BDAA38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175252" y="1984802"/>
              <a:ext cx="914400" cy="914400"/>
            </a:xfrm>
            <a:prstGeom prst="rect">
              <a:avLst/>
            </a:prstGeom>
          </p:spPr>
        </p:pic>
        <p:pic>
          <p:nvPicPr>
            <p:cNvPr id="28" name="Рисунок 27" descr="Фабрика">
              <a:extLst>
                <a:ext uri="{FF2B5EF4-FFF2-40B4-BE49-F238E27FC236}">
                  <a16:creationId xmlns:a16="http://schemas.microsoft.com/office/drawing/2014/main" id="{C9E07DCE-8996-46BD-AE61-C503775FF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083220" y="3003134"/>
              <a:ext cx="914400" cy="914400"/>
            </a:xfrm>
            <a:prstGeom prst="rect">
              <a:avLst/>
            </a:prstGeom>
          </p:spPr>
        </p:pic>
        <p:pic>
          <p:nvPicPr>
            <p:cNvPr id="29" name="Рисунок 28" descr="Фабрика">
              <a:extLst>
                <a:ext uri="{FF2B5EF4-FFF2-40B4-BE49-F238E27FC236}">
                  <a16:creationId xmlns:a16="http://schemas.microsoft.com/office/drawing/2014/main" id="{820AD1B4-69F3-4F19-8BA6-6349F25E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651287" y="3003134"/>
              <a:ext cx="914400" cy="914400"/>
            </a:xfrm>
            <a:prstGeom prst="rect">
              <a:avLst/>
            </a:prstGeom>
          </p:spPr>
        </p:pic>
        <p:pic>
          <p:nvPicPr>
            <p:cNvPr id="30" name="Рисунок 29" descr="Фабрика">
              <a:extLst>
                <a:ext uri="{FF2B5EF4-FFF2-40B4-BE49-F238E27FC236}">
                  <a16:creationId xmlns:a16="http://schemas.microsoft.com/office/drawing/2014/main" id="{FA1EFB99-782D-4980-B781-DB00CB5E7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440832" y="1968336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Пятиугольник 27">
            <a:extLst>
              <a:ext uri="{FF2B5EF4-FFF2-40B4-BE49-F238E27FC236}">
                <a16:creationId xmlns:a16="http://schemas.microsoft.com/office/drawing/2014/main" id="{268E5B50-CFE5-4922-87E7-2F8184AFEE6D}"/>
              </a:ext>
            </a:extLst>
          </p:cNvPr>
          <p:cNvSpPr/>
          <p:nvPr/>
        </p:nvSpPr>
        <p:spPr>
          <a:xfrm>
            <a:off x="3673955" y="5870481"/>
            <a:ext cx="665087" cy="718795"/>
          </a:xfrm>
          <a:prstGeom prst="pentagon">
            <a:avLst/>
          </a:prstGeom>
          <a:blipFill>
            <a:blip r:embed="rId19" cstate="print">
              <a:alphaModFix amt="86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90" y="5711064"/>
            <a:ext cx="1018955" cy="59455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6910547" y="135500"/>
            <a:ext cx="4633546" cy="56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7628726" y="732933"/>
            <a:ext cx="3379615" cy="355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69" y="6256070"/>
            <a:ext cx="899413" cy="58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5" y="6280952"/>
            <a:ext cx="785415" cy="5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10" y="6280952"/>
            <a:ext cx="725859" cy="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35" y="6284415"/>
            <a:ext cx="782358" cy="5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30711985"/>
              </p:ext>
            </p:extLst>
          </p:nvPr>
        </p:nvGraphicFramePr>
        <p:xfrm>
          <a:off x="147762" y="1088770"/>
          <a:ext cx="5892592" cy="467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65" name="Схема 64"/>
          <p:cNvGraphicFramePr/>
          <p:nvPr>
            <p:extLst>
              <p:ext uri="{D42A27DB-BD31-4B8C-83A1-F6EECF244321}">
                <p14:modId xmlns:p14="http://schemas.microsoft.com/office/powerpoint/2010/main" val="2772956663"/>
              </p:ext>
            </p:extLst>
          </p:nvPr>
        </p:nvGraphicFramePr>
        <p:xfrm>
          <a:off x="6207534" y="795880"/>
          <a:ext cx="5892592" cy="580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165037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52" y="639785"/>
            <a:ext cx="12192000" cy="36107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флагманского проекта «трансформация делового климата»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356" y="2005470"/>
            <a:ext cx="111577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400 субъектам малого и среднего предпринимательства предоставлены субсидии на общую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 млн. рублей. До конца года будут выплачены все средства, предусмотренные на оказание финансовой поддержки в размере 73,8 млн. рублей.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 мероприятий (консультационных, образовательных), участниками которых  стали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800 предпринимателей и лиц, планирующих начать свое дело;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 года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субъектов малого и среднего предпринимательства о формах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Tx/>
              <a:buChar char="-"/>
            </a:pP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Tx/>
              <a:buChar char="-"/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" r="2325" b="2785"/>
          <a:stretch/>
        </p:blipFill>
        <p:spPr>
          <a:xfrm>
            <a:off x="6754057" y="5688104"/>
            <a:ext cx="1932134" cy="12686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04" y="5735325"/>
            <a:ext cx="1246728" cy="117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917" y="5995647"/>
            <a:ext cx="1528674" cy="8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6895" y="-21915"/>
            <a:ext cx="12246495" cy="668199"/>
          </a:xfrm>
          <a:prstGeom prst="rect">
            <a:avLst/>
          </a:prstGeom>
          <a:ln/>
          <a:effectLst>
            <a:outerShdw blurRad="63500" dist="25400" dir="5400000" algn="ctr" rotWithShape="0">
              <a:srgbClr val="000000">
                <a:alpha val="69000"/>
              </a:srgbClr>
            </a:outerShdw>
            <a:reflection stA="0" endPos="65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5803" y="-106575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188" y="1000859"/>
            <a:ext cx="11700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ункционирование Инвестиционного совета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Главе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и Координационного совета </a:t>
            </a:r>
            <a:b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предпринимательства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инвестиционных проектов по принципу «одного окна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финансовой и имущественной поддержки субъектам малого и среднего предпринимательства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9942" y="4619148"/>
            <a:ext cx="10487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3119" y="5647503"/>
            <a:ext cx="1851070" cy="1210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49" y="5933561"/>
            <a:ext cx="1130804" cy="86289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 descr="http://school70-gomel.by/wp-content/uploads/2015/09/%D0%9E%D0%B4%D0%BD%D0%BE-%D0%BE%D0%BA%D0%BD%D0%BE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03" y="6260434"/>
            <a:ext cx="1523123" cy="4472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606" y="4158694"/>
            <a:ext cx="11948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выдачи разрешений на строительство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дней, предельные сроки прохождения процедур по получению разрешения на строительство и территориальное планирование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 календарных дней, сроки выдачи градостроительного плана земельного участка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календарных дней,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срок технологического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присоединения к сетям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13,3 календарных дня,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электронные сервисы на официальном сайте Администрации города и на сайтах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организаций;    </a:t>
            </a:r>
          </a:p>
        </p:txBody>
      </p:sp>
    </p:spTree>
    <p:extLst>
      <p:ext uri="{BB962C8B-B14F-4D97-AF65-F5344CB8AC3E}">
        <p14:creationId xmlns:p14="http://schemas.microsoft.com/office/powerpoint/2010/main" val="48804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577"/>
            <a:ext cx="12192000" cy="512531"/>
          </a:xfrm>
          <a:prstGeom prst="rect">
            <a:avLst/>
          </a:prstGeom>
          <a:ln/>
          <a:effectLst>
            <a:outerShdw blurRad="63500" dist="25400" dir="5400000" algn="ctr" rotWithShape="0">
              <a:srgbClr val="000000">
                <a:alpha val="69000"/>
              </a:srgbClr>
            </a:outerShdw>
            <a:reflection stA="0" endPos="65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68270" y="-142365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 txBox="1">
            <a:spLocks/>
          </p:cNvSpPr>
          <p:nvPr/>
        </p:nvSpPr>
        <p:spPr>
          <a:xfrm>
            <a:off x="0" y="511183"/>
            <a:ext cx="7088013" cy="28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флагманскИЕ проектЫ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 txBox="1">
            <a:spLocks/>
          </p:cNvSpPr>
          <p:nvPr/>
        </p:nvSpPr>
        <p:spPr>
          <a:xfrm>
            <a:off x="60391" y="1029991"/>
            <a:ext cx="3386193" cy="28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5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-Реализуемые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354367" y="1597286"/>
            <a:ext cx="101092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Научно-технологический центр </a:t>
            </a:r>
          </a:p>
          <a:p>
            <a:pPr algn="ctr">
              <a:buClr>
                <a:schemeClr val="tx2">
                  <a:lumMod val="50000"/>
                </a:schemeClr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Сургута</a:t>
            </a:r>
          </a:p>
          <a:p>
            <a:pPr algn="ctr">
              <a:buClr>
                <a:schemeClr val="tx2">
                  <a:lumMod val="50000"/>
                </a:schemeClr>
              </a:buClr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://www.f-std.ru/projects/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668491"/>
            <a:ext cx="633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парк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Югра</a:t>
            </a:r>
          </a:p>
          <a:p>
            <a:pPr algn="ctr">
              <a:buClr>
                <a:schemeClr val="tx2">
                  <a:lumMod val="50000"/>
                </a:schemeClr>
              </a:buClr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://ugrapark.com/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F6838A-6C01-4135-A2CE-DFFD37C0F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13" y="3577369"/>
            <a:ext cx="4513065" cy="3285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2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26" y="4699942"/>
            <a:ext cx="3597209" cy="1899755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22" y="786886"/>
            <a:ext cx="4127499" cy="286122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1640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577"/>
            <a:ext cx="12192000" cy="512531"/>
          </a:xfrm>
          <a:prstGeom prst="rect">
            <a:avLst/>
          </a:prstGeom>
          <a:ln/>
          <a:effectLst>
            <a:outerShdw blurRad="63500" dist="25400" dir="5400000" algn="ctr" rotWithShape="0">
              <a:srgbClr val="000000">
                <a:alpha val="69000"/>
              </a:srgbClr>
            </a:outerShdw>
            <a:reflection stA="0" endPos="65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68270" y="-142365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708336"/>
            <a:ext cx="9003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предпринимателя 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892966"/>
            <a:ext cx="8757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бренда «Сделано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Сургуте»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70" y="4796339"/>
            <a:ext cx="2319348" cy="1456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22" y="4550478"/>
            <a:ext cx="1696972" cy="1438388"/>
          </a:xfrm>
          <a:prstGeom prst="rect">
            <a:avLst/>
          </a:prstGeom>
        </p:spPr>
      </p:pic>
      <p:pic>
        <p:nvPicPr>
          <p:cNvPr id="36" name="Picture 8" descr="http://admsurgut.ru/files/photogallery/1322/big/IMG_08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24" y="5269672"/>
            <a:ext cx="1949691" cy="13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05" y="5271359"/>
            <a:ext cx="2103707" cy="1436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9" y="716917"/>
            <a:ext cx="3906155" cy="3184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87" y="1409724"/>
            <a:ext cx="2251131" cy="126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6" y="1561046"/>
            <a:ext cx="2709292" cy="1876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60" y="2077952"/>
            <a:ext cx="1504664" cy="16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1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535523"/>
            <a:ext cx="2431056" cy="374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E144BB-6B71-4C4D-9D7F-27E6DEB59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" y="838744"/>
            <a:ext cx="2955038" cy="2189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0EA17A-00BD-4804-981C-0AADEF7C9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4818128"/>
            <a:ext cx="2784444" cy="2135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171489" y="1063259"/>
            <a:ext cx="902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F6838A-6C01-4135-A2CE-DFFD37C0F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7" y="2629593"/>
            <a:ext cx="2955038" cy="2428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12192000" cy="615626"/>
          </a:xfrm>
          <a:prstGeom prst="rect">
            <a:avLst/>
          </a:prstGeom>
          <a:ln/>
          <a:effectLst>
            <a:outerShdw blurRad="63500" dist="25400" dir="5400000" algn="ctr" rotWithShape="0">
              <a:srgbClr val="000000">
                <a:alpha val="69000"/>
              </a:srgbClr>
            </a:outerShdw>
            <a:reflection stA="0" endPos="65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68270" y="-142365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0402" y="709693"/>
            <a:ext cx="8582685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8575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реконструкция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новое строительство объектов электросетевого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хозяйства (ООО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«Сургутские городские электрические сети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8575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производственного здания, приобретение и замена морально и физически устаревшего оборудования, транспорта, вычислительной техники необходимой для осуществления текущей деятельности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(АО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Россети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Тюмень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8575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ремонтная компания: три текущих ремонта энергоблоков,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текущих,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средний и один капитальный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ремонт,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реконструкция </a:t>
            </a:r>
            <a:r>
              <a:rPr lang="ru-RU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шламоотвалов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рекультивацией </a:t>
            </a:r>
            <a:r>
              <a:rPr lang="ru-RU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нефильтруемых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секций № 3, 4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ликвидация двух секций </a:t>
            </a:r>
            <a:r>
              <a:rPr lang="ru-RU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шламонакопителей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рекультивацией, отладка комплекса                             и обновление  автоматической системы контроля и управления блока № 5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(Сургутская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ГРЭС –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/ ПАО «</a:t>
            </a:r>
            <a:r>
              <a:rPr lang="ru-RU" sz="1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ЮниПро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8575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капитальному ремонту на внутриквартальных и магистральных тепловых сетях города, а также реновация и техническое перевооружение предприятия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(СГМУП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«Городские тепловые сети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8575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основного производственного оборудования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(Филиал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«ОГК-2» - Сургутская ГРЭС –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1);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8575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реконструкция внеплощадочных сетей и внутриплощадочных сетей водоснабжения на насосной станции по улице Привокзальная, протяженностью 213,73 п. метров; реконструкция магистрального водопровода по улице Республики – Энгельса, протяженностью 331 п. метров; реконструкция самотечного канализационного коллектора по улице Рыбников протяженностью 812 п. метров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(СГМУП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Горводоканал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8575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инвестиции в объекты интеллектуальной собственности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(АО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«Сургутское судоремонтное предприятие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5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071" t="24194" r="13286" b="15121"/>
          <a:stretch>
            <a:fillRect/>
          </a:stretch>
        </p:blipFill>
        <p:spPr bwMode="auto">
          <a:xfrm>
            <a:off x="0" y="-42066"/>
            <a:ext cx="12192000" cy="68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295468" y="3324729"/>
            <a:ext cx="10273705" cy="1924819"/>
          </a:xfrm>
          <a:prstGeom prst="cube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0170" algn="just">
              <a:spcAft>
                <a:spcPts val="0"/>
              </a:spcAft>
              <a:tabLst>
                <a:tab pos="180340" algn="l"/>
                <a:tab pos="450215" algn="l"/>
              </a:tabLst>
            </a:pPr>
            <a:endParaRPr lang="ru-RU" sz="1600" i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2384" y="-193430"/>
            <a:ext cx="12019085" cy="1036012"/>
          </a:xfrm>
          <a:prstGeom prst="cube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19995"/>
            <a:ext cx="12124591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marR="38735" indent="-6350" algn="ctr">
              <a:lnSpc>
                <a:spcPct val="111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достижения плановых значений целевых показателей Стратегии социально-экономического развития муниципального образования городской округ город Сургут 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463" y="6388921"/>
            <a:ext cx="10464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- предварительное значение достижения показателя (фактическое значение показателя будет определено по итогу проведенного рейтинга муниципальных образований Ханты-Мансийского автономного округа – Югры в I полугодии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810406"/>
              </p:ext>
            </p:extLst>
          </p:nvPr>
        </p:nvGraphicFramePr>
        <p:xfrm>
          <a:off x="622570" y="777675"/>
          <a:ext cx="11138170" cy="5635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4718">
                  <a:extLst>
                    <a:ext uri="{9D8B030D-6E8A-4147-A177-3AD203B41FA5}">
                      <a16:colId xmlns:a16="http://schemas.microsoft.com/office/drawing/2014/main" val="3346674514"/>
                    </a:ext>
                  </a:extLst>
                </a:gridCol>
                <a:gridCol w="1914138">
                  <a:extLst>
                    <a:ext uri="{9D8B030D-6E8A-4147-A177-3AD203B41FA5}">
                      <a16:colId xmlns:a16="http://schemas.microsoft.com/office/drawing/2014/main" val="2635535874"/>
                    </a:ext>
                  </a:extLst>
                </a:gridCol>
                <a:gridCol w="1914888">
                  <a:extLst>
                    <a:ext uri="{9D8B030D-6E8A-4147-A177-3AD203B41FA5}">
                      <a16:colId xmlns:a16="http://schemas.microsoft.com/office/drawing/2014/main" val="3256525512"/>
                    </a:ext>
                  </a:extLst>
                </a:gridCol>
                <a:gridCol w="1994426">
                  <a:extLst>
                    <a:ext uri="{9D8B030D-6E8A-4147-A177-3AD203B41FA5}">
                      <a16:colId xmlns:a16="http://schemas.microsoft.com/office/drawing/2014/main" val="3349716619"/>
                    </a:ext>
                  </a:extLst>
                </a:gridCol>
              </a:tblGrid>
              <a:tr h="377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2553760705"/>
                  </a:ext>
                </a:extLst>
              </a:tr>
              <a:tr h="188996">
                <a:tc gridSpan="4"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«Деловая среда»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79761"/>
                  </a:ext>
                </a:extLst>
              </a:tr>
              <a:tr h="37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Рост среднегодовой численности занятых в экономике на территории муниципального образования,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715860098"/>
                  </a:ext>
                </a:extLst>
              </a:tr>
              <a:tr h="527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Объем инвестиций в основной капитал за счет всех источников финансирования в ценах соответствующих лет по крупным и средним организациям, млн. рублей (ежегодно)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43 126,0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45 644,3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2763678438"/>
                  </a:ext>
                </a:extLst>
              </a:tr>
              <a:tr h="37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Оборот розничной торговли в ценах соответствующих лет по крупным и средним организациям, млн. рублей (ежегодно)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73 928,1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61 857,8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3623073633"/>
                  </a:ext>
                </a:extLst>
              </a:tr>
              <a:tr h="37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Объем платных услуг населению в ценах соответствующих лет по крупным и средним организациям, млн. рублей (ежегодно)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29 375,7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21 067,0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543053038"/>
                  </a:ext>
                </a:extLst>
              </a:tr>
              <a:tr h="188996">
                <a:tc gridSpan="3">
                  <a:txBody>
                    <a:bodyPr/>
                    <a:lstStyle/>
                    <a:p>
                      <a:pPr marL="1143000" lvl="2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 «Инвестиционно-инновационный потенциал»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2226846273"/>
                  </a:ext>
                </a:extLst>
              </a:tr>
              <a:tr h="566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  Количество проводимых в городе инновационных и деловых форумов, научно-практических конференций, выставок,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(ежегодно)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3909599508"/>
                  </a:ext>
                </a:extLst>
              </a:tr>
              <a:tr h="527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  Количество предоставленных инвестиционных площадок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реализации инвестиционных проектов, ед. (нарастающим итогом)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749640969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  Количество объектов инновационной инфраструктуры города,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1575779445"/>
                  </a:ext>
                </a:extLst>
              </a:tr>
              <a:tr h="566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  Оценка предпринимательским сообществом инвестиционного климата муниципального образования, средний балл (ежегодно)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3388767369"/>
                  </a:ext>
                </a:extLst>
              </a:tr>
              <a:tr h="188996">
                <a:tc gridSpan="3">
                  <a:txBody>
                    <a:bodyPr/>
                    <a:lstStyle/>
                    <a:p>
                      <a:pPr marL="1143000" lvl="2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 «Предпринимательство»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3914844761"/>
                  </a:ext>
                </a:extLst>
              </a:tr>
              <a:tr h="527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 Число субъектов малого и среднего предпринимательства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 населения, ед. (нарастающим итогом, на конец отчетного периода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2653750502"/>
                  </a:ext>
                </a:extLst>
              </a:tr>
              <a:tr h="37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Оборот малого бизнеса в ценах соответствующих лет,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(ежегодно)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193 351,3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180 157,0 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93,2  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771525968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821037" y="687250"/>
            <a:ext cx="1906623" cy="5713063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16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alphaModFix amt="86000"/>
          </a:blip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</TotalTime>
  <Words>1167</Words>
  <Application>Microsoft Office PowerPoint</Application>
  <PresentationFormat>Широкоэкранный</PresentationFormat>
  <Paragraphs>144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Arial Unicode MS</vt:lpstr>
      <vt:lpstr>Calibri</vt:lpstr>
      <vt:lpstr>Times New Roman</vt:lpstr>
      <vt:lpstr>Tw Cen MT</vt:lpstr>
      <vt:lpstr>Wingdings</vt:lpstr>
      <vt:lpstr>Капля</vt:lpstr>
      <vt:lpstr> реализация направления  «ДЕЛОВАЯ СРЕДА»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Медведева Лариса Анатольевна</dc:creator>
  <cp:lastModifiedBy>Лефлер Юлия Сергеевна</cp:lastModifiedBy>
  <cp:revision>286</cp:revision>
  <cp:lastPrinted>2019-12-13T05:04:38Z</cp:lastPrinted>
  <dcterms:created xsi:type="dcterms:W3CDTF">2016-03-02T07:49:16Z</dcterms:created>
  <dcterms:modified xsi:type="dcterms:W3CDTF">2020-11-24T05:49:01Z</dcterms:modified>
</cp:coreProperties>
</file>