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17"/>
  </p:notesMasterIdLst>
  <p:handoutMasterIdLst>
    <p:handoutMasterId r:id="rId18"/>
  </p:handoutMasterIdLst>
  <p:sldIdLst>
    <p:sldId id="353" r:id="rId2"/>
    <p:sldId id="383" r:id="rId3"/>
    <p:sldId id="378" r:id="rId4"/>
    <p:sldId id="402" r:id="rId5"/>
    <p:sldId id="403" r:id="rId6"/>
    <p:sldId id="404" r:id="rId7"/>
    <p:sldId id="405" r:id="rId8"/>
    <p:sldId id="393" r:id="rId9"/>
    <p:sldId id="406" r:id="rId10"/>
    <p:sldId id="407" r:id="rId11"/>
    <p:sldId id="408" r:id="rId12"/>
    <p:sldId id="409" r:id="rId13"/>
    <p:sldId id="410" r:id="rId14"/>
    <p:sldId id="411" r:id="rId15"/>
    <p:sldId id="412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3B9"/>
    <a:srgbClr val="FF0066"/>
    <a:srgbClr val="CC0000"/>
    <a:srgbClr val="3399FF"/>
    <a:srgbClr val="FF0000"/>
    <a:srgbClr val="D9E7F0"/>
    <a:srgbClr val="99FF66"/>
    <a:srgbClr val="C0DFD0"/>
    <a:srgbClr val="FF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rger_os\Documents\!!!!!!!!!!!!!!!!!!!&#1056;&#1072;&#1079;&#1076;&#1077;&#1083;%202%20&#1079;&#1072;%201&#1087;&#1075;%202021%20&#1087;&#1088;&#1086;&#1090;&#1086;&#1082;&#1086;&#1083;%2051\&#1057;&#1091;&#1088;&#1075;&#1091;&#1090;%20&#1055;&#1054;&#1069;%20&#1044;&#1043;&#1052;&#1054;%201&#1087;&#1075;2021%20&#1056;&#1040;&#1041;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rger_os\Documents\!!!!!!!!!!!!!!!!!!!&#1056;&#1072;&#1079;&#1076;&#1077;&#1083;%202%20&#1079;&#1072;%201&#1087;&#1075;%202021%20&#1087;&#1088;&#1086;&#1090;&#1086;&#1082;&#1086;&#1083;%2051\&#1057;&#1091;&#1088;&#1075;&#1091;&#1090;%20&#1055;&#1054;&#1069;%20&#1044;&#1043;&#1052;&#1054;%201&#1087;&#1075;2021%20&#1056;&#1040;&#1041;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rger_os\Documents\!!!!!!!!!!!!!!!!!!!&#1056;&#1072;&#1079;&#1076;&#1077;&#1083;%202%20&#1079;&#1072;%201&#1087;&#1075;%202021%20&#1087;&#1088;&#1086;&#1090;&#1086;&#1082;&#1086;&#1083;%2051\&#1057;&#1091;&#1088;&#1075;&#1091;&#1090;%20&#1055;&#1054;&#1069;%20&#1044;&#1043;&#1052;&#1054;%201&#1087;&#1075;2021%20&#1056;&#1040;&#1041;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1 п/г 2021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480</c:v>
                </c:pt>
                <c:pt idx="1">
                  <c:v>460</c:v>
                </c:pt>
                <c:pt idx="2">
                  <c:v>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3-4044-8603-436D02DBD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948015"/>
        <c:axId val="558948431"/>
      </c:barChart>
      <c:catAx>
        <c:axId val="55894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8948431"/>
        <c:crosses val="autoZero"/>
        <c:auto val="1"/>
        <c:lblAlgn val="ctr"/>
        <c:lblOffset val="100"/>
        <c:noMultiLvlLbl val="0"/>
      </c:catAx>
      <c:valAx>
        <c:axId val="55894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8948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1 п/г 2021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19.7</c:v>
                </c:pt>
                <c:pt idx="1">
                  <c:v>29.3</c:v>
                </c:pt>
                <c:pt idx="2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3-4044-8603-436D02DBD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948015"/>
        <c:axId val="558948431"/>
      </c:barChart>
      <c:catAx>
        <c:axId val="55894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8948431"/>
        <c:crosses val="autoZero"/>
        <c:auto val="1"/>
        <c:lblAlgn val="ctr"/>
        <c:lblOffset val="100"/>
        <c:noMultiLvlLbl val="0"/>
      </c:catAx>
      <c:valAx>
        <c:axId val="55894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8948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284776902887"/>
          <c:y val="0.31113938276746655"/>
          <c:w val="0.83523818897637792"/>
          <c:h val="0.48903045726872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Лист2!$A$6</c:f>
              <c:strCache>
                <c:ptCount val="1"/>
                <c:pt idx="0">
                  <c:v>объектов жилищного строительства (в течение 3 лет), кв. м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Лист2!$B$5:$D$5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1 п/г 2021 года</c:v>
                </c:pt>
              </c:strCache>
            </c:strRef>
          </c:cat>
          <c:val>
            <c:numRef>
              <c:f>Лист2!$B$6:$D$6</c:f>
              <c:numCache>
                <c:formatCode>_(* #\ ##0_);_(* \(#\ ##0\);_(* "-"??_);_(@_)</c:formatCode>
                <c:ptCount val="3"/>
                <c:pt idx="0">
                  <c:v>58004</c:v>
                </c:pt>
                <c:pt idx="1">
                  <c:v>303805</c:v>
                </c:pt>
                <c:pt idx="2">
                  <c:v>307400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88-4DD4-A4B0-BE58D578B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2754368"/>
        <c:axId val="1345524464"/>
      </c:barChart>
      <c:lineChart>
        <c:grouping val="standard"/>
        <c:varyColors val="0"/>
        <c:ser>
          <c:idx val="1"/>
          <c:order val="1"/>
          <c:tx>
            <c:strRef>
              <c:f>Лист2!$A$7</c:f>
              <c:strCache>
                <c:ptCount val="1"/>
                <c:pt idx="0">
                  <c:v>иных объектов капитального строительства (в течение 5 лет), кв. м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3.3333333333333333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F88-4DD4-A4B0-BE58D578B5DB}"/>
                </c:ext>
              </c:extLst>
            </c:dLbl>
            <c:dLbl>
              <c:idx val="2"/>
              <c:layout>
                <c:manualLayout>
                  <c:x val="3.3333333333333437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F88-4DD4-A4B0-BE58D578B5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Лист2!$B$5:$D$5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1 п/г 2021 года</c:v>
                </c:pt>
              </c:strCache>
            </c:strRef>
          </c:cat>
          <c:val>
            <c:numRef>
              <c:f>Лист2!$B$7:$D$7</c:f>
              <c:numCache>
                <c:formatCode>_(* #\ ##0_);_(* \(#\ ##0\);_(* "-"??_);_(@_)</c:formatCode>
                <c:ptCount val="3"/>
                <c:pt idx="0">
                  <c:v>228607</c:v>
                </c:pt>
                <c:pt idx="1">
                  <c:v>80865</c:v>
                </c:pt>
                <c:pt idx="2">
                  <c:v>70500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88-4DD4-A4B0-BE58D578B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2754368"/>
        <c:axId val="1345524464"/>
      </c:lineChart>
      <c:catAx>
        <c:axId val="111275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5524464"/>
        <c:crosses val="autoZero"/>
        <c:auto val="1"/>
        <c:lblAlgn val="ctr"/>
        <c:lblOffset val="100"/>
        <c:noMultiLvlLbl val="0"/>
      </c:catAx>
      <c:valAx>
        <c:axId val="134552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_);_(* \(#\ 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27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земельных участков, предоставленных для строительства, в расчете на 10 тыс. человек населения, га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9020472703062589E-2"/>
          <c:y val="0.15088368287917753"/>
          <c:w val="0.89191411451398139"/>
          <c:h val="0.52395460834927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Лист2!$A$40</c:f>
              <c:strCache>
                <c:ptCount val="1"/>
                <c:pt idx="0">
                  <c:v>всего, га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Лист2!$B$39:$D$39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1 п/г 2021 года</c:v>
                </c:pt>
              </c:strCache>
            </c:strRef>
          </c:cat>
          <c:val>
            <c:numRef>
              <c:f>Лист2!$B$40:$D$40</c:f>
              <c:numCache>
                <c:formatCode>0.00</c:formatCode>
                <c:ptCount val="3"/>
                <c:pt idx="0">
                  <c:v>5.0015107902227971</c:v>
                </c:pt>
                <c:pt idx="1">
                  <c:v>4.3232486875982392</c:v>
                </c:pt>
                <c:pt idx="2">
                  <c:v>1.3566465545922708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C-431E-962A-4F9338C68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5524880"/>
        <c:axId val="1345518640"/>
      </c:barChart>
      <c:lineChart>
        <c:grouping val="standard"/>
        <c:varyColors val="0"/>
        <c:ser>
          <c:idx val="1"/>
          <c:order val="1"/>
          <c:tx>
            <c:strRef>
              <c:f>Лист2!$A$41</c:f>
              <c:strCache>
                <c:ptCount val="1"/>
                <c:pt idx="0">
                  <c:v>для жилищного строительства, индивидуального строительства и комплексного освоения в целях жилищного строительства, га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19274300932115E-2"/>
                  <c:y val="-3.928863593607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F9-4297-B600-45A393C3F758}"/>
                </c:ext>
              </c:extLst>
            </c:dLbl>
            <c:dLbl>
              <c:idx val="1"/>
              <c:layout>
                <c:manualLayout>
                  <c:x val="-5.02038948069242E-2"/>
                  <c:y val="3.6833096190065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F9-4297-B600-45A393C3F758}"/>
                </c:ext>
              </c:extLst>
            </c:dLbl>
            <c:dLbl>
              <c:idx val="2"/>
              <c:layout>
                <c:manualLayout>
                  <c:x val="-4.7561584553928095E-2"/>
                  <c:y val="-3.6833096190065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1F9-4297-B600-45A393C3F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Лист2!$B$39:$D$39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1 п/г 2021 года</c:v>
                </c:pt>
              </c:strCache>
            </c:strRef>
          </c:cat>
          <c:val>
            <c:numRef>
              <c:f>Лист2!$B$41:$D$41</c:f>
              <c:numCache>
                <c:formatCode>0.00</c:formatCode>
                <c:ptCount val="3"/>
                <c:pt idx="0">
                  <c:v>1.2722443981488833E-2</c:v>
                </c:pt>
                <c:pt idx="1">
                  <c:v>0.88785427684742202</c:v>
                </c:pt>
                <c:pt idx="2">
                  <c:v>8.6657049524002785E-2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FC-431E-962A-4F9338C68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524880"/>
        <c:axId val="1345518640"/>
      </c:lineChart>
      <c:catAx>
        <c:axId val="134552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5518640"/>
        <c:crosses val="autoZero"/>
        <c:auto val="1"/>
        <c:lblAlgn val="ctr"/>
        <c:lblOffset val="100"/>
        <c:noMultiLvlLbl val="0"/>
      </c:catAx>
      <c:valAx>
        <c:axId val="134551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552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781874167776299E-2"/>
          <c:y val="0.74469876377855082"/>
          <c:w val="0.87843604360852201"/>
          <c:h val="0.1982333114748261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spcBef>
              <a:spcPts val="0"/>
            </a:spcBef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1 п/г 2021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3426</c:v>
                </c:pt>
                <c:pt idx="1">
                  <c:v>3564</c:v>
                </c:pt>
                <c:pt idx="2">
                  <c:v>1937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3-4044-8603-436D02DBD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948015"/>
        <c:axId val="558948431"/>
      </c:barChart>
      <c:catAx>
        <c:axId val="55894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8948431"/>
        <c:crosses val="autoZero"/>
        <c:auto val="1"/>
        <c:lblAlgn val="ctr"/>
        <c:lblOffset val="100"/>
        <c:noMultiLvlLbl val="0"/>
      </c:catAx>
      <c:valAx>
        <c:axId val="55894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8948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1 п/г 2021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26.6</c:v>
                </c:pt>
                <c:pt idx="1">
                  <c:v>27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3-4044-8603-436D02DBD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948015"/>
        <c:axId val="558948431"/>
      </c:barChart>
      <c:catAx>
        <c:axId val="55894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8948431"/>
        <c:crosses val="autoZero"/>
        <c:auto val="1"/>
        <c:lblAlgn val="ctr"/>
        <c:lblOffset val="100"/>
        <c:noMultiLvlLbl val="0"/>
      </c:catAx>
      <c:valAx>
        <c:axId val="55894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8948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37486251588164E-2"/>
          <c:y val="2.1545774756048863E-2"/>
          <c:w val="0.86556126496925345"/>
          <c:h val="0.873204028137575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1 п/г 2021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</c:v>
                </c:pt>
                <c:pt idx="1">
                  <c:v>131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3-4044-8603-436D02DBD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948015"/>
        <c:axId val="558948431"/>
      </c:barChart>
      <c:catAx>
        <c:axId val="55894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8948431"/>
        <c:crosses val="autoZero"/>
        <c:auto val="1"/>
        <c:lblAlgn val="ctr"/>
        <c:lblOffset val="100"/>
        <c:noMultiLvlLbl val="0"/>
      </c:catAx>
      <c:valAx>
        <c:axId val="55894843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8948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flood" dir="t">
                <a:rot lat="0" lon="0" rev="13800000"/>
              </a:lightRig>
            </a:scene3d>
            <a:sp3d prstMaterial="plastic">
              <a:bevelT w="82550" h="63500" prst="divot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1 п/г 2021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69.8</c:v>
                </c:pt>
                <c:pt idx="1">
                  <c:v>63.3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3-4044-8603-436D02DBD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948015"/>
        <c:axId val="558948431"/>
      </c:barChart>
      <c:catAx>
        <c:axId val="55894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innerShdw blurRad="114300">
              <a:prstClr val="black"/>
            </a:inn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8948431"/>
        <c:crosses val="autoZero"/>
        <c:auto val="1"/>
        <c:lblAlgn val="ctr"/>
        <c:lblOffset val="100"/>
        <c:noMultiLvlLbl val="0"/>
      </c:catAx>
      <c:valAx>
        <c:axId val="55894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894801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139600608193847E-2"/>
          <c:y val="2.0999217353837647E-2"/>
          <c:w val="0.89158242525157161"/>
          <c:h val="0.8968835613618791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dLbl>
              <c:idx val="0"/>
              <c:layout>
                <c:manualLayout>
                  <c:x val="3.1939608152983155E-2"/>
                  <c:y val="-2.87520334580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5FF-4385-B8A7-C85F8A8D9D0F}"/>
                </c:ext>
              </c:extLst>
            </c:dLbl>
            <c:dLbl>
              <c:idx val="1"/>
              <c:layout>
                <c:manualLayout>
                  <c:x val="2.3954706114737382E-2"/>
                  <c:y val="-9.5840111526697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5FF-4385-B8A7-C85F8A8D9D0F}"/>
                </c:ext>
              </c:extLst>
            </c:dLbl>
            <c:dLbl>
              <c:idx val="2"/>
              <c:layout>
                <c:manualLayout>
                  <c:x val="2.6616340127485885E-2"/>
                  <c:y val="-1.5973351921116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5FF-4385-B8A7-C85F8A8D9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1 п/г 2021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13</c:v>
                </c:pt>
                <c:pt idx="2">
                  <c:v>13.7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5FF-4385-B8A7-C85F8A8D9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9576016"/>
        <c:axId val="1599576432"/>
        <c:axId val="1621537424"/>
      </c:bar3DChart>
      <c:catAx>
        <c:axId val="159957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9576432"/>
        <c:crosses val="autoZero"/>
        <c:auto val="1"/>
        <c:lblAlgn val="ctr"/>
        <c:lblOffset val="100"/>
        <c:noMultiLvlLbl val="0"/>
      </c:catAx>
      <c:valAx>
        <c:axId val="159957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9576016"/>
        <c:crosses val="autoZero"/>
        <c:crossBetween val="between"/>
      </c:valAx>
      <c:serAx>
        <c:axId val="1621537424"/>
        <c:scaling>
          <c:orientation val="minMax"/>
        </c:scaling>
        <c:delete val="1"/>
        <c:axPos val="b"/>
        <c:majorTickMark val="none"/>
        <c:minorTickMark val="none"/>
        <c:tickLblPos val="nextTo"/>
        <c:crossAx val="159957643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139600608193847E-2"/>
          <c:y val="3.4479882726830648E-2"/>
          <c:w val="0.89158242525157161"/>
          <c:h val="0.8570603072507613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dLbl>
              <c:idx val="0"/>
              <c:layout>
                <c:manualLayout>
                  <c:x val="3.1939608152983155E-2"/>
                  <c:y val="-2.87520334580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5FF-4385-B8A7-C85F8A8D9D0F}"/>
                </c:ext>
              </c:extLst>
            </c:dLbl>
            <c:dLbl>
              <c:idx val="1"/>
              <c:layout>
                <c:manualLayout>
                  <c:x val="2.3954706114737382E-2"/>
                  <c:y val="-9.5840111526697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5FF-4385-B8A7-C85F8A8D9D0F}"/>
                </c:ext>
              </c:extLst>
            </c:dLbl>
            <c:dLbl>
              <c:idx val="2"/>
              <c:layout>
                <c:manualLayout>
                  <c:x val="2.6616340127485885E-2"/>
                  <c:y val="-1.5973351921116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5FF-4385-B8A7-C85F8A8D9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1 п/г 2021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32.5</c:v>
                </c:pt>
                <c:pt idx="1">
                  <c:v>37</c:v>
                </c:pt>
                <c:pt idx="2">
                  <c:v>37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5FF-4385-B8A7-C85F8A8D9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9576016"/>
        <c:axId val="1599576432"/>
        <c:axId val="1621537424"/>
      </c:bar3DChart>
      <c:catAx>
        <c:axId val="159957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9576432"/>
        <c:crosses val="autoZero"/>
        <c:auto val="1"/>
        <c:lblAlgn val="ctr"/>
        <c:lblOffset val="100"/>
        <c:noMultiLvlLbl val="0"/>
      </c:catAx>
      <c:valAx>
        <c:axId val="159957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9576016"/>
        <c:crosses val="autoZero"/>
        <c:crossBetween val="between"/>
      </c:valAx>
      <c:serAx>
        <c:axId val="1621537424"/>
        <c:scaling>
          <c:orientation val="minMax"/>
        </c:scaling>
        <c:delete val="1"/>
        <c:axPos val="b"/>
        <c:majorTickMark val="none"/>
        <c:minorTickMark val="none"/>
        <c:tickLblPos val="nextTo"/>
        <c:crossAx val="159957643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139600608193847E-2"/>
          <c:y val="3.4479882726830648E-2"/>
          <c:w val="0.89158242525157161"/>
          <c:h val="0.8570603072507613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3.1939608152983155E-2"/>
                  <c:y val="-2.87520334580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FF-4385-B8A7-C85F8A8D9D0F}"/>
                </c:ext>
              </c:extLst>
            </c:dLbl>
            <c:dLbl>
              <c:idx val="1"/>
              <c:layout>
                <c:manualLayout>
                  <c:x val="2.3954706114737382E-2"/>
                  <c:y val="-9.5840111526697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FF-4385-B8A7-C85F8A8D9D0F}"/>
                </c:ext>
              </c:extLst>
            </c:dLbl>
            <c:dLbl>
              <c:idx val="2"/>
              <c:layout>
                <c:manualLayout>
                  <c:x val="2.6616340127485885E-2"/>
                  <c:y val="-1.5973351921116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FF-4385-B8A7-C85F8A8D9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1 п/г 2021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99.2</c:v>
                </c:pt>
                <c:pt idx="1">
                  <c:v>99.2</c:v>
                </c:pt>
                <c:pt idx="2">
                  <c:v>99.2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5FF-4385-B8A7-C85F8A8D9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9576016"/>
        <c:axId val="1599576432"/>
        <c:axId val="1621537424"/>
      </c:bar3DChart>
      <c:catAx>
        <c:axId val="159957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9576432"/>
        <c:crosses val="autoZero"/>
        <c:auto val="1"/>
        <c:lblAlgn val="ctr"/>
        <c:lblOffset val="100"/>
        <c:noMultiLvlLbl val="0"/>
      </c:catAx>
      <c:valAx>
        <c:axId val="159957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9576016"/>
        <c:crosses val="autoZero"/>
        <c:crossBetween val="between"/>
      </c:valAx>
      <c:serAx>
        <c:axId val="1621537424"/>
        <c:scaling>
          <c:orientation val="minMax"/>
        </c:scaling>
        <c:delete val="1"/>
        <c:axPos val="b"/>
        <c:majorTickMark val="none"/>
        <c:minorTickMark val="none"/>
        <c:tickLblPos val="nextTo"/>
        <c:crossAx val="159957643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1 п/г 2021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33.799999999999997</c:v>
                </c:pt>
                <c:pt idx="1">
                  <c:v>37.6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3-4044-8603-436D02DBD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948015"/>
        <c:axId val="558948431"/>
      </c:barChart>
      <c:catAx>
        <c:axId val="55894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8948431"/>
        <c:crosses val="autoZero"/>
        <c:auto val="1"/>
        <c:lblAlgn val="ctr"/>
        <c:lblOffset val="100"/>
        <c:noMultiLvlLbl val="0"/>
      </c:catAx>
      <c:valAx>
        <c:axId val="55894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8948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Общая площадь жилых помещений, приходящаяся в среднем на одного жителя, - всего, кв. м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1 п/г 2021 года</c:v>
                </c:pt>
              </c:strCache>
            </c:strRef>
          </c:cat>
          <c:val>
            <c:numRef>
              <c:f>Лист1!$B$2:$D$2</c:f>
              <c:numCache>
                <c:formatCode>0.0</c:formatCode>
                <c:ptCount val="3"/>
                <c:pt idx="0">
                  <c:v>21.923282855881798</c:v>
                </c:pt>
                <c:pt idx="1">
                  <c:v>21.926143039756202</c:v>
                </c:pt>
                <c:pt idx="2">
                  <c:v>21.806259137707158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57-46DE-8710-EC747CC68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7476432"/>
        <c:axId val="1227478096"/>
      </c:barChart>
      <c:lineChart>
        <c:grouping val="standar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в том числе введенная в действие за один год, кв. м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666666666666692E-2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57-46DE-8710-EC747CC682C6}"/>
                </c:ext>
              </c:extLst>
            </c:dLbl>
            <c:dLbl>
              <c:idx val="1"/>
              <c:layout>
                <c:manualLayout>
                  <c:x val="-4.7222222222222221E-2"/>
                  <c:y val="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B57-46DE-8710-EC747CC682C6}"/>
                </c:ext>
              </c:extLst>
            </c:dLbl>
            <c:dLbl>
              <c:idx val="2"/>
              <c:layout>
                <c:manualLayout>
                  <c:x val="-5.6593735635455174E-2"/>
                  <c:y val="2.20934629643373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501741801955451E-2"/>
                      <c:h val="0.116203673551609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B57-46DE-8710-EC747CC682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1 п/г 2021 года</c:v>
                </c:pt>
              </c:strCache>
            </c:strRef>
          </c:cat>
          <c:val>
            <c:numRef>
              <c:f>Лист1!$B$3:$D$3</c:f>
              <c:numCache>
                <c:formatCode>0.0</c:formatCode>
                <c:ptCount val="3"/>
                <c:pt idx="0">
                  <c:v>0.4216058904915635</c:v>
                </c:pt>
                <c:pt idx="1">
                  <c:v>0.69829801254644308</c:v>
                </c:pt>
                <c:pt idx="2">
                  <c:v>0.1123731006036191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B57-46DE-8710-EC747CC68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3127536"/>
        <c:axId val="1111068128"/>
      </c:lineChart>
      <c:catAx>
        <c:axId val="122747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7478096"/>
        <c:crosses val="autoZero"/>
        <c:auto val="1"/>
        <c:lblAlgn val="ctr"/>
        <c:lblOffset val="100"/>
        <c:noMultiLvlLbl val="0"/>
      </c:catAx>
      <c:valAx>
        <c:axId val="122747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7476432"/>
        <c:crosses val="autoZero"/>
        <c:crossBetween val="between"/>
      </c:valAx>
      <c:valAx>
        <c:axId val="1111068128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3127536"/>
        <c:crosses val="max"/>
        <c:crossBetween val="between"/>
      </c:valAx>
      <c:catAx>
        <c:axId val="1113127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11068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754D0-5B54-43CD-AEA2-5A2017E1F242}" type="doc">
      <dgm:prSet loTypeId="urn:microsoft.com/office/officeart/2008/layout/VerticalCurvedList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14E1130-CDFD-4E8F-907A-E1A0EC213B23}" type="pres">
      <dgm:prSet presAssocID="{234754D0-5B54-43CD-AEA2-5A2017E1F2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4629304-8F91-4AF8-B130-F3345D6A1392}" type="pres">
      <dgm:prSet presAssocID="{234754D0-5B54-43CD-AEA2-5A2017E1F242}" presName="Name1" presStyleCnt="0"/>
      <dgm:spPr/>
      <dgm:t>
        <a:bodyPr/>
        <a:lstStyle/>
        <a:p>
          <a:endParaRPr lang="ru-RU"/>
        </a:p>
      </dgm:t>
    </dgm:pt>
    <dgm:pt modelId="{E73DBB30-2967-4065-BEDD-1549664CDDBD}" type="pres">
      <dgm:prSet presAssocID="{234754D0-5B54-43CD-AEA2-5A2017E1F242}" presName="cycle" presStyleCnt="0"/>
      <dgm:spPr/>
      <dgm:t>
        <a:bodyPr/>
        <a:lstStyle/>
        <a:p>
          <a:endParaRPr lang="ru-RU"/>
        </a:p>
      </dgm:t>
    </dgm:pt>
    <dgm:pt modelId="{75B5E872-FED5-4FF4-A7E8-602F7A4B25D6}" type="pres">
      <dgm:prSet presAssocID="{234754D0-5B54-43CD-AEA2-5A2017E1F242}" presName="srcNode" presStyleLbl="node1" presStyleIdx="0" presStyleCnt="0"/>
      <dgm:spPr/>
      <dgm:t>
        <a:bodyPr/>
        <a:lstStyle/>
        <a:p>
          <a:endParaRPr lang="ru-RU"/>
        </a:p>
      </dgm:t>
    </dgm:pt>
    <dgm:pt modelId="{14551A26-AAB5-4008-9FB1-B8958E7A4D2D}" type="pres">
      <dgm:prSet presAssocID="{234754D0-5B54-43CD-AEA2-5A2017E1F242}" presName="conn" presStyleLbl="parChTrans1D2" presStyleIdx="0" presStyleCnt="1"/>
      <dgm:spPr/>
      <dgm:t>
        <a:bodyPr/>
        <a:lstStyle/>
        <a:p>
          <a:endParaRPr lang="ru-RU"/>
        </a:p>
      </dgm:t>
    </dgm:pt>
    <dgm:pt modelId="{3AFDAA1D-4045-4BC0-920E-5AE09325F04D}" type="pres">
      <dgm:prSet presAssocID="{234754D0-5B54-43CD-AEA2-5A2017E1F242}" presName="extraNode" presStyleLbl="node1" presStyleIdx="0" presStyleCnt="0"/>
      <dgm:spPr/>
      <dgm:t>
        <a:bodyPr/>
        <a:lstStyle/>
        <a:p>
          <a:endParaRPr lang="ru-RU"/>
        </a:p>
      </dgm:t>
    </dgm:pt>
    <dgm:pt modelId="{F2AEA4A4-8CF9-41A7-8E5A-4D326C982C0E}" type="pres">
      <dgm:prSet presAssocID="{234754D0-5B54-43CD-AEA2-5A2017E1F242}" presName="dstNode" presStyleLbl="node1" presStyleIdx="0" presStyleCnt="0"/>
      <dgm:spPr/>
      <dgm:t>
        <a:bodyPr/>
        <a:lstStyle/>
        <a:p>
          <a:endParaRPr lang="ru-RU"/>
        </a:p>
      </dgm:t>
    </dgm:pt>
  </dgm:ptLst>
  <dgm:cxnLst>
    <dgm:cxn modelId="{2FA3FD8D-E77A-43F8-A3DE-026328A36302}" type="presOf" srcId="{234754D0-5B54-43CD-AEA2-5A2017E1F242}" destId="{914E1130-CDFD-4E8F-907A-E1A0EC213B23}" srcOrd="0" destOrd="0" presId="urn:microsoft.com/office/officeart/2008/layout/VerticalCurvedList"/>
    <dgm:cxn modelId="{50EAA26A-951B-49C5-B3A9-A67D23A3F23F}" type="presParOf" srcId="{914E1130-CDFD-4E8F-907A-E1A0EC213B23}" destId="{84629304-8F91-4AF8-B130-F3345D6A1392}" srcOrd="0" destOrd="0" presId="urn:microsoft.com/office/officeart/2008/layout/VerticalCurvedList"/>
    <dgm:cxn modelId="{86D174F9-251D-4FAE-9A30-67139CC99193}" type="presParOf" srcId="{84629304-8F91-4AF8-B130-F3345D6A1392}" destId="{E73DBB30-2967-4065-BEDD-1549664CDDBD}" srcOrd="0" destOrd="0" presId="urn:microsoft.com/office/officeart/2008/layout/VerticalCurvedList"/>
    <dgm:cxn modelId="{5BAACB74-E869-458D-A991-497615B37B24}" type="presParOf" srcId="{E73DBB30-2967-4065-BEDD-1549664CDDBD}" destId="{75B5E872-FED5-4FF4-A7E8-602F7A4B25D6}" srcOrd="0" destOrd="0" presId="urn:microsoft.com/office/officeart/2008/layout/VerticalCurvedList"/>
    <dgm:cxn modelId="{03D7D828-D87C-4A70-BF5D-DC33E71605C4}" type="presParOf" srcId="{E73DBB30-2967-4065-BEDD-1549664CDDBD}" destId="{14551A26-AAB5-4008-9FB1-B8958E7A4D2D}" srcOrd="1" destOrd="0" presId="urn:microsoft.com/office/officeart/2008/layout/VerticalCurvedList"/>
    <dgm:cxn modelId="{E5331193-5102-42B3-B051-F79AF82A3C57}" type="presParOf" srcId="{E73DBB30-2967-4065-BEDD-1549664CDDBD}" destId="{3AFDAA1D-4045-4BC0-920E-5AE09325F04D}" srcOrd="2" destOrd="0" presId="urn:microsoft.com/office/officeart/2008/layout/VerticalCurvedList"/>
    <dgm:cxn modelId="{B4DB1B72-5A85-475E-85C9-1AF4C1A8D733}" type="presParOf" srcId="{E73DBB30-2967-4065-BEDD-1549664CDDBD}" destId="{F2AEA4A4-8CF9-41A7-8E5A-4D326C982C0E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E91F0-08B1-48D8-8A9E-FFA5A65BB9C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69A5384-109F-431B-BEF0-CE68058711A5}">
      <dgm:prSet phldrT="[Текст]" custT="1"/>
      <dgm:spPr>
        <a:solidFill>
          <a:srgbClr val="0070C0"/>
        </a:solidFill>
      </dgm:spPr>
      <dgm:t>
        <a:bodyPr/>
        <a:lstStyle/>
        <a:p>
          <a:pPr algn="just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Указом Президента Российской Федерации от 28.04.2008 № 607 «Об оценке эффективности деятельности органов местного самоуправления городских округов</a:t>
          </a:r>
          <a:b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муниципальных районов»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7A502-30EC-479C-A08F-7793A95112DC}" type="parTrans" cxnId="{B9FC356B-0099-4BAD-B92A-F837929D230C}">
      <dgm:prSet/>
      <dgm:spPr/>
      <dgm:t>
        <a:bodyPr/>
        <a:lstStyle/>
        <a:p>
          <a:endParaRPr lang="ru-RU"/>
        </a:p>
      </dgm:t>
    </dgm:pt>
    <dgm:pt modelId="{0EB1FC3C-9B58-47A5-822F-74FF65F5890C}" type="sibTrans" cxnId="{B9FC356B-0099-4BAD-B92A-F837929D230C}">
      <dgm:prSet/>
      <dgm:spPr/>
      <dgm:t>
        <a:bodyPr/>
        <a:lstStyle/>
        <a:p>
          <a:endParaRPr lang="ru-RU"/>
        </a:p>
      </dgm:t>
    </dgm:pt>
    <dgm:pt modelId="{46DA0B58-CCA3-4DCD-9129-AFB339BF4D1B}">
      <dgm:prSet phldrT="[Текст]" custT="1"/>
      <dgm:spPr>
        <a:solidFill>
          <a:srgbClr val="0070C0"/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Постановлением Правительства Российской Федерации от 17.12.2012 № 1317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мерах по реализации Указа Президента Российской Федерации от 28.04.2008 № 607 «Об оценке эффективности деятельности органов местного самоуправления городских округов и муниципальных районов» и подпункта «и» пункта 2 Указа Президента Российской Федерации от 7 мая 2012 года № 601 «Об основных направлениях совершенствования системы государственного управления»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929BDD-15A7-4F4F-A3A4-1F73DFDDA02F}" type="parTrans" cxnId="{E84AE469-912B-491E-A41D-45BF4DF4F254}">
      <dgm:prSet/>
      <dgm:spPr/>
      <dgm:t>
        <a:bodyPr/>
        <a:lstStyle/>
        <a:p>
          <a:endParaRPr lang="ru-RU"/>
        </a:p>
      </dgm:t>
    </dgm:pt>
    <dgm:pt modelId="{91FD34A8-460A-4804-8E60-B5313A4FCF60}" type="sibTrans" cxnId="{E84AE469-912B-491E-A41D-45BF4DF4F254}">
      <dgm:prSet/>
      <dgm:spPr/>
      <dgm:t>
        <a:bodyPr/>
        <a:lstStyle/>
        <a:p>
          <a:endParaRPr lang="ru-RU"/>
        </a:p>
      </dgm:t>
    </dgm:pt>
    <dgm:pt modelId="{438BFA1E-F3E7-4242-B18B-B090FD255370}">
      <dgm:prSet phldrT="[Текст]" custT="1"/>
      <dgm:spPr>
        <a:solidFill>
          <a:srgbClr val="0070C0"/>
        </a:solidFill>
      </dgm:spPr>
      <dgm:t>
        <a:bodyPr/>
        <a:lstStyle/>
        <a:p>
          <a:pPr algn="just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Распоряжением Правительства Ханты-Мансийского автономного округа – Югры от 15.03.2013 № 92-рп «Об оценке эффективности деятельности органов местного самоуправления городских округов и муниципальных районов Ханты-Мансийского автономного округа – Югры»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2A2BFD-BC60-4F8E-9435-279625B31AED}" type="parTrans" cxnId="{0661144B-244A-4201-A81D-CF6C90F96B36}">
      <dgm:prSet/>
      <dgm:spPr/>
      <dgm:t>
        <a:bodyPr/>
        <a:lstStyle/>
        <a:p>
          <a:endParaRPr lang="ru-RU"/>
        </a:p>
      </dgm:t>
    </dgm:pt>
    <dgm:pt modelId="{C73F3329-8C5D-4001-B3CA-FB5815FB9CB6}" type="sibTrans" cxnId="{0661144B-244A-4201-A81D-CF6C90F96B36}">
      <dgm:prSet/>
      <dgm:spPr/>
      <dgm:t>
        <a:bodyPr/>
        <a:lstStyle/>
        <a:p>
          <a:endParaRPr lang="ru-RU"/>
        </a:p>
      </dgm:t>
    </dgm:pt>
    <dgm:pt modelId="{D6CD0A88-0FD8-4262-8340-4F59A0592498}">
      <dgm:prSet phldrT="[Текст]" custT="1"/>
      <dgm:spPr>
        <a:solidFill>
          <a:srgbClr val="0070C0"/>
        </a:solidFill>
        <a:ln>
          <a:solidFill>
            <a:schemeClr val="accent1"/>
          </a:solidFill>
        </a:ln>
      </dgm:spPr>
      <dgm:t>
        <a:bodyPr/>
        <a:lstStyle/>
        <a:p>
          <a:pPr algn="just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Постановлением Правительства Ханты-Мансийского автономного округа – Югры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24.01.2014 № 24-п «О Порядке выделения грантов городским округам и муниципальным районам Ханты-Мансийского автономного округа – Югры в целях поощрения достижения наилучших значений показателей деятельности органов местного самоуправления городских округов и муниципальных районов Ханты-Мансийского автономного округа – Югры»</a:t>
          </a:r>
          <a:endParaRPr lang="ru-RU" sz="12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18847C-565D-4543-AB67-EFD82DCB44AB}" type="parTrans" cxnId="{47354A0D-4F0B-49B5-8907-D480E68A37AB}">
      <dgm:prSet/>
      <dgm:spPr/>
      <dgm:t>
        <a:bodyPr/>
        <a:lstStyle/>
        <a:p>
          <a:endParaRPr lang="ru-RU"/>
        </a:p>
      </dgm:t>
    </dgm:pt>
    <dgm:pt modelId="{810B52FC-43B9-4090-AD65-C028F44CD285}" type="sibTrans" cxnId="{47354A0D-4F0B-49B5-8907-D480E68A37AB}">
      <dgm:prSet/>
      <dgm:spPr/>
      <dgm:t>
        <a:bodyPr/>
        <a:lstStyle/>
        <a:p>
          <a:endParaRPr lang="ru-RU"/>
        </a:p>
      </dgm:t>
    </dgm:pt>
    <dgm:pt modelId="{5415D397-A926-4F83-9857-C23089BC596B}">
      <dgm:prSet phldrT="[Текст]" custT="1"/>
      <dgm:spPr>
        <a:solidFill>
          <a:srgbClr val="0070C0"/>
        </a:solidFill>
      </dgm:spPr>
      <dgm:t>
        <a:bodyPr/>
        <a:lstStyle/>
        <a:p>
          <a:pPr algn="just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Постановлением 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Губернатора Ханты-Мансийского автономного округа – Югры от 23.01.2014 № 7 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реализации постановления Правительства Российской Федерации от 17.12.2012 № 1317 «О мерах по реализации Указа Президента Российской  Федерации от 28.04.2008 № 607 «Об оценке эффективности деятельности органов местного самоуправления городских округов и муниципальных районов» и подпункта «и» пункта 2 Указа Президента Российской Федерации от 07.05.2012 № 601 «Об основных направлениях совершенствования системы государственного управления» в части организации и проведения опросов населения»</a:t>
          </a:r>
          <a:endParaRPr lang="ru-RU" sz="11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6493DB-D63E-495B-83AA-9A2C3B7A83C9}" type="parTrans" cxnId="{FFA5F8C8-A0BC-47A8-BA57-3451643F98A8}">
      <dgm:prSet/>
      <dgm:spPr/>
      <dgm:t>
        <a:bodyPr/>
        <a:lstStyle/>
        <a:p>
          <a:endParaRPr lang="ru-RU"/>
        </a:p>
      </dgm:t>
    </dgm:pt>
    <dgm:pt modelId="{1E508A9B-ED94-4AFF-B906-19E286DF9D19}" type="sibTrans" cxnId="{FFA5F8C8-A0BC-47A8-BA57-3451643F98A8}">
      <dgm:prSet/>
      <dgm:spPr/>
      <dgm:t>
        <a:bodyPr/>
        <a:lstStyle/>
        <a:p>
          <a:endParaRPr lang="ru-RU"/>
        </a:p>
      </dgm:t>
    </dgm:pt>
    <dgm:pt modelId="{3C14C0BF-7659-405F-BD95-3CAEB03A6D3B}" type="pres">
      <dgm:prSet presAssocID="{96DE91F0-08B1-48D8-8A9E-FFA5A65BB9C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5F72307-A327-4BC1-A4FD-ABFD318C559E}" type="pres">
      <dgm:prSet presAssocID="{96DE91F0-08B1-48D8-8A9E-FFA5A65BB9C4}" presName="Name1" presStyleCnt="0"/>
      <dgm:spPr/>
    </dgm:pt>
    <dgm:pt modelId="{D116D7E7-7D54-4B8F-BAAC-B2BD4572D04A}" type="pres">
      <dgm:prSet presAssocID="{96DE91F0-08B1-48D8-8A9E-FFA5A65BB9C4}" presName="cycle" presStyleCnt="0"/>
      <dgm:spPr/>
    </dgm:pt>
    <dgm:pt modelId="{AD2AD4E6-0F29-4C54-9CA2-80C2C23C279E}" type="pres">
      <dgm:prSet presAssocID="{96DE91F0-08B1-48D8-8A9E-FFA5A65BB9C4}" presName="srcNode" presStyleLbl="node1" presStyleIdx="0" presStyleCnt="5"/>
      <dgm:spPr/>
    </dgm:pt>
    <dgm:pt modelId="{309A3C8F-0CC0-4AED-8932-AD5F63EAC0D5}" type="pres">
      <dgm:prSet presAssocID="{96DE91F0-08B1-48D8-8A9E-FFA5A65BB9C4}" presName="conn" presStyleLbl="parChTrans1D2" presStyleIdx="0" presStyleCnt="1"/>
      <dgm:spPr/>
      <dgm:t>
        <a:bodyPr/>
        <a:lstStyle/>
        <a:p>
          <a:endParaRPr lang="ru-RU"/>
        </a:p>
      </dgm:t>
    </dgm:pt>
    <dgm:pt modelId="{AA273C8E-BE7F-4A2D-862C-9EF051D71D08}" type="pres">
      <dgm:prSet presAssocID="{96DE91F0-08B1-48D8-8A9E-FFA5A65BB9C4}" presName="extraNode" presStyleLbl="node1" presStyleIdx="0" presStyleCnt="5"/>
      <dgm:spPr/>
    </dgm:pt>
    <dgm:pt modelId="{0EFDC884-1690-4A6C-B407-82D1810D0994}" type="pres">
      <dgm:prSet presAssocID="{96DE91F0-08B1-48D8-8A9E-FFA5A65BB9C4}" presName="dstNode" presStyleLbl="node1" presStyleIdx="0" presStyleCnt="5"/>
      <dgm:spPr/>
    </dgm:pt>
    <dgm:pt modelId="{24E420BC-F06B-4A59-9A30-9F2107D8EAF7}" type="pres">
      <dgm:prSet presAssocID="{569A5384-109F-431B-BEF0-CE68058711A5}" presName="text_1" presStyleLbl="node1" presStyleIdx="0" presStyleCnt="5" custScaleX="100435" custLinFactNeighborX="1110" custLinFactNeighborY="-38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ED14C-CE42-4F86-B6E1-5FF3EAB0C452}" type="pres">
      <dgm:prSet presAssocID="{569A5384-109F-431B-BEF0-CE68058711A5}" presName="accent_1" presStyleCnt="0"/>
      <dgm:spPr/>
    </dgm:pt>
    <dgm:pt modelId="{4C513581-0A16-4140-83AA-EF35BA4E8684}" type="pres">
      <dgm:prSet presAssocID="{569A5384-109F-431B-BEF0-CE68058711A5}" presName="accentRepeatNode" presStyleLbl="solidFgAcc1" presStyleIdx="0" presStyleCnt="5" custLinFactNeighborX="-36741" custLinFactNeighborY="-48284"/>
      <dgm:spPr/>
    </dgm:pt>
    <dgm:pt modelId="{CE586FB4-75D4-4DC9-9B4D-47F28BD7FC74}" type="pres">
      <dgm:prSet presAssocID="{46DA0B58-CCA3-4DCD-9129-AFB339BF4D1B}" presName="text_2" presStyleLbl="node1" presStyleIdx="1" presStyleCnt="5" custScaleY="200664" custLinFactNeighborX="1469" custLinFactNeighborY="-32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456F1-99C6-41AA-A4C5-A1CFD7CD849A}" type="pres">
      <dgm:prSet presAssocID="{46DA0B58-CCA3-4DCD-9129-AFB339BF4D1B}" presName="accent_2" presStyleCnt="0"/>
      <dgm:spPr/>
    </dgm:pt>
    <dgm:pt modelId="{4CC7E452-A791-4F6A-8016-C4F8E776833C}" type="pres">
      <dgm:prSet presAssocID="{46DA0B58-CCA3-4DCD-9129-AFB339BF4D1B}" presName="accentRepeatNode" presStyleLbl="solidFgAcc1" presStyleIdx="1" presStyleCnt="5" custLinFactNeighborX="-8889" custLinFactNeighborY="-30897"/>
      <dgm:spPr/>
    </dgm:pt>
    <dgm:pt modelId="{ECEC895F-A12F-4EA3-BD1B-101E9DF90CFE}" type="pres">
      <dgm:prSet presAssocID="{438BFA1E-F3E7-4242-B18B-B090FD255370}" presName="text_3" presStyleLbl="node1" presStyleIdx="2" presStyleCnt="5" custScaleX="102306" custScaleY="155698" custLinFactNeighborX="82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1F15F-F0E8-4501-8BEF-9897806CB351}" type="pres">
      <dgm:prSet presAssocID="{438BFA1E-F3E7-4242-B18B-B090FD255370}" presName="accent_3" presStyleCnt="0"/>
      <dgm:spPr/>
    </dgm:pt>
    <dgm:pt modelId="{F25141FC-E004-4B16-AA54-245F56CDA6DB}" type="pres">
      <dgm:prSet presAssocID="{438BFA1E-F3E7-4242-B18B-B090FD255370}" presName="accentRepeatNode" presStyleLbl="solidFgAcc1" presStyleIdx="2" presStyleCnt="5" custLinFactNeighborX="-26483" custLinFactNeighborY="0"/>
      <dgm:spPr/>
    </dgm:pt>
    <dgm:pt modelId="{F6D6D749-686F-48BD-AB62-65DDC176E7F8}" type="pres">
      <dgm:prSet presAssocID="{D6CD0A88-0FD8-4262-8340-4F59A0592498}" presName="text_4" presStyleLbl="node1" presStyleIdx="3" presStyleCnt="5" custScaleY="136992" custLinFactNeighborX="1490" custLinFactNeighborY="11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78889-DAFE-48DF-A58A-D6DAF954FEB9}" type="pres">
      <dgm:prSet presAssocID="{D6CD0A88-0FD8-4262-8340-4F59A0592498}" presName="accent_4" presStyleCnt="0"/>
      <dgm:spPr/>
    </dgm:pt>
    <dgm:pt modelId="{CBAD0FA3-8430-421D-89A1-3051E280ABE3}" type="pres">
      <dgm:prSet presAssocID="{D6CD0A88-0FD8-4262-8340-4F59A0592498}" presName="accentRepeatNode" presStyleLbl="solidFgAcc1" presStyleIdx="3" presStyleCnt="5" custLinFactNeighborX="4541" custLinFactNeighborY="5027"/>
      <dgm:spPr/>
      <dgm:t>
        <a:bodyPr/>
        <a:lstStyle/>
        <a:p>
          <a:endParaRPr lang="ru-RU"/>
        </a:p>
      </dgm:t>
    </dgm:pt>
    <dgm:pt modelId="{7DF60280-79F5-4384-848B-250704768402}" type="pres">
      <dgm:prSet presAssocID="{5415D397-A926-4F83-9857-C23089BC596B}" presName="text_5" presStyleLbl="node1" presStyleIdx="4" presStyleCnt="5" custScaleY="154831" custLinFactNeighborX="1773" custLinFactNeighborY="65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D556A-E759-4E80-956D-5929F8CF4E6F}" type="pres">
      <dgm:prSet presAssocID="{5415D397-A926-4F83-9857-C23089BC596B}" presName="accent_5" presStyleCnt="0"/>
      <dgm:spPr/>
    </dgm:pt>
    <dgm:pt modelId="{38AD466D-74A2-4079-B673-9B4AAD93264B}" type="pres">
      <dgm:prSet presAssocID="{5415D397-A926-4F83-9857-C23089BC596B}" presName="accentRepeatNode" presStyleLbl="solidFgAcc1" presStyleIdx="4" presStyleCnt="5" custLinFactNeighborX="24072" custLinFactNeighborY="17724"/>
      <dgm:spPr/>
    </dgm:pt>
  </dgm:ptLst>
  <dgm:cxnLst>
    <dgm:cxn modelId="{FFA5F8C8-A0BC-47A8-BA57-3451643F98A8}" srcId="{96DE91F0-08B1-48D8-8A9E-FFA5A65BB9C4}" destId="{5415D397-A926-4F83-9857-C23089BC596B}" srcOrd="4" destOrd="0" parTransId="{566493DB-D63E-495B-83AA-9A2C3B7A83C9}" sibTransId="{1E508A9B-ED94-4AFF-B906-19E286DF9D19}"/>
    <dgm:cxn modelId="{B9FC356B-0099-4BAD-B92A-F837929D230C}" srcId="{96DE91F0-08B1-48D8-8A9E-FFA5A65BB9C4}" destId="{569A5384-109F-431B-BEF0-CE68058711A5}" srcOrd="0" destOrd="0" parTransId="{8177A502-30EC-479C-A08F-7793A95112DC}" sibTransId="{0EB1FC3C-9B58-47A5-822F-74FF65F5890C}"/>
    <dgm:cxn modelId="{F212FB04-49A5-42A2-8DD6-37BF58746D87}" type="presOf" srcId="{438BFA1E-F3E7-4242-B18B-B090FD255370}" destId="{ECEC895F-A12F-4EA3-BD1B-101E9DF90CFE}" srcOrd="0" destOrd="0" presId="urn:microsoft.com/office/officeart/2008/layout/VerticalCurvedList"/>
    <dgm:cxn modelId="{94CF242D-7683-4411-9A2A-F825F1918CE6}" type="presOf" srcId="{46DA0B58-CCA3-4DCD-9129-AFB339BF4D1B}" destId="{CE586FB4-75D4-4DC9-9B4D-47F28BD7FC74}" srcOrd="0" destOrd="0" presId="urn:microsoft.com/office/officeart/2008/layout/VerticalCurvedList"/>
    <dgm:cxn modelId="{4A8B70E2-EFD9-49FA-A3F9-97E146CDCF5B}" type="presOf" srcId="{D6CD0A88-0FD8-4262-8340-4F59A0592498}" destId="{F6D6D749-686F-48BD-AB62-65DDC176E7F8}" srcOrd="0" destOrd="0" presId="urn:microsoft.com/office/officeart/2008/layout/VerticalCurvedList"/>
    <dgm:cxn modelId="{738CE267-0635-4B11-9281-0751CA981987}" type="presOf" srcId="{96DE91F0-08B1-48D8-8A9E-FFA5A65BB9C4}" destId="{3C14C0BF-7659-405F-BD95-3CAEB03A6D3B}" srcOrd="0" destOrd="0" presId="urn:microsoft.com/office/officeart/2008/layout/VerticalCurvedList"/>
    <dgm:cxn modelId="{E84AE469-912B-491E-A41D-45BF4DF4F254}" srcId="{96DE91F0-08B1-48D8-8A9E-FFA5A65BB9C4}" destId="{46DA0B58-CCA3-4DCD-9129-AFB339BF4D1B}" srcOrd="1" destOrd="0" parTransId="{89929BDD-15A7-4F4F-A3A4-1F73DFDDA02F}" sibTransId="{91FD34A8-460A-4804-8E60-B5313A4FCF60}"/>
    <dgm:cxn modelId="{47354A0D-4F0B-49B5-8907-D480E68A37AB}" srcId="{96DE91F0-08B1-48D8-8A9E-FFA5A65BB9C4}" destId="{D6CD0A88-0FD8-4262-8340-4F59A0592498}" srcOrd="3" destOrd="0" parTransId="{8218847C-565D-4543-AB67-EFD82DCB44AB}" sibTransId="{810B52FC-43B9-4090-AD65-C028F44CD285}"/>
    <dgm:cxn modelId="{F693984C-9F72-4CBE-9C56-E6914B44C16C}" type="presOf" srcId="{569A5384-109F-431B-BEF0-CE68058711A5}" destId="{24E420BC-F06B-4A59-9A30-9F2107D8EAF7}" srcOrd="0" destOrd="0" presId="urn:microsoft.com/office/officeart/2008/layout/VerticalCurvedList"/>
    <dgm:cxn modelId="{A52FBBF4-31C0-4622-8CA1-84A4F1192E6E}" type="presOf" srcId="{5415D397-A926-4F83-9857-C23089BC596B}" destId="{7DF60280-79F5-4384-848B-250704768402}" srcOrd="0" destOrd="0" presId="urn:microsoft.com/office/officeart/2008/layout/VerticalCurvedList"/>
    <dgm:cxn modelId="{0661144B-244A-4201-A81D-CF6C90F96B36}" srcId="{96DE91F0-08B1-48D8-8A9E-FFA5A65BB9C4}" destId="{438BFA1E-F3E7-4242-B18B-B090FD255370}" srcOrd="2" destOrd="0" parTransId="{C12A2BFD-BC60-4F8E-9435-279625B31AED}" sibTransId="{C73F3329-8C5D-4001-B3CA-FB5815FB9CB6}"/>
    <dgm:cxn modelId="{971F42E0-68FF-4BD8-A3EE-21D44D03555F}" type="presOf" srcId="{0EB1FC3C-9B58-47A5-822F-74FF65F5890C}" destId="{309A3C8F-0CC0-4AED-8932-AD5F63EAC0D5}" srcOrd="0" destOrd="0" presId="urn:microsoft.com/office/officeart/2008/layout/VerticalCurvedList"/>
    <dgm:cxn modelId="{D1761B40-4F7D-4408-8524-D23C871C6479}" type="presParOf" srcId="{3C14C0BF-7659-405F-BD95-3CAEB03A6D3B}" destId="{85F72307-A327-4BC1-A4FD-ABFD318C559E}" srcOrd="0" destOrd="0" presId="urn:microsoft.com/office/officeart/2008/layout/VerticalCurvedList"/>
    <dgm:cxn modelId="{0C63FCAD-5AA2-4947-B060-792B6EA6CE92}" type="presParOf" srcId="{85F72307-A327-4BC1-A4FD-ABFD318C559E}" destId="{D116D7E7-7D54-4B8F-BAAC-B2BD4572D04A}" srcOrd="0" destOrd="0" presId="urn:microsoft.com/office/officeart/2008/layout/VerticalCurvedList"/>
    <dgm:cxn modelId="{D8CD2BB7-B9F0-4A6A-8C45-CEAAE7A863E5}" type="presParOf" srcId="{D116D7E7-7D54-4B8F-BAAC-B2BD4572D04A}" destId="{AD2AD4E6-0F29-4C54-9CA2-80C2C23C279E}" srcOrd="0" destOrd="0" presId="urn:microsoft.com/office/officeart/2008/layout/VerticalCurvedList"/>
    <dgm:cxn modelId="{446249DC-A6C5-4162-A0FD-D55CFA7F6574}" type="presParOf" srcId="{D116D7E7-7D54-4B8F-BAAC-B2BD4572D04A}" destId="{309A3C8F-0CC0-4AED-8932-AD5F63EAC0D5}" srcOrd="1" destOrd="0" presId="urn:microsoft.com/office/officeart/2008/layout/VerticalCurvedList"/>
    <dgm:cxn modelId="{36F365DA-FC0D-4897-8F2D-F1B1EB8C761C}" type="presParOf" srcId="{D116D7E7-7D54-4B8F-BAAC-B2BD4572D04A}" destId="{AA273C8E-BE7F-4A2D-862C-9EF051D71D08}" srcOrd="2" destOrd="0" presId="urn:microsoft.com/office/officeart/2008/layout/VerticalCurvedList"/>
    <dgm:cxn modelId="{3814ED7B-DE71-4F08-95E3-6FA9E9293CE5}" type="presParOf" srcId="{D116D7E7-7D54-4B8F-BAAC-B2BD4572D04A}" destId="{0EFDC884-1690-4A6C-B407-82D1810D0994}" srcOrd="3" destOrd="0" presId="urn:microsoft.com/office/officeart/2008/layout/VerticalCurvedList"/>
    <dgm:cxn modelId="{5CE752E8-DFA2-4FEF-A8FA-9855810A1BBC}" type="presParOf" srcId="{85F72307-A327-4BC1-A4FD-ABFD318C559E}" destId="{24E420BC-F06B-4A59-9A30-9F2107D8EAF7}" srcOrd="1" destOrd="0" presId="urn:microsoft.com/office/officeart/2008/layout/VerticalCurvedList"/>
    <dgm:cxn modelId="{7BF206DF-BF04-4DA6-982C-8E0CF48852A2}" type="presParOf" srcId="{85F72307-A327-4BC1-A4FD-ABFD318C559E}" destId="{417ED14C-CE42-4F86-B6E1-5FF3EAB0C452}" srcOrd="2" destOrd="0" presId="urn:microsoft.com/office/officeart/2008/layout/VerticalCurvedList"/>
    <dgm:cxn modelId="{E6DB6816-6050-46DC-8E18-43E1EB651A6C}" type="presParOf" srcId="{417ED14C-CE42-4F86-B6E1-5FF3EAB0C452}" destId="{4C513581-0A16-4140-83AA-EF35BA4E8684}" srcOrd="0" destOrd="0" presId="urn:microsoft.com/office/officeart/2008/layout/VerticalCurvedList"/>
    <dgm:cxn modelId="{52B994A6-E092-49D5-9E7D-4888813B0B26}" type="presParOf" srcId="{85F72307-A327-4BC1-A4FD-ABFD318C559E}" destId="{CE586FB4-75D4-4DC9-9B4D-47F28BD7FC74}" srcOrd="3" destOrd="0" presId="urn:microsoft.com/office/officeart/2008/layout/VerticalCurvedList"/>
    <dgm:cxn modelId="{A61FAC16-79AA-4915-8943-ED7B87FF32B0}" type="presParOf" srcId="{85F72307-A327-4BC1-A4FD-ABFD318C559E}" destId="{B53456F1-99C6-41AA-A4C5-A1CFD7CD849A}" srcOrd="4" destOrd="0" presId="urn:microsoft.com/office/officeart/2008/layout/VerticalCurvedList"/>
    <dgm:cxn modelId="{86523065-B674-4F03-AB16-31AE224A35F9}" type="presParOf" srcId="{B53456F1-99C6-41AA-A4C5-A1CFD7CD849A}" destId="{4CC7E452-A791-4F6A-8016-C4F8E776833C}" srcOrd="0" destOrd="0" presId="urn:microsoft.com/office/officeart/2008/layout/VerticalCurvedList"/>
    <dgm:cxn modelId="{46C0D352-8F71-4009-BBB3-324081765F17}" type="presParOf" srcId="{85F72307-A327-4BC1-A4FD-ABFD318C559E}" destId="{ECEC895F-A12F-4EA3-BD1B-101E9DF90CFE}" srcOrd="5" destOrd="0" presId="urn:microsoft.com/office/officeart/2008/layout/VerticalCurvedList"/>
    <dgm:cxn modelId="{4162B889-A599-427A-BDB9-93CB35096C7A}" type="presParOf" srcId="{85F72307-A327-4BC1-A4FD-ABFD318C559E}" destId="{B781F15F-F0E8-4501-8BEF-9897806CB351}" srcOrd="6" destOrd="0" presId="urn:microsoft.com/office/officeart/2008/layout/VerticalCurvedList"/>
    <dgm:cxn modelId="{3A7082A5-B48C-4455-84EC-D87721213A90}" type="presParOf" srcId="{B781F15F-F0E8-4501-8BEF-9897806CB351}" destId="{F25141FC-E004-4B16-AA54-245F56CDA6DB}" srcOrd="0" destOrd="0" presId="urn:microsoft.com/office/officeart/2008/layout/VerticalCurvedList"/>
    <dgm:cxn modelId="{D5EE58E0-24EB-4E21-9B05-7FA349AEC1A8}" type="presParOf" srcId="{85F72307-A327-4BC1-A4FD-ABFD318C559E}" destId="{F6D6D749-686F-48BD-AB62-65DDC176E7F8}" srcOrd="7" destOrd="0" presId="urn:microsoft.com/office/officeart/2008/layout/VerticalCurvedList"/>
    <dgm:cxn modelId="{B07E7367-BF43-4F78-BEAE-EBF1866AA4D6}" type="presParOf" srcId="{85F72307-A327-4BC1-A4FD-ABFD318C559E}" destId="{E2378889-DAFE-48DF-A58A-D6DAF954FEB9}" srcOrd="8" destOrd="0" presId="urn:microsoft.com/office/officeart/2008/layout/VerticalCurvedList"/>
    <dgm:cxn modelId="{B60D804F-9B16-47F6-9469-5715FDE24A0E}" type="presParOf" srcId="{E2378889-DAFE-48DF-A58A-D6DAF954FEB9}" destId="{CBAD0FA3-8430-421D-89A1-3051E280ABE3}" srcOrd="0" destOrd="0" presId="urn:microsoft.com/office/officeart/2008/layout/VerticalCurvedList"/>
    <dgm:cxn modelId="{F20917B8-5CE1-41BA-8A1D-588AE342D32C}" type="presParOf" srcId="{85F72307-A327-4BC1-A4FD-ABFD318C559E}" destId="{7DF60280-79F5-4384-848B-250704768402}" srcOrd="9" destOrd="0" presId="urn:microsoft.com/office/officeart/2008/layout/VerticalCurvedList"/>
    <dgm:cxn modelId="{FBA2EF47-6792-4B08-A7A8-D3AEEB060DB9}" type="presParOf" srcId="{85F72307-A327-4BC1-A4FD-ABFD318C559E}" destId="{DF3D556A-E759-4E80-956D-5929F8CF4E6F}" srcOrd="10" destOrd="0" presId="urn:microsoft.com/office/officeart/2008/layout/VerticalCurvedList"/>
    <dgm:cxn modelId="{598A51A6-0536-4E23-9288-CD45ADDCF340}" type="presParOf" srcId="{DF3D556A-E759-4E80-956D-5929F8CF4E6F}" destId="{38AD466D-74A2-4079-B673-9B4AAD9326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A3C8F-0CC0-4AED-8932-AD5F63EAC0D5}">
      <dsp:nvSpPr>
        <dsp:cNvPr id="0" name=""/>
        <dsp:cNvSpPr/>
      </dsp:nvSpPr>
      <dsp:spPr>
        <a:xfrm>
          <a:off x="-6364395" y="-967378"/>
          <a:ext cx="7527658" cy="7527658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420BC-F06B-4A59-9A30-9F2107D8EAF7}">
      <dsp:nvSpPr>
        <dsp:cNvPr id="0" name=""/>
        <dsp:cNvSpPr/>
      </dsp:nvSpPr>
      <dsp:spPr>
        <a:xfrm>
          <a:off x="553747" y="81472"/>
          <a:ext cx="7676747" cy="69933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098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Указом Президента Российской Федерации от 28.04.2008 № 607 «Об оценке эффективности деятельности органов местного самоуправления городских округов</a:t>
          </a:r>
          <a:b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муниципальных районов»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747" y="81472"/>
        <a:ext cx="7676747" cy="699336"/>
      </dsp:txXfrm>
    </dsp:sp>
    <dsp:sp modelId="{4C513581-0A16-4140-83AA-EF35BA4E8684}">
      <dsp:nvSpPr>
        <dsp:cNvPr id="0" name=""/>
        <dsp:cNvSpPr/>
      </dsp:nvSpPr>
      <dsp:spPr>
        <a:xfrm>
          <a:off x="0" y="0"/>
          <a:ext cx="874170" cy="874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86FB4-75D4-4DC9-9B4D-47F28BD7FC74}">
      <dsp:nvSpPr>
        <dsp:cNvPr id="0" name=""/>
        <dsp:cNvSpPr/>
      </dsp:nvSpPr>
      <dsp:spPr>
        <a:xfrm>
          <a:off x="1091574" y="815685"/>
          <a:ext cx="7142374" cy="140331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098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Постановлением Правительства Российской Федерации от 17.12.2012 № 1317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мерах по реализации Указа Президента Российской Федерации от 28.04.2008 № 607 «Об оценке эффективности деятельности органов местного самоуправления городских округов и муниципальных районов» и подпункта «и» пункта 2 Указа Президента Российской Федерации от 7 мая 2012 года № 601 «Об основных направлениях совершенствования системы государственного управления»</a:t>
          </a:r>
          <a:endParaRPr lang="ru-RU" sz="1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1574" y="815685"/>
        <a:ext cx="7142374" cy="1403316"/>
      </dsp:txXfrm>
    </dsp:sp>
    <dsp:sp modelId="{4CC7E452-A791-4F6A-8016-C4F8E776833C}">
      <dsp:nvSpPr>
        <dsp:cNvPr id="0" name=""/>
        <dsp:cNvSpPr/>
      </dsp:nvSpPr>
      <dsp:spPr>
        <a:xfrm>
          <a:off x="471862" y="1040603"/>
          <a:ext cx="874170" cy="874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67816"/>
              <a:satOff val="1294"/>
              <a:lumOff val="57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C895F-A12F-4EA3-BD1B-101E9DF90CFE}">
      <dsp:nvSpPr>
        <dsp:cNvPr id="0" name=""/>
        <dsp:cNvSpPr/>
      </dsp:nvSpPr>
      <dsp:spPr>
        <a:xfrm>
          <a:off x="1098924" y="2252024"/>
          <a:ext cx="7149725" cy="108885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098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Распоряжением Правительства Ханты-Мансийского автономного округа – Югры от 15.03.2013 № 92-рп «Об оценке эффективности деятельности органов местного самоуправления городских округов и муниципальных районов Ханты-Мансийского автономного округа – Югры»</a:t>
          </a:r>
          <a:endParaRPr lang="ru-RU" sz="1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8924" y="2252024"/>
        <a:ext cx="7149725" cy="1088852"/>
      </dsp:txXfrm>
    </dsp:sp>
    <dsp:sp modelId="{F25141FC-E004-4B16-AA54-245F56CDA6DB}">
      <dsp:nvSpPr>
        <dsp:cNvPr id="0" name=""/>
        <dsp:cNvSpPr/>
      </dsp:nvSpPr>
      <dsp:spPr>
        <a:xfrm>
          <a:off x="471865" y="2359365"/>
          <a:ext cx="874170" cy="874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6D749-686F-48BD-AB62-65DDC176E7F8}">
      <dsp:nvSpPr>
        <dsp:cNvPr id="0" name=""/>
        <dsp:cNvSpPr/>
      </dsp:nvSpPr>
      <dsp:spPr>
        <a:xfrm>
          <a:off x="1093074" y="3445043"/>
          <a:ext cx="7142374" cy="95803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098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Постановлением Правительства Ханты-Мансийского автономного округа – Югры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24.01.2014 № 24-п «О Порядке выделения грантов городским округам и муниципальным районам Ханты-Мансийского автономного округа – Югры в целях поощрения достижения наилучших значений показателей деятельности органов местного самоуправления городских округов и муниципальных районов Ханты-Мансийского автономного округа – Югры»</a:t>
          </a:r>
          <a:endParaRPr lang="ru-RU" sz="12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3074" y="3445043"/>
        <a:ext cx="7142374" cy="958034"/>
      </dsp:txXfrm>
    </dsp:sp>
    <dsp:sp modelId="{CBAD0FA3-8430-421D-89A1-3051E280ABE3}">
      <dsp:nvSpPr>
        <dsp:cNvPr id="0" name=""/>
        <dsp:cNvSpPr/>
      </dsp:nvSpPr>
      <dsp:spPr>
        <a:xfrm>
          <a:off x="589263" y="3451978"/>
          <a:ext cx="874170" cy="874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03448"/>
              <a:satOff val="3881"/>
              <a:lumOff val="171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60280-79F5-4384-848B-250704768402}">
      <dsp:nvSpPr>
        <dsp:cNvPr id="0" name=""/>
        <dsp:cNvSpPr/>
      </dsp:nvSpPr>
      <dsp:spPr>
        <a:xfrm>
          <a:off x="605151" y="4510111"/>
          <a:ext cx="7643498" cy="1082789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098" tIns="27940" rIns="27940" bIns="2794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Постановлением 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Губернатора Ханты-Мансийского автономного округа – Югры от 23.01.2014 № 7 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реализации постановления Правительства Российской Федерации от 17.12.2012 № 1317 «О мерах по реализации Указа Президента Российской  Федерации от 28.04.2008 № 607 «Об оценке эффективности деятельности органов местного самоуправления городских округов и муниципальных районов» и подпункта «и» пункта 2 Указа Президента Российской Федерации от 07.05.2012 № 601 «Об основных направлениях совершенствования системы государственного управления» в части организации и проведения опросов населения»</a:t>
          </a:r>
          <a:endParaRPr lang="ru-RU" sz="11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151" y="4510111"/>
        <a:ext cx="7643498" cy="1082789"/>
      </dsp:txXfrm>
    </dsp:sp>
    <dsp:sp modelId="{38AD466D-74A2-4079-B673-9B4AAD93264B}">
      <dsp:nvSpPr>
        <dsp:cNvPr id="0" name=""/>
        <dsp:cNvSpPr/>
      </dsp:nvSpPr>
      <dsp:spPr>
        <a:xfrm>
          <a:off x="258873" y="4611641"/>
          <a:ext cx="874170" cy="874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57CD-418D-49C3-B9E5-2DF2675FBC14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502C0-249C-49F1-8903-A131D3E3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93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E2736-0F9C-4452-AC3B-DF5D036A4474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09128-CC9F-46C5-9641-793C7CBC8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2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16BB-3BFA-427C-A143-4F66363F21FA}" type="datetime1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96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77E0-F73C-4977-81FC-1C574DAE090F}" type="datetime1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5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A9EE-7586-4423-9886-C6B3BECDCBFE}" type="datetime1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4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994B-26A0-4C9B-BFC1-2128734117A3}" type="datetime1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7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7FDB6-08CB-43C3-B8D9-B1C44E78A042}" type="datetime1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8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1BC-A4E8-4562-81C1-E471A425D861}" type="datetime1">
              <a:rPr lang="ru-RU" smtClean="0"/>
              <a:pPr/>
              <a:t>19.07.2021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3165-A5AC-4CA7-8EF6-241F2383872E}" type="datetime1">
              <a:rPr lang="ru-RU" smtClean="0"/>
              <a:pPr/>
              <a:t>19.07.2021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3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1B6-B02A-4CC2-A901-A8133E848763}" type="datetime1">
              <a:rPr lang="ru-RU" smtClean="0"/>
              <a:pPr/>
              <a:t>19.07.2021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0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EF82-6F4E-4FDD-B87B-08042E21EBE8}" type="datetime1">
              <a:rPr lang="ru-RU" smtClean="0"/>
              <a:pPr/>
              <a:t>19.07.2021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2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5A7-E285-4A8A-B4D6-1AA2BDEE1D40}" type="datetime1">
              <a:rPr lang="ru-RU" smtClean="0"/>
              <a:pPr/>
              <a:t>19.07.2021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3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9A61-5B3C-42D8-BD87-9850E34C8A0E}" type="datetime1">
              <a:rPr lang="ru-RU" smtClean="0"/>
              <a:pPr/>
              <a:t>19.07.2021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3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1998C-9BCB-47E3-9D9D-F58A54C239E8}" type="datetime1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560982" y="2560981"/>
            <a:ext cx="6858000" cy="1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2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6913" y="2892111"/>
            <a:ext cx="8752115" cy="1816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endParaRPr lang="ru-RU" altLang="ru-RU" sz="29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828" y="6121489"/>
            <a:ext cx="3416351" cy="508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36" y="242407"/>
            <a:ext cx="1175733" cy="14470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4092" y="202515"/>
            <a:ext cx="701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эффективности деятельности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городского округа Сургут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 - Югры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полугодие 2021 года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(показатели результативности)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29295" y="1725050"/>
            <a:ext cx="7289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 исполнение пункта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51 от 19.10.2020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Постоянной комиссии Совета при Губернаторе Ханты-Мансийского автономного округа – Югры по развитию местного самоуправления </a:t>
            </a:r>
          </a:p>
          <a:p>
            <a:pPr algn="ctr"/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Ханты-Мансийском автономном округе – Югре 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предварительных данных структурных подразделений Администрации города) </a:t>
            </a:r>
            <a:endParaRPr lang="ru-RU" altLang="ru-RU" sz="1200" b="1" i="1" cap="all" dirty="0">
              <a:ln w="0"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http://admsurgut.ru/files/photogallery/8556/thumbnail/%D0%B0%D0%B4%D0%BC-removebg-preview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76" y="8187559"/>
            <a:ext cx="5715301" cy="270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" descr="В администрации Сургута грядёт сокращение штата. Под него попадут три  подразделени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95" y="2892111"/>
            <a:ext cx="7289733" cy="3543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9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611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2669" y="373551"/>
            <a:ext cx="734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8. Доля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систематически занимающегося 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 и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спортом, %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6897" y="5475890"/>
            <a:ext cx="7554224" cy="119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 итогам 1 полугодия 2021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лиц, систематически занимающихся физической культурой и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составила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150 250 человек, численность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3-79 лет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366 138 человек.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Соответственно, значение показателя: отношение 150250 к 366138, выраженное в процентах, = 41%. 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95790203"/>
              </p:ext>
            </p:extLst>
          </p:nvPr>
        </p:nvGraphicFramePr>
        <p:xfrm>
          <a:off x="1524001" y="1397000"/>
          <a:ext cx="4336472" cy="386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Календарь событий | МБУ ЦФП «Надежда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31" y="1533115"/>
            <a:ext cx="3158837" cy="3592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611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2669" y="373551"/>
            <a:ext cx="7348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9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жилых помещений, приходящаяся в среднем на одного жителя, всего, в том числе введенная в действие за один год, 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метров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2979" y="4790619"/>
            <a:ext cx="752464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 итогам 1 полугодия 2021 общая </a:t>
            </a:r>
            <a:r>
              <a:rPr lang="ru-RU" sz="1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жилищного фонда составила 8 531 тыс. кв. метров, численность </a:t>
            </a:r>
            <a:r>
              <a:rPr lang="ru-RU" sz="1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населения на конец </a:t>
            </a:r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– 391 236 человек. Соответственно, </a:t>
            </a:r>
            <a:r>
              <a:rPr lang="ru-RU" sz="1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показателя </a:t>
            </a:r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«Общая </a:t>
            </a:r>
            <a:r>
              <a:rPr lang="ru-RU" sz="1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жилых помещений, приходящаяся в среднем на одного </a:t>
            </a:r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жителя»: </a:t>
            </a:r>
            <a:r>
              <a:rPr lang="ru-RU" sz="1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8 531 </a:t>
            </a:r>
            <a:r>
              <a:rPr lang="ru-RU" sz="1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391 236, </a:t>
            </a:r>
            <a:r>
              <a:rPr lang="ru-RU" sz="1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выраженное в </a:t>
            </a:r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 метрах, </a:t>
            </a:r>
            <a:r>
              <a:rPr lang="ru-RU" sz="1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21,8 кв. метра. </a:t>
            </a:r>
            <a:endParaRPr lang="ru-RU" sz="1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 </a:t>
            </a:r>
            <a:r>
              <a:rPr lang="ru-RU" sz="1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1 полугодия 2021 года </a:t>
            </a:r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площадь, введенного в эксплуатацию жилья, составила </a:t>
            </a:r>
            <a:b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43,7 </a:t>
            </a:r>
            <a:r>
              <a:rPr lang="ru-RU" sz="1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кв. метров, численность постоянного населения </a:t>
            </a:r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январь – июнь 2021 года </a:t>
            </a:r>
            <a:r>
              <a:rPr lang="ru-RU" sz="1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389 236 </a:t>
            </a:r>
            <a:r>
              <a:rPr lang="ru-RU" sz="1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Соответственно, значение показателя «</a:t>
            </a:r>
            <a:r>
              <a:rPr lang="ru-RU" sz="1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жилых помещений, </a:t>
            </a:r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введенная в действие на одного жителя»: отношение 43,7 тыс. кв. метров к 389 236, выраженное в кв. метрах </a:t>
            </a:r>
            <a:r>
              <a:rPr lang="ru-RU" sz="1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0,1 кв. метра. </a:t>
            </a:r>
            <a:endParaRPr lang="ru-RU" sz="1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63968"/>
              </p:ext>
            </p:extLst>
          </p:nvPr>
        </p:nvGraphicFramePr>
        <p:xfrm>
          <a:off x="1612669" y="1204548"/>
          <a:ext cx="4264429" cy="3462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http://admsurgut.ru/files/photogallery/8562/medium/H02A73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25" y="1328574"/>
            <a:ext cx="3000896" cy="3168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63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611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2669" y="286266"/>
            <a:ext cx="7348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Доля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получившего жилые помещения 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улучшившего жилищные условия в отчетном году, в общей численности населения, состоящего на учете в качестве нуждающегося 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помещениях, %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2669" y="5436523"/>
            <a:ext cx="74473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 итогам 1 полугодия 2021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семей, получивших жилые помещения и улучшивших жилищные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составило 283; количество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семей, состоящих на учете в качестве нуждающегося в жилых помещениях на начало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- 3 987 единиц. Соответственно, значение показателя: отношение 283 к 3 987, выраженное в процентах, 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7,1%. 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08174430"/>
              </p:ext>
            </p:extLst>
          </p:nvPr>
        </p:nvGraphicFramePr>
        <p:xfrm>
          <a:off x="1524001" y="1450768"/>
          <a:ext cx="4469476" cy="381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 descr="Черновая, но своя. В Советском ключи от новых квартир получили 3 десятка  семей | ЖКХ | Окружная телерадиокомпания Югр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62" y="1542242"/>
            <a:ext cx="3042459" cy="3574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9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611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2669" y="258816"/>
            <a:ext cx="73484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11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Площадь земельных участков, предоставленных для строительства, в отношении которых с даты принятия решения о предоставлении земельного участка или подписания протокола о результатах торгов (конкурсов, аукционов) не было получено разрешение на ввод в эксплуатацию: объектов жилищного строительства - в течение 3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лет; иных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капитального строительства - в течение 5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лет,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 метров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966617"/>
              </p:ext>
            </p:extLst>
          </p:nvPr>
        </p:nvGraphicFramePr>
        <p:xfrm>
          <a:off x="1704109" y="1770611"/>
          <a:ext cx="7019476" cy="472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Земельные участки в Сургуте купить - 897 объявлений, продажа земельных  участков Сургута на Move.Ru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8" y="1496292"/>
            <a:ext cx="7019477" cy="151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0918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611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2669" y="235294"/>
            <a:ext cx="7348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12. Площадь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участков, предоставленных для строительства в расчете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тыс. человек населения, всего, в том числе земельных участков, предоставленных для жилищного строительства, индивидуального строительства и комплексного освоения в целях жилищного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строительства, га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744835"/>
              </p:ext>
            </p:extLst>
          </p:nvPr>
        </p:nvGraphicFramePr>
        <p:xfrm>
          <a:off x="1612668" y="1328574"/>
          <a:ext cx="7207136" cy="49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035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611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2669" y="286266"/>
            <a:ext cx="7348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на содержание работников органов местного самоуправления в расчете на одного жителя муниципального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руб.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2669" y="5436523"/>
            <a:ext cx="73484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 итогам 1 полугодия 2021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муниципального образования на содержание работников органов местного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составил </a:t>
            </a:r>
            <a:b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753 965 тыс. рублей, численность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населения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389 236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Соответственно, значение показателя: отношение 753965 к 389236, выраженное в рублях = 1 937 рублей. 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4729458"/>
              </p:ext>
            </p:extLst>
          </p:nvPr>
        </p:nvGraphicFramePr>
        <p:xfrm>
          <a:off x="1524001" y="1450768"/>
          <a:ext cx="4469476" cy="381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918661" y="1450769"/>
            <a:ext cx="2951019" cy="3736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219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2" y="277115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Схема 23"/>
          <p:cNvGraphicFramePr/>
          <p:nvPr>
            <p:extLst/>
          </p:nvPr>
        </p:nvGraphicFramePr>
        <p:xfrm>
          <a:off x="1384995" y="379592"/>
          <a:ext cx="7759005" cy="623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500102" y="242410"/>
            <a:ext cx="742507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деятельности органов местного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округов и муниципальных районов Ханты-Мансийского автономного округа - Югры проводится в соответствии с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50014582"/>
              </p:ext>
            </p:extLst>
          </p:nvPr>
        </p:nvGraphicFramePr>
        <p:xfrm>
          <a:off x="621332" y="1119573"/>
          <a:ext cx="8248650" cy="5592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7" y="1272811"/>
            <a:ext cx="637222" cy="60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13" y="2345802"/>
            <a:ext cx="637222" cy="60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60" y="3533942"/>
            <a:ext cx="637222" cy="60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67" y="5761420"/>
            <a:ext cx="637222" cy="60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21" y="4718425"/>
            <a:ext cx="637222" cy="60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27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611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2669" y="341988"/>
            <a:ext cx="734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1. Число субъектов малого и среднего предпринимательства на 10 тысяч человек населения,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2669" y="5216856"/>
            <a:ext cx="7447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 итогам 1 полугодия 2021 года по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реестра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малого и среднего предпринимательства Федеральной налоговой службы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зарегистрировано 17 219 субъектов малого и среднего предпринимательства, численность постоянного населения по оценке составила 389 236 человек.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Соответственно, значение показателя: отношение 17 219 к 389 236, умноженное на 10 000, </a:t>
            </a:r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442 единицы. 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423533395"/>
              </p:ext>
            </p:extLst>
          </p:nvPr>
        </p:nvGraphicFramePr>
        <p:xfrm>
          <a:off x="1524000" y="1397000"/>
          <a:ext cx="4594167" cy="364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http://admsurgut.ru/files/photogallery/7994/big/210402_%D0%92%20%D0%A1%D1%83%D1%80%D0%B3%D1%83%D1%82%D0%B5%20%D0%BE%D0%B1%D1%81%D1%83%D0%B4%D0%B8%D0%BB%D0%B8%20%D1%80%D0%B5%D0%B0%D0%BB%D0%B8%D0%B7%D0%B0%D1%86%D0%B8%D1%8E%20%20%D0%BF%D1%80%D0%BE%D0%B5%D0%BA%D1%82%D0%B0%20%D0%9F%D1%80%D0%BE%D0%B8%D0%B7%D0%B2%D0%BE%D0%B4%D0%B8%D1%82%D0%B5%D0%BB%D1%8C%D0%BD%D0%BE%D1%81%D1%82%D1%8C%20%D1%82%D1%80%D1%83%D0%B4%D0%B0.do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13" y="1521229"/>
            <a:ext cx="3009208" cy="3300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611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301576"/>
            <a:ext cx="7437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Доля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среднесписочной численности работников (без внешних совместителей) малых и средних предприятий в среднесписочной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(без внешних совместителей) всех предприятий </a:t>
            </a:r>
            <a:endParaRPr lang="en-US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организаций, %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5377873"/>
            <a:ext cx="7447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 итогам 1 полугодия 2021 года среднесписочная численность работников организаций составила 148 344 человека, в том числе малых и средних – 38 550 человек. 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Соответственно, значение показателя: отношение 38 550 к 148 244, выраженное в процентах, </a:t>
            </a:r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26%. 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81590091"/>
              </p:ext>
            </p:extLst>
          </p:nvPr>
        </p:nvGraphicFramePr>
        <p:xfrm>
          <a:off x="1524000" y="1397000"/>
          <a:ext cx="4594167" cy="390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 descr="Корпорация малого и среднего предпринимательства проведет стратегическую  сессию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584" y="1537855"/>
            <a:ext cx="3126772" cy="3483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9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611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9295" y="358611"/>
            <a:ext cx="7223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3. Объем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 в основной капитал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бюджетных средств)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расчете на одного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жителя, тыс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5588393"/>
            <a:ext cx="7447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 итогам 1 полугодия 2021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капитал за счет всех источников финансирования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крупным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средним организациями составил </a:t>
            </a:r>
            <a:b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21 271 млн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постоянного населения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- 389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 человек. </a:t>
            </a: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Соответственно, значение показателя: отношение 21271 к 389,236</a:t>
            </a:r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тыс. рублей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222502802"/>
              </p:ext>
            </p:extLst>
          </p:nvPr>
        </p:nvGraphicFramePr>
        <p:xfrm>
          <a:off x="1406897" y="1471353"/>
          <a:ext cx="4594167" cy="398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560769"/>
            <a:ext cx="2911378" cy="3642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7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9" y="314584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9296" y="330440"/>
            <a:ext cx="7342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Доля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и неналоговых доходов местного бюджета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исключением поступлений налоговых доходов по дополнительным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нормативам отчислений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общем объеме собственных доходов бюджета муниципального образования (без учета субвенций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%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5377873"/>
            <a:ext cx="7447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1 полугодия 2021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и неналоговых доходов местного бюджета (за исключением поступлений налоговых доходов по дополнительным нормативам отчислений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составила 5 312 млн. рублей, общий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собственных доходов бюджета муниципального образования (без учета субвенций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7 083 млн. рублей. 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Соответственно, значение показателя: отношение 5312 к 7083, выраженное в процентах, </a:t>
            </a:r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75%. 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18441110"/>
              </p:ext>
            </p:extLst>
          </p:nvPr>
        </p:nvGraphicFramePr>
        <p:xfrm>
          <a:off x="1629296" y="1397000"/>
          <a:ext cx="4630188" cy="390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65" y="1680468"/>
            <a:ext cx="2833591" cy="3448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86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611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6166" y="382161"/>
            <a:ext cx="7396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5. Доля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возрасте 1 - 6 лет, стоящих на учете </a:t>
            </a:r>
            <a:endParaRPr lang="en-US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в муниципальные дошкольные образовательные учреждения,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численности детей в возрасте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- 6 лет,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6897" y="5336771"/>
            <a:ext cx="75359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1 полугодия 2021 года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возрасте 1-6 лет, состоящих на учете для определения в муниципальные дошкольные образовательные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учреждения, составила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415 человек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детей в возрасте 1-6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– 39 539 человек. 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Соответственно,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показателя: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5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415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39 539,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выраженное в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процентах, </a:t>
            </a:r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13,7%. 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88928612"/>
              </p:ext>
            </p:extLst>
          </p:nvPr>
        </p:nvGraphicFramePr>
        <p:xfrm>
          <a:off x="1546166" y="1328574"/>
          <a:ext cx="4106489" cy="4008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70" y="1429789"/>
            <a:ext cx="3215334" cy="3815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42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611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4605" y="358611"/>
            <a:ext cx="7438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Доля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учреждениях, %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2261" y="5486400"/>
            <a:ext cx="774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1 полугодия 2021 года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занимающихся во вторую смену, составила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19 781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(всего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53 443 человек. 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Соответственно,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показателя: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19 781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53 443,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выраженное в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процентах, </a:t>
            </a:r>
            <a:b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37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55219777"/>
              </p:ext>
            </p:extLst>
          </p:nvPr>
        </p:nvGraphicFramePr>
        <p:xfrm>
          <a:off x="1504605" y="1263536"/>
          <a:ext cx="4239490" cy="422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 descr="http://admsurgut.ru/files/photogallery/8471/thumbnail/H02A768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78" y="1887289"/>
            <a:ext cx="3340025" cy="3059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37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611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4605" y="358611"/>
            <a:ext cx="7438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7. Доля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учреждений, %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3105" y="5281735"/>
            <a:ext cx="7521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характеризует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соответствия общеобразовательных учреждений современным требованиям. </a:t>
            </a:r>
            <a:endParaRPr lang="en-US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 требованиям относятся качественные показатели инфраструктуры (материально-технической и технологической базы) обучения, а также возможность реализации требований федеральных государственных образовательных стандартов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62075170"/>
              </p:ext>
            </p:extLst>
          </p:nvPr>
        </p:nvGraphicFramePr>
        <p:xfrm>
          <a:off x="1406897" y="1263536"/>
          <a:ext cx="4337198" cy="407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 descr="В Сургуте появился комплекс «Школа – детский сад № 1» - МК Югр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14" y="1745674"/>
            <a:ext cx="2890345" cy="2967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76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3976</TotalTime>
  <Words>1457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Ольга</dc:creator>
  <cp:lastModifiedBy>Бергер Ольга Сергеевна</cp:lastModifiedBy>
  <cp:revision>557</cp:revision>
  <cp:lastPrinted>2017-03-17T06:24:23Z</cp:lastPrinted>
  <dcterms:created xsi:type="dcterms:W3CDTF">2014-11-21T11:00:06Z</dcterms:created>
  <dcterms:modified xsi:type="dcterms:W3CDTF">2021-07-19T11:58:41Z</dcterms:modified>
</cp:coreProperties>
</file>