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65" r:id="rId3"/>
    <p:sldId id="256" r:id="rId4"/>
    <p:sldId id="257" r:id="rId5"/>
    <p:sldId id="262" r:id="rId6"/>
    <p:sldId id="272" r:id="rId7"/>
    <p:sldId id="259" r:id="rId8"/>
    <p:sldId id="263" r:id="rId9"/>
    <p:sldId id="260" r:id="rId10"/>
    <p:sldId id="261" r:id="rId11"/>
    <p:sldId id="266" r:id="rId12"/>
    <p:sldId id="267" r:id="rId13"/>
    <p:sldId id="269" r:id="rId14"/>
    <p:sldId id="271" r:id="rId15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ED4"/>
    <a:srgbClr val="DAEED4"/>
    <a:srgbClr val="CBE2F7"/>
    <a:srgbClr val="F8D7CA"/>
    <a:srgbClr val="820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72705-B40E-42A4-8F78-7CF23FF377F9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DAB06-DADC-40A1-88BC-59E85952E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8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5BF-B445-47E9-846F-FAB028C277F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9583-7222-46FB-BAAA-F2441E67D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3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5BF-B445-47E9-846F-FAB028C277F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9583-7222-46FB-BAAA-F2441E67D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8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5BF-B445-47E9-846F-FAB028C277F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9583-7222-46FB-BAAA-F2441E67D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0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5BF-B445-47E9-846F-FAB028C277F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9583-7222-46FB-BAAA-F2441E67D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8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5BF-B445-47E9-846F-FAB028C277F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9583-7222-46FB-BAAA-F2441E67D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3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5BF-B445-47E9-846F-FAB028C277F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9583-7222-46FB-BAAA-F2441E67D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8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5BF-B445-47E9-846F-FAB028C277F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9583-7222-46FB-BAAA-F2441E67D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7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5BF-B445-47E9-846F-FAB028C277F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9583-7222-46FB-BAAA-F2441E67D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9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5BF-B445-47E9-846F-FAB028C277F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9583-7222-46FB-BAAA-F2441E67D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7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5BF-B445-47E9-846F-FAB028C277F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9583-7222-46FB-BAAA-F2441E67D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0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5BF-B445-47E9-846F-FAB028C277F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9583-7222-46FB-BAAA-F2441E67D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2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65BF-B445-47E9-846F-FAB028C277F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39583-7222-46FB-BAAA-F2441E67D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9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Аэропорт Сургу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129" y="452387"/>
            <a:ext cx="2083385" cy="112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452387"/>
            <a:ext cx="9144000" cy="558265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координационного совета по делам инвалидов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Администрации города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доступной среды </a:t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с ограниченными возможностями на территории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Аэропорта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«Сургут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17.05.2021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806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19308"/>
              </p:ext>
            </p:extLst>
          </p:nvPr>
        </p:nvGraphicFramePr>
        <p:xfrm>
          <a:off x="562707" y="745589"/>
          <a:ext cx="11127545" cy="5528601"/>
        </p:xfrm>
        <a:graphic>
          <a:graphicData uri="http://schemas.openxmlformats.org/drawingml/2006/table">
            <a:tbl>
              <a:tblPr firstRow="1" bandRow="1">
                <a:effectLst>
                  <a:reflection stA="45000" endPos="0" dist="50800" dir="5400000" sy="-100000" algn="bl" rotWithShape="0"/>
                </a:effectLst>
                <a:tableStyleId>{5C22544A-7EE6-4342-B048-85BDC9FD1C3A}</a:tableStyleId>
              </a:tblPr>
              <a:tblGrid>
                <a:gridCol w="1112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42867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82026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on-line </a:t>
                      </a:r>
                      <a:r>
                        <a:rPr lang="ru-RU" sz="4800" b="1" dirty="0" err="1" smtClean="0">
                          <a:solidFill>
                            <a:srgbClr val="82026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сурдо</a:t>
                      </a:r>
                      <a:r>
                        <a:rPr lang="ru-RU" sz="4800" b="1" dirty="0" smtClean="0">
                          <a:solidFill>
                            <a:srgbClr val="82026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-переводчик </a:t>
                      </a:r>
                    </a:p>
                    <a:p>
                      <a:pPr algn="ctr"/>
                      <a:r>
                        <a:rPr lang="ru-RU" sz="4800" b="1" dirty="0" smtClean="0">
                          <a:solidFill>
                            <a:srgbClr val="82026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платформе </a:t>
                      </a:r>
                      <a:r>
                        <a:rPr lang="en-US" sz="4800" b="1" dirty="0" smtClean="0">
                          <a:solidFill>
                            <a:srgbClr val="82026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r>
                        <a:rPr lang="ru-RU" sz="4800" b="1" dirty="0" smtClean="0">
                          <a:solidFill>
                            <a:srgbClr val="82026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4800" dirty="0"/>
                    </a:p>
                  </a:txBody>
                  <a:tcPr anchor="ctr">
                    <a:solidFill>
                      <a:srgbClr val="F8D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2867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82026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портативная индукционная система </a:t>
                      </a:r>
                      <a:endParaRPr lang="ru-RU" sz="4800" dirty="0"/>
                    </a:p>
                  </a:txBody>
                  <a:tcPr anchor="ctr">
                    <a:solidFill>
                      <a:srgbClr val="CBE2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2867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82026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ручной приемник портативной индукционной системы</a:t>
                      </a:r>
                      <a:endParaRPr lang="ru-RU" sz="4800" dirty="0"/>
                    </a:p>
                  </a:txBody>
                  <a:tcPr anchor="ctr">
                    <a:solidFill>
                      <a:srgbClr val="DDE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89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387941"/>
            <a:ext cx="4546242" cy="606165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35" y="417991"/>
            <a:ext cx="4924292" cy="60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2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80" y="425002"/>
            <a:ext cx="10083085" cy="6001555"/>
          </a:xfrm>
        </p:spPr>
      </p:pic>
    </p:spTree>
    <p:extLst>
      <p:ext uri="{BB962C8B-B14F-4D97-AF65-F5344CB8AC3E}">
        <p14:creationId xmlns:p14="http://schemas.microsoft.com/office/powerpoint/2010/main" val="221712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46" y="365124"/>
            <a:ext cx="4146996" cy="6100069"/>
          </a:xfrm>
        </p:spPr>
      </p:pic>
    </p:spTree>
    <p:extLst>
      <p:ext uri="{BB962C8B-B14F-4D97-AF65-F5344CB8AC3E}">
        <p14:creationId xmlns:p14="http://schemas.microsoft.com/office/powerpoint/2010/main" val="137806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ресло-коляска 945 TII Vermeiren (Boarding chair) для аэропор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2" y="156755"/>
            <a:ext cx="4763589" cy="476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ресло-коляска 945 TII Vermeiren (Boarding chair) для аэропор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28" y="156755"/>
            <a:ext cx="5049476" cy="50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ресло-коляска 945 TII Vermeiren (Boarding chair) для аэропор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66" y="2803414"/>
            <a:ext cx="3757342" cy="37573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5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362113" y="7819"/>
          <a:ext cx="6454375" cy="8353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829199" imgH="7543800" progId="AcroExch.Document.DC">
                  <p:embed/>
                </p:oleObj>
              </mc:Choice>
              <mc:Fallback>
                <p:oleObj name="Acrobat Document" r:id="rId3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2113" y="7819"/>
                        <a:ext cx="6454375" cy="8353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46757" y="-1311097"/>
          <a:ext cx="6677826" cy="864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5" imgW="5829199" imgH="7543800" progId="AcroExch.Document.DC">
                  <p:embed/>
                </p:oleObj>
              </mc:Choice>
              <mc:Fallback>
                <p:oleObj name="Acrobat Document" r:id="rId5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757" y="-1311097"/>
                        <a:ext cx="6677826" cy="8642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1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8068" y="425993"/>
            <a:ext cx="9144000" cy="2943293"/>
          </a:xfrm>
          <a:effectLst>
            <a:glow rad="114300">
              <a:schemeClr val="bg1"/>
            </a:glow>
          </a:effectLst>
        </p:spPr>
        <p:txBody>
          <a:bodyPr>
            <a:noAutofit/>
          </a:bodyPr>
          <a:lstStyle/>
          <a:p>
            <a:r>
              <a:rPr lang="ru-RU" sz="42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 по слуху, владеющим русским жестовым языком, предлагаем воспользоваться сервисом </a:t>
            </a:r>
            <a:r>
              <a:rPr lang="en-US" sz="42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 </a:t>
            </a:r>
            <a:r>
              <a:rPr lang="ru-RU" sz="4200" b="1" dirty="0" err="1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сурдо</a:t>
            </a:r>
            <a:r>
              <a:rPr lang="ru-RU" sz="42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-переводчика на платформе </a:t>
            </a:r>
            <a:r>
              <a:rPr lang="en-US" sz="42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ru-RU" sz="42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dirty="0" err="1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Surdo</a:t>
            </a:r>
            <a:r>
              <a:rPr lang="ru-RU" sz="3600" b="1" dirty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3600" b="1" dirty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ru-RU" sz="3600" b="1" dirty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8202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1" y="3743706"/>
            <a:ext cx="5693268" cy="2587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98" y="3631512"/>
            <a:ext cx="3058112" cy="30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8302"/>
            <a:ext cx="10515600" cy="56986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  <a:r>
              <a:rPr lang="en-US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 </a:t>
            </a: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3600" b="1" dirty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объединять </a:t>
            </a: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глухого</a:t>
            </a:r>
            <a:r>
              <a:rPr lang="en-US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слабослышащего), </a:t>
            </a:r>
            <a:r>
              <a:rPr lang="ru-RU" sz="3600" b="1" dirty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переводчика и </a:t>
            </a: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стола информации в </a:t>
            </a:r>
            <a:r>
              <a:rPr lang="ru-RU" sz="3600" b="1" dirty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единую конференцию в режиме реального времени.</a:t>
            </a:r>
            <a:endParaRPr lang="ru-RU" sz="3600" b="1" dirty="0" smtClean="0">
              <a:solidFill>
                <a:srgbClr val="8202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Чтобы воспользоваться сервисом </a:t>
            </a:r>
            <a:r>
              <a:rPr lang="en-US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сурдо</a:t>
            </a: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-переводчика обратитесь к сотруднику стола информации и ожидайте подключения к конференции.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Изложите Ваш вопрос оператору на русском жестовом языке и ожидайте ответа. Ведите диалог свободно в привычной для Вас форме.    </a:t>
            </a:r>
            <a:endParaRPr lang="ru-RU" sz="3600" b="1" dirty="0">
              <a:solidFill>
                <a:srgbClr val="8202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313" y="474889"/>
            <a:ext cx="9440214" cy="625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2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609159"/>
              </p:ext>
            </p:extLst>
          </p:nvPr>
        </p:nvGraphicFramePr>
        <p:xfrm>
          <a:off x="285513" y="469640"/>
          <a:ext cx="4259631" cy="60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Acrobat Document" r:id="rId3" imgW="5667119" imgH="8019810" progId="AcroExch.Document.DC">
                  <p:embed/>
                </p:oleObj>
              </mc:Choice>
              <mc:Fallback>
                <p:oleObj name="Acrobat Document" r:id="rId3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513" y="469640"/>
                        <a:ext cx="4259631" cy="602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922389"/>
              </p:ext>
            </p:extLst>
          </p:nvPr>
        </p:nvGraphicFramePr>
        <p:xfrm>
          <a:off x="4007703" y="829677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Acrobat Document" r:id="rId5" imgW="8019977" imgH="5667300" progId="AcroExch.Document.DC">
                  <p:embed/>
                </p:oleObj>
              </mc:Choice>
              <mc:Fallback>
                <p:oleObj name="Acrobat Document" r:id="rId5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07703" y="829677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13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442" y="540913"/>
            <a:ext cx="10515600" cy="56667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Слабослышащим инвалидам по слуху, которые используют слуховой аппарат и НЕ владеют русским жестовым языком, предлагаем воспользоваться портативной индукционной системой </a:t>
            </a:r>
            <a:r>
              <a:rPr lang="ru-RU" sz="3600" b="1" dirty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общения с сотрудником стола информации </a:t>
            </a: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Чтобы </a:t>
            </a:r>
            <a:r>
              <a:rPr lang="ru-RU" sz="3600" b="1" dirty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воспользоваться портативной индукционной системой </a:t>
            </a: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обратитесь </a:t>
            </a:r>
            <a:r>
              <a:rPr lang="ru-RU" sz="3600" b="1" dirty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сотруднику стола информации </a:t>
            </a: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ее включения.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Изложите Ваш вопрос привычным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Вас способом и ожидайте ответа.</a:t>
            </a:r>
            <a:endParaRPr lang="ru-RU" sz="3600" b="1" dirty="0">
              <a:solidFill>
                <a:srgbClr val="8202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58" y="4489578"/>
            <a:ext cx="2124075" cy="2152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83691" y="6046631"/>
            <a:ext cx="288702" cy="321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15" y="184856"/>
            <a:ext cx="6429990" cy="6429990"/>
          </a:xfrm>
        </p:spPr>
      </p:pic>
    </p:spTree>
    <p:extLst>
      <p:ext uri="{BB962C8B-B14F-4D97-AF65-F5344CB8AC3E}">
        <p14:creationId xmlns:p14="http://schemas.microsoft.com/office/powerpoint/2010/main" val="304972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7114"/>
            <a:ext cx="10515600" cy="552984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Слабослышащим </a:t>
            </a:r>
            <a:r>
              <a:rPr lang="ru-RU" sz="3600" b="1" dirty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 по слуху, которые </a:t>
            </a: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используют </a:t>
            </a:r>
            <a:r>
              <a:rPr lang="ru-RU" sz="3600" b="1" dirty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слуховой аппарат и </a:t>
            </a: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владеют </a:t>
            </a:r>
            <a:r>
              <a:rPr lang="ru-RU" sz="3600" b="1" dirty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жестовым </a:t>
            </a: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языком, предлагаем воспользоваться ручным приемником </a:t>
            </a:r>
            <a:r>
              <a:rPr lang="ru-RU" sz="3600" b="1" dirty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портативной </a:t>
            </a:r>
            <a:r>
              <a:rPr lang="ru-RU" sz="3600" b="1" dirty="0" smtClean="0">
                <a:solidFill>
                  <a:srgbClr val="8202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индукционной системы, работающим по принципу слухового аппарата.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83899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224</Words>
  <Application>Microsoft Office PowerPoint</Application>
  <PresentationFormat>Широкоэкранный</PresentationFormat>
  <Paragraphs>15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Acrobat Document</vt:lpstr>
      <vt:lpstr>   Заседание координационного совета по делам инвалидов  при Администрации города     О формировании доступной среды  для граждан с ограниченными возможностями на территории  Аэропорта «Сургут»  17.05.2021 </vt:lpstr>
      <vt:lpstr>Презентация PowerPoint</vt:lpstr>
      <vt:lpstr>Инвалидам по слуху, владеющим русским жестовым языком, предлагаем воспользоваться сервисом on-line сурдо-переводчика на платформе SOL (Surdo On Line)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Инвалидам по слуху, владеющим русским жестовым языком, предлагаем воспользоваться сервисом on-line сурдо-переводчика на платформе SOL </dc:title>
  <dc:creator>Беккер Лариса Измаиловна</dc:creator>
  <cp:lastModifiedBy>Винокурова Ирина Владимировна</cp:lastModifiedBy>
  <cp:revision>20</cp:revision>
  <cp:lastPrinted>2021-04-19T08:46:18Z</cp:lastPrinted>
  <dcterms:created xsi:type="dcterms:W3CDTF">2021-04-19T08:24:30Z</dcterms:created>
  <dcterms:modified xsi:type="dcterms:W3CDTF">2021-05-26T10:05:34Z</dcterms:modified>
</cp:coreProperties>
</file>