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</p:sldMasterIdLst>
  <p:notesMasterIdLst>
    <p:notesMasterId r:id="rId19"/>
  </p:notesMasterIdLst>
  <p:sldIdLst>
    <p:sldId id="359" r:id="rId2"/>
    <p:sldId id="340" r:id="rId3"/>
    <p:sldId id="363" r:id="rId4"/>
    <p:sldId id="347" r:id="rId5"/>
    <p:sldId id="374" r:id="rId6"/>
    <p:sldId id="364" r:id="rId7"/>
    <p:sldId id="348" r:id="rId8"/>
    <p:sldId id="366" r:id="rId9"/>
    <p:sldId id="367" r:id="rId10"/>
    <p:sldId id="349" r:id="rId11"/>
    <p:sldId id="365" r:id="rId12"/>
    <p:sldId id="350" r:id="rId13"/>
    <p:sldId id="353" r:id="rId14"/>
    <p:sldId id="368" r:id="rId15"/>
    <p:sldId id="354" r:id="rId16"/>
    <p:sldId id="376" r:id="rId17"/>
    <p:sldId id="356" r:id="rId1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C5D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87326" autoAdjust="0"/>
  </p:normalViewPr>
  <p:slideViewPr>
    <p:cSldViewPr snapToGrid="0">
      <p:cViewPr varScale="1">
        <p:scale>
          <a:sx n="100" d="100"/>
          <a:sy n="100" d="100"/>
        </p:scale>
        <p:origin x="19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36961-A4A5-4C03-A143-5955CD9D7A8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73069-F933-4F0A-AA36-27DD8E83C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13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91825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80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316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381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90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941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27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070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000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3069-F933-4F0A-AA36-27DD8E83C01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5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4862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8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4266-D235-4B79-B3A1-30BD9AF5E24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58E8B6A0-6F37-4756-A434-9A07F139A263}" type="datetimeFigureOut">
              <a:rPr lang="ru-RU" smtClean="0">
                <a:solidFill>
                  <a:prstClr val="black"/>
                </a:solidFill>
              </a:rPr>
              <a:pPr defTabSz="457200"/>
              <a:t>29.04.2021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E4B84266-D235-4B79-B3A1-30BD9AF5E24B}" type="slidenum">
              <a:rPr lang="ru-RU" smtClean="0">
                <a:solidFill>
                  <a:prstClr val="black"/>
                </a:solidFill>
              </a:rPr>
              <a:pPr defTabSz="4572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4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mobileonline.garant.ru/#/document/74938781/paragraph/1/doclist/1456/showentries/0/highlight/JTVCJTdCJTIybmVlZF9jb3JyZWN0aW9uJTIyJTNBZmFsc2UlMkMlMjJjb250ZXh0JTIyJTNBJTIyJTVDdTA0NDMlNUN1MDQzYSU1Q3UwNDMwJTVDdTA0MzclMjAlNUN1MDQzZiU1Q3UwNDQwJTVDdTA0MzUlNUN1MDQzNyU1Q3UwNDM4JTVDdTA0MzQlNUN1MDQzNSU1Q3UwNDNkJTVDdTA0NDIlNUN1MDQzMCUyMCU1Q3UyMTE2JTIwNzMzJTIwJTVDdTA0M2UlNUN1MDQ0MiUyMDIzLjExLjIwMjAlMjIlN0QlNUQ=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9299622" cy="4689850"/>
          </a:xfrm>
        </p:spPr>
        <p:txBody>
          <a:bodyPr anchor="t" anchorCtr="0">
            <a:normAutofit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4853" y="665019"/>
            <a:ext cx="7968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024" y="2696739"/>
            <a:ext cx="1390008" cy="1688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352" y="2544784"/>
            <a:ext cx="1865538" cy="16460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90626" y="500236"/>
            <a:ext cx="7946491" cy="35702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программных мероприятий </a:t>
            </a:r>
          </a:p>
          <a:p>
            <a:pPr algn="ctr"/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программы</a:t>
            </a:r>
            <a:endParaRPr lang="ru-RU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правонарушений </a:t>
            </a:r>
            <a:endParaRPr lang="ru-RU" sz="28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</a:t>
            </a:r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Сургуте на </a:t>
            </a:r>
            <a:r>
              <a:rPr lang="ru-R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ериод до 2030 года» </a:t>
            </a:r>
          </a:p>
          <a:p>
            <a:pPr algn="ctr"/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2020 </a:t>
            </a:r>
            <a:r>
              <a:rPr lang="ru-R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83622" y="4919008"/>
            <a:ext cx="805349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</a:t>
            </a:r>
            <a:r>
              <a:rPr lang="ru-R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Степанян Эдуард Мартунович</a:t>
            </a:r>
          </a:p>
          <a:p>
            <a:pPr algn="ctr"/>
            <a:r>
              <a:rPr lang="ru-RU" sz="21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sz="21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начальника управления по обеспечению деятельности </a:t>
            </a:r>
          </a:p>
          <a:p>
            <a:pPr algn="ctr"/>
            <a:r>
              <a:rPr lang="ru-RU" sz="21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административных и других коллегиальных органов</a:t>
            </a:r>
          </a:p>
          <a:p>
            <a:pPr algn="ctr"/>
            <a:r>
              <a:rPr lang="ru-RU" sz="21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</a:t>
            </a:r>
          </a:p>
          <a:p>
            <a:pPr algn="ctr"/>
            <a:r>
              <a:rPr lang="ru-RU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85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9370" y="0"/>
            <a:ext cx="7515991" cy="130126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 anchorCtr="0"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/>
              <a:t>Состав АПК «Безопасный город» </a:t>
            </a:r>
            <a:br>
              <a:rPr lang="ru-RU" sz="4400" dirty="0" smtClean="0"/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207306" y="1136220"/>
            <a:ext cx="7689043" cy="541697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видеонаблюдения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412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видеонаблюдения, том числе: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общественной безопасности   145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 безопасности  дорожного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267, их них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 видеонаблюдения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фоторадарных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комплексов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(66 перекрёстков)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комплекса «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Паркон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Серверное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Сеть передачи данных</a:t>
            </a:r>
          </a:p>
          <a:p>
            <a:endParaRPr lang="ru-RU" sz="2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946565" y="489890"/>
            <a:ext cx="7968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9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0215" y="281353"/>
            <a:ext cx="7412944" cy="672663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 anchorCtr="0">
            <a:normAutofit fontScale="90000"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946565" y="489890"/>
            <a:ext cx="7968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19175" y="489890"/>
            <a:ext cx="411751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 2020 год с помощью технических средств фото-видео-фиксации нарушений, работающих в автоматическом режиме, выявлено 264 753 нарушения правил дорожного движения. Наложено административных штрафов на сумму</a:t>
            </a:r>
          </a:p>
          <a:p>
            <a:pPr algn="ctr"/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155 885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ctr"/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Взыскано 78 413,7 </a:t>
            </a:r>
            <a:r>
              <a:rPr lang="ru-RU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877" y="375138"/>
            <a:ext cx="2396780" cy="3821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686" y="4196863"/>
            <a:ext cx="4007313" cy="266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347" y="1957680"/>
            <a:ext cx="8055590" cy="2661212"/>
          </a:xfrm>
        </p:spPr>
        <p:txBody>
          <a:bodyPr anchor="t" anchorCtr="0">
            <a:noAutofit/>
          </a:bodyPr>
          <a:lstStyle/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административной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в 2020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3790 дел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административных правонарушениях, предусмотренных Законом ХМАО-Югры «Об административных правонарушениях». По результатам рассмотренных дел наложено штрафов на сумму 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4193,2 тыс. рублей.</a:t>
            </a:r>
            <a:b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по делам несовершеннолетних и защите их прав в 2020 году поступило 1063 дела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административных правонарушениях,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485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отношении несовершеннолетних,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547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 отношении родителей (иных законных представителей), иных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граждан. По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рассмотрения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 вынесено 359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постановлений о назначении административного наказания в виде административного штрафа на сумму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540 тыс. рублей.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9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4853" y="665019"/>
            <a:ext cx="7968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62025" y="-281428"/>
            <a:ext cx="7982912" cy="22467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двух мероприятий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государственные полномочия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обеспечению деятельности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административной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составило 11 732,4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делам несовершеннолетних и защите их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инансирование составило 18 611,5 тыс. руб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385" y="4618892"/>
            <a:ext cx="3868615" cy="2239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739" y="4618893"/>
            <a:ext cx="3496590" cy="22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684" y="1507913"/>
            <a:ext cx="8213090" cy="2782734"/>
          </a:xfrm>
        </p:spPr>
        <p:txBody>
          <a:bodyPr anchor="t" anchorCtr="0"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Реализовано мероприятие по 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беспечению охраны общественного порядка при проведении общегородских праздничных, культурно-массовых и спортивных мероприятий в рамках которого приобретены и используются при проведении мероприятий: арочные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металлодетекторы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количестве 25 штук,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периметральное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ограждение барьерного типа протяженностью 770 метров (385 секций).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3586" y="174233"/>
            <a:ext cx="9167586" cy="15696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городского хозяйства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МКУ «Хозяйственно-эксплуатационное управление»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 природопользованию и экологии Администрации города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mfc76.ru/upload/iblock/aaa/aaa2f46231c1f1bc04f6b66511fee099.png"/>
          <p:cNvSpPr>
            <a:spLocks noChangeAspect="1" noChangeArrowheads="1"/>
          </p:cNvSpPr>
          <p:nvPr/>
        </p:nvSpPr>
        <p:spPr bwMode="auto">
          <a:xfrm>
            <a:off x="-1368426" y="-144463"/>
            <a:ext cx="4122683" cy="412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71" y="4290647"/>
            <a:ext cx="4100146" cy="2567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85" y="4290646"/>
            <a:ext cx="3716286" cy="25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ъект 2"/>
          <p:cNvSpPr txBox="1">
            <a:spLocks/>
          </p:cNvSpPr>
          <p:nvPr/>
        </p:nvSpPr>
        <p:spPr bwMode="auto">
          <a:xfrm>
            <a:off x="1369513" y="226796"/>
            <a:ext cx="7883129" cy="6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Aft>
                <a:spcPct val="0"/>
              </a:spcAft>
              <a:buClr>
                <a:srgbClr val="5B9BD5"/>
              </a:buClr>
              <a:buSzPct val="80000"/>
              <a:buFont typeface="Wingdings 3" panose="05040102010807070707" pitchFamily="18" charset="2"/>
              <a:buNone/>
            </a:pPr>
            <a:endParaRPr lang="ru-RU" altLang="ru-RU" sz="2100" b="1" dirty="0" smtClean="0">
              <a:solidFill>
                <a:srgbClr val="173C5D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100000"/>
              </a:lnSpc>
              <a:spcAft>
                <a:spcPct val="0"/>
              </a:spcAft>
              <a:buClr>
                <a:srgbClr val="5B9BD5"/>
              </a:buClr>
              <a:buSzPct val="80000"/>
              <a:buFont typeface="Wingdings 3" panose="05040102010807070707" pitchFamily="18" charset="2"/>
              <a:buNone/>
            </a:pPr>
            <a:endParaRPr lang="ru-RU" altLang="ru-RU" sz="2100" b="1" dirty="0">
              <a:solidFill>
                <a:srgbClr val="173C5D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100000"/>
              </a:lnSpc>
              <a:spcAft>
                <a:spcPct val="0"/>
              </a:spcAft>
              <a:buClr>
                <a:srgbClr val="5B9BD5"/>
              </a:buClr>
              <a:buSzPct val="80000"/>
              <a:buFont typeface="Wingdings 3" panose="05040102010807070707" pitchFamily="18" charset="2"/>
              <a:buNone/>
            </a:pPr>
            <a:endParaRPr lang="ru-RU" altLang="ru-RU" sz="2100" b="1" dirty="0">
              <a:solidFill>
                <a:srgbClr val="173C5D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49" y="3531400"/>
            <a:ext cx="7535731" cy="332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524" y="339365"/>
            <a:ext cx="7515991" cy="650449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rgbClr val="173C5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ru-RU" altLang="ru-RU" b="1" dirty="0" smtClean="0">
                <a:solidFill>
                  <a:srgbClr val="173C5D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altLang="ru-RU" sz="2200" b="1" dirty="0" smtClean="0">
                <a:solidFill>
                  <a:srgbClr val="173C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</a:t>
            </a:r>
            <a:r>
              <a:rPr lang="ru-RU" altLang="ru-RU" sz="2200" b="1" dirty="0">
                <a:solidFill>
                  <a:srgbClr val="173C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информационных технологи и связи» </a:t>
            </a:r>
            <a:br>
              <a:rPr lang="ru-RU" altLang="ru-RU" sz="2200" b="1" dirty="0">
                <a:solidFill>
                  <a:srgbClr val="173C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3523" y="989814"/>
            <a:ext cx="8003357" cy="2912883"/>
          </a:xfrm>
        </p:spPr>
        <p:txBody>
          <a:bodyPr>
            <a:normAutofit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информирования населения о деятельности правоохранительных органов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безопасности, которая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разделов информационного ресурса «Интерактивные карты города Сургута». Карта безопасности включает информацию по отделам полиции и Управлению Министерства внутренних дел Российской Федерации по городу Сургуту, местам их размещения, местам размещения пунктов участковых уполномоченных и границам участков, местах размещения опорных пунктов народной дружины и границах, охраняемых народными дружинами территорий.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Ежеквартально на карте безопасности обновляется информация по показателям оперативной обстановки на территории города.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050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7646" y="-196133"/>
            <a:ext cx="8643004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pPr algn="ctr"/>
            <a:r>
              <a:rPr lang="ru-RU" sz="3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Антинаркотическая деятельность</a:t>
            </a:r>
            <a:endParaRPr lang="ru-RU" sz="3000" dirty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2133" y="590550"/>
            <a:ext cx="7418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рамках программы «Профилактика правонарушений в городе Сургуте» реализуются 14 основных программных мероприятий. Исполнителями мероприятий муниципальной программы в сфере антинаркотической </a:t>
            </a:r>
            <a:r>
              <a:rPr lang="ru-RU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деятельности являются: </a:t>
            </a:r>
            <a:r>
              <a:rPr lang="ru-RU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департамент образования, отдел молодежной политики, комитет культуры и туризма, управление физической культуры и спорта</a:t>
            </a:r>
            <a:r>
              <a:rPr lang="ru-RU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управление массовых коммуникаций</a:t>
            </a:r>
            <a:r>
              <a:rPr lang="ru-RU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dirty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78" t="233" r="5810" b="18347"/>
          <a:stretch/>
        </p:blipFill>
        <p:spPr>
          <a:xfrm>
            <a:off x="1438803" y="2815509"/>
            <a:ext cx="6657975" cy="333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38125"/>
            <a:ext cx="7458075" cy="1323975"/>
          </a:xfrm>
        </p:spPr>
        <p:txBody>
          <a:bodyPr>
            <a:normAutofit fontScale="90000"/>
          </a:bodyPr>
          <a:lstStyle/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Антинаркотическая деятельность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6825" y="1143001"/>
            <a:ext cx="45910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мероприятий осуществлялось за счет основной деятельности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соадминистраторов. </a:t>
            </a:r>
            <a:endParaRPr lang="ru-RU" sz="2000" dirty="0" smtClean="0"/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мероприятие «Создание и распространение социальной рекламы, направленной на профилактику незаконного потребления наркотических средств и психотропных веществ, а также на формирование здорового образа жизни» в 2020 году освоено 1 394 тыс. руб. за счет средств местного бюджета.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мероприятий антинаркотической направленности будут рассмотрены на заседании антинаркотической комиссии города Сургута. </a:t>
            </a:r>
          </a:p>
        </p:txBody>
      </p:sp>
      <p:pic>
        <p:nvPicPr>
          <p:cNvPr id="5" name="Рисунок 4" descr="C:\Users\Tulyakova\AppData\Local\Microsoft\Windows\Temporary Internet Files\Content.Outlook\A5NEJKB5\картинка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81" y="1038226"/>
            <a:ext cx="2366126" cy="366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214" y="3678733"/>
            <a:ext cx="2096786" cy="317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647824"/>
            <a:ext cx="8153400" cy="521017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 anchorCtr="0">
            <a:normAutofit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04853" y="665019"/>
            <a:ext cx="7968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3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648" y="-485835"/>
            <a:ext cx="7427168" cy="72008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 anchorCtr="0"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Сургуте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2030 года»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1294" y="1931438"/>
            <a:ext cx="6288833" cy="4637314"/>
          </a:xfrm>
        </p:spPr>
        <p:txBody>
          <a:bodyPr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Утверждена постановлением Администрации города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 12.12.2013 № 8953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Куратор </a:t>
            </a: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программы-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заместитель Главы </a:t>
            </a: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города </a:t>
            </a: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курирующий сферу обеспечения безопасности городского округа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 </a:t>
            </a: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программы: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</a:t>
            </a: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территории города мероприятий </a:t>
            </a: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 сфере профилактики правонарушений, создания основы для снижения уровня преступности посредством укрепления законности и правопорядка.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 smtClean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endParaRPr lang="ru-RU" sz="2800" dirty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52" y="2956415"/>
            <a:ext cx="2333574" cy="26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5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033" y="311084"/>
            <a:ext cx="7795967" cy="24040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 anchorCtr="0"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Нормативно-правовая база</a:t>
            </a:r>
            <a:r>
              <a:rPr lang="ru-RU" sz="3600" dirty="0"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</a:br>
            <a:endParaRPr lang="ru-RU" sz="3600" dirty="0"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4222" y="1659117"/>
            <a:ext cx="6045693" cy="4321805"/>
          </a:xfrm>
        </p:spPr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Федеральный закон от 06.10.2003 № 131-ФЗ «Об общих принципах организации местного самоуправления в Российской Федерации»;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sz="17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17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закон от 02.04.2014 </a:t>
            </a:r>
            <a:r>
              <a:rPr lang="ru-RU" sz="17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№ </a:t>
            </a:r>
            <a:r>
              <a:rPr lang="ru-RU" sz="17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44-ФЗ «Об участии граждан в охране общественного порядка»;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Федеральный закон от 23.06.2016 </a:t>
            </a:r>
            <a:r>
              <a:rPr lang="ru-RU" sz="17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№ </a:t>
            </a:r>
            <a:r>
              <a:rPr lang="ru-RU" sz="17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182-ФЗ «Об основах системы профилактики правонарушений в Российской Федерации</a:t>
            </a:r>
            <a:r>
              <a:rPr lang="ru-RU" sz="17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»;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Указ Президента РФ от 23 ноября 2020 </a:t>
            </a:r>
            <a:r>
              <a:rPr lang="ru-RU" sz="17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№</a:t>
            </a:r>
            <a:r>
              <a:rPr lang="ru-RU" sz="17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 733</a:t>
            </a:r>
            <a:br>
              <a:rPr lang="ru-RU" sz="1700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«Об </a:t>
            </a:r>
            <a:r>
              <a:rPr lang="ru-RU" sz="17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утверждении Стратегии государственной антинаркотической политики Российской Федерации на период до 2030 </a:t>
            </a:r>
            <a:r>
              <a:rPr lang="ru-RU" sz="17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года»</a:t>
            </a:r>
            <a:endParaRPr lang="ru-RU" sz="1700" dirty="0">
              <a:latin typeface="Bookman Old Style" panose="02050604050505020204" pitchFamily="18" charset="0"/>
              <a:cs typeface="Times New Roman" panose="02020603050405020304" pitchFamily="18" charset="0"/>
              <a:hlinkClick r:id="rId2"/>
            </a:endParaRPr>
          </a:p>
        </p:txBody>
      </p:sp>
      <p:pic>
        <p:nvPicPr>
          <p:cNvPr id="5" name="Рисунок 4" descr="C:\Users\Tulyakova\AppData\Local\Microsoft\Windows\Temporary Internet Files\Content.Outlook\A5NEJKB5\закон (00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5" y="3408100"/>
            <a:ext cx="2351314" cy="2174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6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9820" y="-668453"/>
            <a:ext cx="9299622" cy="99662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 anchorCtr="0"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 программы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60122" y="1539549"/>
            <a:ext cx="5064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Соадминистраторы </a:t>
            </a:r>
            <a:r>
              <a:rPr lang="ru-RU" sz="28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программы </a:t>
            </a:r>
          </a:p>
        </p:txBody>
      </p:sp>
      <p:sp>
        <p:nvSpPr>
          <p:cNvPr id="9" name="Шестиугольник 8"/>
          <p:cNvSpPr/>
          <p:nvPr/>
        </p:nvSpPr>
        <p:spPr>
          <a:xfrm>
            <a:off x="2230016" y="606488"/>
            <a:ext cx="4739951" cy="933061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ПО ОБЕСПЕЧЕНИЮ ДЕЯЧТЕЛЬНОСТИ АДМИНИСТРАТИВНЫХ И ДРУГИХ КОЛЛЕГИАЛЬНЫХ ОРГАНОВ</a:t>
            </a:r>
            <a:endParaRPr lang="ru-RU" sz="1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3949278" y="4890521"/>
            <a:ext cx="1367957" cy="1140805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Шестиугольник 26"/>
          <p:cNvSpPr/>
          <p:nvPr/>
        </p:nvSpPr>
        <p:spPr>
          <a:xfrm>
            <a:off x="1344736" y="3401759"/>
            <a:ext cx="1394909" cy="1154429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МКУ «Наш город»</a:t>
            </a:r>
          </a:p>
          <a:p>
            <a:pPr algn="ctr"/>
            <a:endParaRPr lang="ru-RU" b="1" dirty="0"/>
          </a:p>
        </p:txBody>
      </p:sp>
      <p:sp>
        <p:nvSpPr>
          <p:cNvPr id="28" name="Шестиугольник 27"/>
          <p:cNvSpPr/>
          <p:nvPr/>
        </p:nvSpPr>
        <p:spPr>
          <a:xfrm>
            <a:off x="2640145" y="4100209"/>
            <a:ext cx="1380244" cy="1213119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КУИ</a:t>
            </a:r>
          </a:p>
          <a:p>
            <a:pPr algn="ctr"/>
            <a:endParaRPr lang="ru-RU" sz="1100" b="1" dirty="0"/>
          </a:p>
        </p:txBody>
      </p:sp>
      <p:sp>
        <p:nvSpPr>
          <p:cNvPr id="29" name="Шестиугольник 28"/>
          <p:cNvSpPr/>
          <p:nvPr/>
        </p:nvSpPr>
        <p:spPr>
          <a:xfrm>
            <a:off x="5197945" y="4126570"/>
            <a:ext cx="1394909" cy="1213119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МКУ «ХЭУ»</a:t>
            </a:r>
          </a:p>
          <a:p>
            <a:pPr algn="ctr"/>
            <a:endParaRPr lang="ru-RU" b="1" dirty="0"/>
          </a:p>
        </p:txBody>
      </p:sp>
      <p:sp>
        <p:nvSpPr>
          <p:cNvPr id="30" name="Шестиугольник 29"/>
          <p:cNvSpPr/>
          <p:nvPr/>
        </p:nvSpPr>
        <p:spPr>
          <a:xfrm>
            <a:off x="3902536" y="3460208"/>
            <a:ext cx="1394909" cy="1213119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/>
          </a:p>
        </p:txBody>
      </p:sp>
      <p:sp>
        <p:nvSpPr>
          <p:cNvPr id="32" name="Шестиугольник 31"/>
          <p:cNvSpPr/>
          <p:nvPr/>
        </p:nvSpPr>
        <p:spPr>
          <a:xfrm>
            <a:off x="2618442" y="2736509"/>
            <a:ext cx="1394909" cy="1213119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ДГХ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Шестиугольник 32"/>
          <p:cNvSpPr/>
          <p:nvPr/>
        </p:nvSpPr>
        <p:spPr>
          <a:xfrm>
            <a:off x="3888549" y="2054661"/>
            <a:ext cx="1489414" cy="1213119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УГОиЧС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/>
          </a:p>
        </p:txBody>
      </p:sp>
      <p:sp>
        <p:nvSpPr>
          <p:cNvPr id="34" name="Шестиугольник 33"/>
          <p:cNvSpPr/>
          <p:nvPr/>
        </p:nvSpPr>
        <p:spPr>
          <a:xfrm>
            <a:off x="5197945" y="2765855"/>
            <a:ext cx="1464112" cy="1213119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МКУ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«УИТС»</a:t>
            </a:r>
          </a:p>
          <a:p>
            <a:pPr algn="ctr"/>
            <a:endParaRPr lang="ru-RU" b="1" dirty="0"/>
          </a:p>
        </p:txBody>
      </p:sp>
      <p:sp>
        <p:nvSpPr>
          <p:cNvPr id="35" name="Шестиугольник 34"/>
          <p:cNvSpPr/>
          <p:nvPr/>
        </p:nvSpPr>
        <p:spPr>
          <a:xfrm>
            <a:off x="6546112" y="3446213"/>
            <a:ext cx="1427247" cy="1227114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УФКиС</a:t>
            </a:r>
            <a:endParaRPr lang="ru-RU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/>
          </a:p>
        </p:txBody>
      </p:sp>
      <p:sp>
        <p:nvSpPr>
          <p:cNvPr id="14" name="Шестиугольник 13"/>
          <p:cNvSpPr/>
          <p:nvPr/>
        </p:nvSpPr>
        <p:spPr>
          <a:xfrm>
            <a:off x="6530218" y="4804212"/>
            <a:ext cx="1427247" cy="1227114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ОМП</a:t>
            </a:r>
          </a:p>
          <a:p>
            <a:pPr algn="ctr"/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36" y="4845173"/>
            <a:ext cx="1402202" cy="1231499"/>
          </a:xfrm>
          <a:prstGeom prst="rect">
            <a:avLst/>
          </a:prstGeom>
        </p:spPr>
      </p:pic>
      <p:sp>
        <p:nvSpPr>
          <p:cNvPr id="17" name="Шестиугольник 16"/>
          <p:cNvSpPr/>
          <p:nvPr/>
        </p:nvSpPr>
        <p:spPr>
          <a:xfrm>
            <a:off x="5276354" y="5602313"/>
            <a:ext cx="1373154" cy="1106655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КДН</a:t>
            </a:r>
          </a:p>
          <a:p>
            <a:pPr algn="ctr"/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/>
          </a:p>
        </p:txBody>
      </p:sp>
      <p:sp>
        <p:nvSpPr>
          <p:cNvPr id="18" name="Шестиугольник 17"/>
          <p:cNvSpPr/>
          <p:nvPr/>
        </p:nvSpPr>
        <p:spPr>
          <a:xfrm>
            <a:off x="2739645" y="5602313"/>
            <a:ext cx="1394909" cy="1156641"/>
          </a:xfrm>
          <a:prstGeom prst="hexagon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8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752" y="346229"/>
            <a:ext cx="7395100" cy="1098849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муниципальной программы</a:t>
            </a:r>
            <a:endParaRPr lang="ru-RU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995859"/>
              </p:ext>
            </p:extLst>
          </p:nvPr>
        </p:nvGraphicFramePr>
        <p:xfrm>
          <a:off x="1146977" y="1316031"/>
          <a:ext cx="7816047" cy="3276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2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05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4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63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год 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2021 год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муниципальной программе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68 430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66 907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97,7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74 856,1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4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Окружной бюджет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33 082,4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32 672,4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98,8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37 117,7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4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Местный бюджет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35 347,6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34 235,6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96,8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37 738,4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 flipV="1">
            <a:off x="2530135" y="4121497"/>
            <a:ext cx="57260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19031"/>
              </p:ext>
            </p:extLst>
          </p:nvPr>
        </p:nvGraphicFramePr>
        <p:xfrm>
          <a:off x="1838325" y="4686302"/>
          <a:ext cx="7124699" cy="1980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24699">
                  <a:extLst>
                    <a:ext uri="{9D8B030D-6E8A-4147-A177-3AD203B41FA5}">
                      <a16:colId xmlns:a16="http://schemas.microsoft.com/office/drawing/2014/main" val="3074645087"/>
                    </a:ext>
                  </a:extLst>
                </a:gridCol>
              </a:tblGrid>
              <a:tr h="1971673">
                <a:tc>
                  <a:txBody>
                    <a:bodyPr/>
                    <a:lstStyle/>
                    <a:p>
                      <a:pPr algn="ctr"/>
                      <a:r>
                        <a:rPr lang="ru-RU" sz="2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Итоговая расчетная оценка эффективности составила </a:t>
                      </a: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101,74</a:t>
                      </a:r>
                      <a:r>
                        <a:rPr lang="ru-RU" sz="2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балла, что соответствует </a:t>
                      </a: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ВЫСОКОМУ</a:t>
                      </a:r>
                      <a:r>
                        <a:rPr lang="ru-RU" sz="2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уровню эффективности реализации муниципальной программы, в том числе в разрезе составляющих критериев оценки.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991904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2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586" y="-96915"/>
            <a:ext cx="9299622" cy="99662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 anchorCtr="0"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учреждение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ГОРОД»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2284" y="714264"/>
            <a:ext cx="78962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В рамках муниципальной программы реализует 4 мероприятия по созданию условий для деятельности народных дружин</a:t>
            </a:r>
          </a:p>
          <a:p>
            <a:pPr algn="just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В настоящее время на территории городского округа город Сургут принимают участие в охране общественного порядка 120 народных дружинников, объединенных в 15 отрядов:</a:t>
            </a:r>
          </a:p>
          <a:p>
            <a:pPr algn="just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-    по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линии участковых уполномоченных полиции 11 отрядов (82 чел.);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линии молодежных студенческих отрядов 2 отряда (20 чел.);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по линии отдела по делам несовершеннолетних – 1 отряд (6 чел);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линии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ОГИБДД – 1 отряд (12 чел.). </a:t>
            </a:r>
          </a:p>
          <a:p>
            <a:pPr algn="just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В процессе совместной работы с полицией дружинники в течении 2020 года осуществили 3452 выхода по охране общественного порядка, в том числе и по соблюдению эпидемиологических требований в условиях пандемии. Участвовали в раскрытии 7 преступлений, выявлении 2341 административного правонарушения. </a:t>
            </a:r>
            <a:endParaRPr lang="ru-RU" sz="1400" dirty="0" smtClean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785" y="3884363"/>
            <a:ext cx="4429383" cy="2611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3884363"/>
            <a:ext cx="4124324" cy="26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06" y="-153476"/>
            <a:ext cx="9299622" cy="99662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 anchorCtr="0"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финансирования на создание условий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народных дружин.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8200" y="685689"/>
            <a:ext cx="789622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400" dirty="0" smtClean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8200" y="979714"/>
            <a:ext cx="5217367" cy="501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3 280 тыс. руб.: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бюджета </a:t>
            </a: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ХМАО-Югры 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167 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руб.</a:t>
            </a:r>
            <a:endParaRPr lang="ru-RU" sz="15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муниципального </a:t>
            </a: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бюджета – 3 113</a:t>
            </a:r>
            <a:r>
              <a:rPr lang="ru-RU" sz="15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руб.</a:t>
            </a:r>
            <a:endParaRPr lang="ru-RU" sz="15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Финансовые </a:t>
            </a:r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были направлены на: </a:t>
            </a:r>
            <a:endParaRPr lang="ru-RU" sz="15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Материальное стимулирование </a:t>
            </a: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народных дружинников</a:t>
            </a:r>
            <a:endParaRPr lang="ru-RU" sz="15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Личное 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страхование народных </a:t>
            </a: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дружинников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форменной одежды  </a:t>
            </a:r>
            <a:endParaRPr lang="ru-RU" sz="15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удостоверений</a:t>
            </a:r>
            <a:endParaRPr lang="ru-RU" sz="15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Выплату 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компенсации за проезд в </a:t>
            </a: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общественном транспорте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Обслуживание стационарных 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постов охраны общественного </a:t>
            </a: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порядка.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стационарных постов </a:t>
            </a: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оперативно реагировать на сообщения граждан о совершенных общественно-опасных деяниях, оперативно принимать меры по их пресечению, меры по защите прав и интересов </a:t>
            </a: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граждан. </a:t>
            </a:r>
            <a:endParaRPr lang="ru-RU" sz="15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проводится городской конкурс и городская конференция народных дружинников</a:t>
            </a:r>
            <a:r>
              <a:rPr lang="ru-RU" sz="15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567" y="4844927"/>
            <a:ext cx="2809874" cy="1784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766" y="1791484"/>
            <a:ext cx="2124659" cy="24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06" y="-153476"/>
            <a:ext cx="9299622" cy="99662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t" anchorCtr="0"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 делам гражданской обороны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чрезвычайным ситуациям Администрации города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3719" y="941040"/>
            <a:ext cx="8450281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2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</a:t>
            </a:r>
            <a:r>
              <a:rPr lang="ru-RU" sz="22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2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рамках муниципальной программы реализует </a:t>
            </a:r>
          </a:p>
          <a:p>
            <a:pPr algn="ctr"/>
            <a:r>
              <a:rPr lang="ru-RU" sz="22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</a:t>
            </a:r>
            <a:r>
              <a:rPr lang="ru-RU" sz="22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мероприятия</a:t>
            </a:r>
          </a:p>
          <a:p>
            <a:r>
              <a:rPr lang="ru-RU" sz="1900" b="1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</a:t>
            </a:r>
            <a:r>
              <a:rPr lang="ru-RU" sz="1900" b="1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обеспечению </a:t>
            </a:r>
            <a:r>
              <a:rPr lang="ru-RU" sz="1900" b="1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функционирования и развития систем видеонаблюдения: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общественных </a:t>
            </a: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местах; </a:t>
            </a:r>
            <a:endParaRPr lang="ru-RU" sz="2000" dirty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целях повышения безопасности </a:t>
            </a: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дорожного движения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Общий </a:t>
            </a:r>
            <a:r>
              <a:rPr lang="ru-RU" sz="2000" b="1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объем финансирования в </a:t>
            </a:r>
            <a:r>
              <a:rPr lang="ru-RU" sz="2000" b="1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2020 </a:t>
            </a:r>
            <a:r>
              <a:rPr lang="ru-RU" sz="2000" b="1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году составил</a:t>
            </a:r>
          </a:p>
          <a:p>
            <a:pPr algn="ctr"/>
            <a:r>
              <a:rPr lang="ru-RU" sz="2000" b="1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23 472тыс. руб.</a:t>
            </a:r>
            <a:endParaRPr lang="ru-RU" sz="2000" b="1" dirty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 </a:t>
            </a: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бюджета ХМАО-Югры </a:t>
            </a: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1 286,2тыс</a:t>
            </a: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 </a:t>
            </a: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городского бюджета </a:t>
            </a:r>
            <a:r>
              <a:rPr lang="ru-RU" sz="2000" dirty="0" smtClean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22 185,5 тыс</a:t>
            </a:r>
            <a:r>
              <a:rPr lang="ru-RU" sz="20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руб</a:t>
            </a:r>
            <a:r>
              <a:rPr lang="ru-RU" sz="2200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42" y="4095750"/>
            <a:ext cx="4424351" cy="2762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575" y="4095750"/>
            <a:ext cx="39224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8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47"/>
            <a:ext cx="9144000" cy="6594953"/>
          </a:xfr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1041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АПК «Безопасный город»: схема мест размещения объектов в г. Сургуте</a:t>
            </a:r>
          </a:p>
        </p:txBody>
      </p:sp>
    </p:spTree>
    <p:extLst>
      <p:ext uri="{BB962C8B-B14F-4D97-AF65-F5344CB8AC3E}">
        <p14:creationId xmlns:p14="http://schemas.microsoft.com/office/powerpoint/2010/main" val="42564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6193</TotalTime>
  <Words>914</Words>
  <Application>Microsoft Office PowerPoint</Application>
  <PresentationFormat>Экран (4:3)</PresentationFormat>
  <Paragraphs>178</Paragraphs>
  <Slides>17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Bookman Old Style</vt:lpstr>
      <vt:lpstr>Calibri</vt:lpstr>
      <vt:lpstr>Corbel</vt:lpstr>
      <vt:lpstr>Segoe UI Light</vt:lpstr>
      <vt:lpstr>Times New Roman</vt:lpstr>
      <vt:lpstr>Wingdings</vt:lpstr>
      <vt:lpstr>Wingdings 3</vt:lpstr>
      <vt:lpstr>Параллакс</vt:lpstr>
      <vt:lpstr> </vt:lpstr>
      <vt:lpstr> Муниципальная программа «Профилактика правонарушений  в городе Сургуте на период  до 2030 года» </vt:lpstr>
      <vt:lpstr> Нормативно-правовая база </vt:lpstr>
      <vt:lpstr>  Администратор программы  </vt:lpstr>
      <vt:lpstr>Финансирование муниципальной программы</vt:lpstr>
      <vt:lpstr> Муниципальное казенное учреждение  «НАШ ГОРОД» </vt:lpstr>
      <vt:lpstr> Общий объем финансирования на создание условий  деятельности народных дружин.</vt:lpstr>
      <vt:lpstr> Управление по делам гражданской обороны  и чрезвычайным ситуациям Администрации города  </vt:lpstr>
      <vt:lpstr>АПК «Безопасный город»: схема мест размещения объектов в г. Сургуте</vt:lpstr>
      <vt:lpstr> Состав АПК «Безопасный город»  </vt:lpstr>
      <vt:lpstr> </vt:lpstr>
      <vt:lpstr>         На рассмотрение административной комиссии в 2020  поступило 3790 дел об административных правонарушениях, предусмотренных Законом ХМАО-Югры «Об административных правонарушениях». По результатам рассмотренных дел наложено штрафов на сумму 4193,2 тыс. рублей. На рассмотрение комиссии по делам несовершеннолетних и защите их прав в 2020 году поступило 1063 дела об административных правонарушениях, из них 485 - в отношении несовершеннолетних, 547 – в отношении родителей (иных законных представителей), иных граждан. По итогам рассмотрения дел вынесено 359 постановлений о назначении административного наказания в виде административного штрафа на сумму 540 тыс. рублей.      </vt:lpstr>
      <vt:lpstr>Реализовано мероприятие по обеспечению охраны общественного порядка при проведении общегородских праздничных, культурно-массовых и спортивных мероприятий в рамках которого приобретены и используются при проведении мероприятий: арочные металлодетекторы в количестве 25 штук, периметральное ограждение барьерного типа протяженностью 770 метров (385 секций).</vt:lpstr>
      <vt:lpstr> МКУ «Управление информационных технологи и связи»  </vt:lpstr>
      <vt:lpstr> </vt:lpstr>
      <vt:lpstr>Антинаркотическая деятельность  </vt:lpstr>
      <vt:lpstr>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АПК «Безопасный город»</dc:title>
  <dc:creator>Кирьянова Ольга Олеговна</dc:creator>
  <cp:lastModifiedBy>Кудрявцева Елена Витальевна</cp:lastModifiedBy>
  <cp:revision>254</cp:revision>
  <cp:lastPrinted>2021-04-28T11:26:16Z</cp:lastPrinted>
  <dcterms:created xsi:type="dcterms:W3CDTF">2016-08-11T04:38:19Z</dcterms:created>
  <dcterms:modified xsi:type="dcterms:W3CDTF">2021-04-29T10:16:57Z</dcterms:modified>
</cp:coreProperties>
</file>