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57" r:id="rId11"/>
    <p:sldId id="267" r:id="rId12"/>
    <p:sldId id="266" r:id="rId13"/>
    <p:sldId id="269" r:id="rId14"/>
    <p:sldId id="268" r:id="rId15"/>
    <p:sldId id="271" r:id="rId16"/>
    <p:sldId id="272" r:id="rId17"/>
    <p:sldId id="273" r:id="rId18"/>
    <p:sldId id="274" r:id="rId19"/>
    <p:sldId id="27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E3B83-F7CF-4313-A6BA-288FB924D2D6}" type="datetimeFigureOut">
              <a:rPr lang="ru-RU" smtClean="0"/>
              <a:t>11.02.2014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D7E736-3CD7-410E-9D65-5D9DB78207B5}" type="slidenum">
              <a:rPr lang="ru-RU" smtClean="0"/>
              <a:t>‹#›</a:t>
            </a:fld>
            <a:endParaRPr lang="ru-RU" dirty="0"/>
          </a:p>
        </p:txBody>
      </p:sp>
    </p:spTree>
    <p:extLst>
      <p:ext uri="{BB962C8B-B14F-4D97-AF65-F5344CB8AC3E}">
        <p14:creationId xmlns:p14="http://schemas.microsoft.com/office/powerpoint/2010/main" val="145438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7E736-3CD7-410E-9D65-5D9DB78207B5}" type="slidenum">
              <a:rPr lang="ru-RU" smtClean="0"/>
              <a:t>4</a:t>
            </a:fld>
            <a:endParaRPr lang="ru-RU" dirty="0"/>
          </a:p>
        </p:txBody>
      </p:sp>
    </p:spTree>
    <p:extLst>
      <p:ext uri="{BB962C8B-B14F-4D97-AF65-F5344CB8AC3E}">
        <p14:creationId xmlns:p14="http://schemas.microsoft.com/office/powerpoint/2010/main" val="260051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7E736-3CD7-410E-9D65-5D9DB78207B5}" type="slidenum">
              <a:rPr lang="ru-RU" smtClean="0"/>
              <a:t>5</a:t>
            </a:fld>
            <a:endParaRPr lang="ru-RU" dirty="0"/>
          </a:p>
        </p:txBody>
      </p:sp>
    </p:spTree>
    <p:extLst>
      <p:ext uri="{BB962C8B-B14F-4D97-AF65-F5344CB8AC3E}">
        <p14:creationId xmlns:p14="http://schemas.microsoft.com/office/powerpoint/2010/main" val="260051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7E736-3CD7-410E-9D65-5D9DB78207B5}" type="slidenum">
              <a:rPr lang="ru-RU" smtClean="0"/>
              <a:t>6</a:t>
            </a:fld>
            <a:endParaRPr lang="ru-RU" dirty="0"/>
          </a:p>
        </p:txBody>
      </p:sp>
    </p:spTree>
    <p:extLst>
      <p:ext uri="{BB962C8B-B14F-4D97-AF65-F5344CB8AC3E}">
        <p14:creationId xmlns:p14="http://schemas.microsoft.com/office/powerpoint/2010/main" val="260051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7E736-3CD7-410E-9D65-5D9DB78207B5}" type="slidenum">
              <a:rPr lang="ru-RU" smtClean="0"/>
              <a:t>7</a:t>
            </a:fld>
            <a:endParaRPr lang="ru-RU" dirty="0"/>
          </a:p>
        </p:txBody>
      </p:sp>
    </p:spTree>
    <p:extLst>
      <p:ext uri="{BB962C8B-B14F-4D97-AF65-F5344CB8AC3E}">
        <p14:creationId xmlns:p14="http://schemas.microsoft.com/office/powerpoint/2010/main" val="2600516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7E736-3CD7-410E-9D65-5D9DB78207B5}" type="slidenum">
              <a:rPr lang="ru-RU" smtClean="0"/>
              <a:t>8</a:t>
            </a:fld>
            <a:endParaRPr lang="ru-RU" dirty="0"/>
          </a:p>
        </p:txBody>
      </p:sp>
    </p:spTree>
    <p:extLst>
      <p:ext uri="{BB962C8B-B14F-4D97-AF65-F5344CB8AC3E}">
        <p14:creationId xmlns:p14="http://schemas.microsoft.com/office/powerpoint/2010/main" val="2600516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7E736-3CD7-410E-9D65-5D9DB78207B5}" type="slidenum">
              <a:rPr lang="ru-RU" smtClean="0"/>
              <a:t>9</a:t>
            </a:fld>
            <a:endParaRPr lang="ru-RU" dirty="0"/>
          </a:p>
        </p:txBody>
      </p:sp>
    </p:spTree>
    <p:extLst>
      <p:ext uri="{BB962C8B-B14F-4D97-AF65-F5344CB8AC3E}">
        <p14:creationId xmlns:p14="http://schemas.microsoft.com/office/powerpoint/2010/main" val="260051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14755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169866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247557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225596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106947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90153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170675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351495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425669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822400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E113BC-9152-4C0C-B511-33782370752A}" type="datetimeFigureOut">
              <a:rPr lang="ru-RU" smtClean="0"/>
              <a:t>11.02.2014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71D2266-1C7C-4863-B30D-9F2DA4FFFD74}" type="slidenum">
              <a:rPr lang="ru-RU" smtClean="0"/>
              <a:t>‹#›</a:t>
            </a:fld>
            <a:endParaRPr lang="ru-RU" dirty="0"/>
          </a:p>
        </p:txBody>
      </p:sp>
    </p:spTree>
    <p:extLst>
      <p:ext uri="{BB962C8B-B14F-4D97-AF65-F5344CB8AC3E}">
        <p14:creationId xmlns:p14="http://schemas.microsoft.com/office/powerpoint/2010/main" val="224876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113BC-9152-4C0C-B511-33782370752A}" type="datetimeFigureOut">
              <a:rPr lang="ru-RU" smtClean="0"/>
              <a:t>11.02.2014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D2266-1C7C-4863-B30D-9F2DA4FFFD74}" type="slidenum">
              <a:rPr lang="ru-RU" smtClean="0"/>
              <a:t>‹#›</a:t>
            </a:fld>
            <a:endParaRPr lang="ru-RU" dirty="0"/>
          </a:p>
        </p:txBody>
      </p:sp>
    </p:spTree>
    <p:extLst>
      <p:ext uri="{BB962C8B-B14F-4D97-AF65-F5344CB8AC3E}">
        <p14:creationId xmlns:p14="http://schemas.microsoft.com/office/powerpoint/2010/main" val="291500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4680520" cy="5832648"/>
          </a:xfrm>
        </p:spPr>
        <p:txBody>
          <a:bodyPr>
            <a:noAutofit/>
          </a:bodyPr>
          <a:lstStyle/>
          <a:p>
            <a:r>
              <a:rPr lang="ru-RU" sz="5400" b="1" dirty="0" smtClean="0">
                <a:latin typeface="Times New Roman" panose="02020603050405020304" pitchFamily="18" charset="0"/>
                <a:cs typeface="Times New Roman" panose="02020603050405020304" pitchFamily="18" charset="0"/>
              </a:rPr>
              <a:t>Тема</a:t>
            </a:r>
            <a:r>
              <a:rPr lang="ru-RU" sz="5400" b="1" smtClean="0">
                <a:latin typeface="Times New Roman" panose="02020603050405020304" pitchFamily="18" charset="0"/>
                <a:cs typeface="Times New Roman" panose="02020603050405020304" pitchFamily="18" charset="0"/>
              </a:rPr>
              <a:t>: </a:t>
            </a:r>
            <a:r>
              <a:rPr lang="ru-RU" sz="5400" b="1" smtClean="0">
                <a:latin typeface="Times New Roman" panose="02020603050405020304" pitchFamily="18" charset="0"/>
                <a:cs typeface="Times New Roman" panose="02020603050405020304" pitchFamily="18" charset="0"/>
              </a:rPr>
              <a:t/>
            </a:r>
            <a:br>
              <a:rPr lang="ru-RU" sz="5400" b="1" smtClean="0">
                <a:latin typeface="Times New Roman" panose="02020603050405020304" pitchFamily="18" charset="0"/>
                <a:cs typeface="Times New Roman" panose="02020603050405020304" pitchFamily="18" charset="0"/>
              </a:rPr>
            </a:br>
            <a:r>
              <a:rPr lang="ru-RU" sz="5400" b="1" smtClean="0">
                <a:latin typeface="Times New Roman" panose="02020603050405020304" pitchFamily="18" charset="0"/>
                <a:cs typeface="Times New Roman" panose="02020603050405020304" pitchFamily="18" charset="0"/>
              </a:rPr>
              <a:t>Охрана </a:t>
            </a:r>
            <a:r>
              <a:rPr lang="ru-RU" sz="5400" b="1" dirty="0" smtClean="0">
                <a:latin typeface="Times New Roman" panose="02020603050405020304" pitchFamily="18" charset="0"/>
                <a:cs typeface="Times New Roman" panose="02020603050405020304" pitchFamily="18" charset="0"/>
              </a:rPr>
              <a:t>труда </a:t>
            </a:r>
            <a:br>
              <a:rPr lang="ru-RU" sz="5400" b="1" dirty="0" smtClean="0">
                <a:latin typeface="Times New Roman" panose="02020603050405020304" pitchFamily="18" charset="0"/>
                <a:cs typeface="Times New Roman" panose="02020603050405020304" pitchFamily="18" charset="0"/>
              </a:rPr>
            </a:br>
            <a:r>
              <a:rPr lang="ru-RU" sz="5400" b="1" dirty="0" smtClean="0">
                <a:latin typeface="Times New Roman" panose="02020603050405020304" pitchFamily="18" charset="0"/>
                <a:cs typeface="Times New Roman" panose="02020603050405020304" pitchFamily="18" charset="0"/>
              </a:rPr>
              <a:t>в вопросах и ответах</a:t>
            </a:r>
            <a:endParaRPr lang="ru-RU" sz="5400" b="1" dirty="0">
              <a:latin typeface="Times New Roman" panose="02020603050405020304" pitchFamily="18" charset="0"/>
              <a:cs typeface="Times New Roman" panose="02020603050405020304" pitchFamily="18" charset="0"/>
            </a:endParaRPr>
          </a:p>
        </p:txBody>
      </p:sp>
      <p:pic>
        <p:nvPicPr>
          <p:cNvPr id="1026" name="Picture 2" descr="C:\Users\Пользователь\Desktop\Отдел по труду\Разработка методических пособий, наполнение стенда\Картинки к теме - охрана труда в вопросах и ответах\ohranatr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116632"/>
            <a:ext cx="3816424" cy="6480720"/>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105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5832648"/>
          </a:xfrm>
        </p:spPr>
        <p:txBody>
          <a:bodyPr>
            <a:normAutofit/>
          </a:bodyPr>
          <a:lstStyle/>
          <a:p>
            <a:pPr algn="l" defTabSz="450000">
              <a:lnSpc>
                <a:spcPct val="150000"/>
              </a:lnSpc>
            </a:pPr>
            <a:r>
              <a:rPr lang="ru-RU" sz="1800" dirty="0">
                <a:latin typeface="Times New Roman" panose="02020603050405020304" pitchFamily="18" charset="0"/>
                <a:cs typeface="Times New Roman" panose="02020603050405020304" pitchFamily="18" charset="0"/>
              </a:rPr>
              <a:t>Если работник нуждается во временном переводе на другую работу на срок до четырех месяцев, но отказывается от перевода либо у работодателя отсутствует соответствующая работа, то работодатель обязан на весь указанный в медицинском заключении срок отстранить работника от работы с сохранением места работы (должности). В период такого отстранения заработная плата работнику не начисляется, за исключением случаев, предусмотренных ТК РФ, иными федеральными законами, </a:t>
            </a:r>
            <a:r>
              <a:rPr lang="ru-RU" sz="1800" u="sng" dirty="0">
                <a:latin typeface="Times New Roman" panose="02020603050405020304" pitchFamily="18" charset="0"/>
                <a:cs typeface="Times New Roman" panose="02020603050405020304" pitchFamily="18" charset="0"/>
              </a:rPr>
              <a:t>коллективным договором</a:t>
            </a:r>
            <a:r>
              <a:rPr lang="ru-RU" sz="1800" dirty="0">
                <a:latin typeface="Times New Roman" panose="02020603050405020304" pitchFamily="18" charset="0"/>
                <a:cs typeface="Times New Roman" panose="02020603050405020304" pitchFamily="18" charset="0"/>
              </a:rPr>
              <a:t>, соглашениями, </a:t>
            </a:r>
            <a:r>
              <a:rPr lang="ru-RU" sz="1800" u="sng" dirty="0">
                <a:latin typeface="Times New Roman" panose="02020603050405020304" pitchFamily="18" charset="0"/>
                <a:cs typeface="Times New Roman" panose="02020603050405020304" pitchFamily="18" charset="0"/>
              </a:rPr>
              <a:t>трудовым договором</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Если </a:t>
            </a:r>
            <a:r>
              <a:rPr lang="ru-RU" sz="1800" dirty="0">
                <a:latin typeface="Times New Roman" panose="02020603050405020304" pitchFamily="18" charset="0"/>
                <a:cs typeface="Times New Roman" panose="02020603050405020304" pitchFamily="18" charset="0"/>
              </a:rPr>
              <a:t>же по медицинскому заключению работник нуждается во временном переводе на другую работу на срок более четырех месяцев или в постоянном переводе, то при его отказе от перевода либо отсутствии у работодателя соответствующей работы трудовой договор прекращается согласно </a:t>
            </a:r>
            <a:r>
              <a:rPr lang="ru-RU" sz="1800" u="sng" dirty="0" smtClean="0">
                <a:latin typeface="Times New Roman" panose="02020603050405020304" pitchFamily="18" charset="0"/>
                <a:cs typeface="Times New Roman" panose="02020603050405020304" pitchFamily="18" charset="0"/>
              </a:rPr>
              <a:t>пункта 8 части 1 статьи 77</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ТК РФ</a:t>
            </a:r>
            <a:r>
              <a:rPr lang="ru-RU" sz="1800" dirty="0" smtClean="0">
                <a:latin typeface="Times New Roman" panose="02020603050405020304" pitchFamily="18" charset="0"/>
                <a:cs typeface="Times New Roman" panose="02020603050405020304" pitchFamily="18" charset="0"/>
              </a:rPr>
              <a:t>.</a:t>
            </a:r>
            <a:endParaRPr lang="ru-RU"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9645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624736"/>
          </a:xfrm>
        </p:spPr>
        <p:txBody>
          <a:bodyPr>
            <a:noAutofit/>
          </a:bodyPr>
          <a:lstStyle/>
          <a:p>
            <a:pPr algn="l">
              <a:lnSpc>
                <a:spcPct val="150000"/>
              </a:lnSpc>
            </a:pPr>
            <a:r>
              <a:rPr lang="ru-RU" sz="1800" b="1" dirty="0" smtClean="0">
                <a:latin typeface="Times New Roman" panose="02020603050405020304" pitchFamily="18" charset="0"/>
                <a:cs typeface="Times New Roman" panose="02020603050405020304" pitchFamily="18" charset="0"/>
              </a:rPr>
              <a:t>7) </a:t>
            </a:r>
            <a:r>
              <a:rPr lang="ru-RU" sz="1800" b="1" u="sng" dirty="0" smtClean="0">
                <a:latin typeface="Times New Roman" panose="02020603050405020304" pitchFamily="18" charset="0"/>
                <a:cs typeface="Times New Roman" panose="02020603050405020304" pitchFamily="18" charset="0"/>
              </a:rPr>
              <a:t>Вопрос:</a:t>
            </a:r>
            <a:r>
              <a:rPr lang="ru-RU" sz="1800" b="1"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Что </a:t>
            </a:r>
            <a:r>
              <a:rPr lang="ru-RU" sz="1800" dirty="0">
                <a:latin typeface="Times New Roman" panose="02020603050405020304" pitchFamily="18" charset="0"/>
                <a:cs typeface="Times New Roman" panose="02020603050405020304" pitchFamily="18" charset="0"/>
              </a:rPr>
              <a:t>должно быть в аптечке, предназначенной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для </a:t>
            </a:r>
            <a:r>
              <a:rPr lang="ru-RU" sz="1800" dirty="0">
                <a:latin typeface="Times New Roman" panose="02020603050405020304" pitchFamily="18" charset="0"/>
                <a:cs typeface="Times New Roman" panose="02020603050405020304" pitchFamily="18" charset="0"/>
              </a:rPr>
              <a:t>оказания первой помощи работникам, пострадавшим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на </a:t>
            </a:r>
            <a:r>
              <a:rPr lang="ru-RU" sz="1800" dirty="0">
                <a:latin typeface="Times New Roman" panose="02020603050405020304" pitchFamily="18" charset="0"/>
                <a:cs typeface="Times New Roman" panose="02020603050405020304" pitchFamily="18" charset="0"/>
              </a:rPr>
              <a:t>производстве?</a:t>
            </a:r>
            <a:br>
              <a:rPr lang="ru-RU" sz="1800" dirty="0">
                <a:latin typeface="Times New Roman" panose="02020603050405020304" pitchFamily="18" charset="0"/>
                <a:cs typeface="Times New Roman" panose="02020603050405020304" pitchFamily="18" charset="0"/>
              </a:rPr>
            </a:br>
            <a:r>
              <a:rPr lang="ru-RU" sz="1800" b="1" u="sng" dirty="0" smtClean="0">
                <a:latin typeface="Times New Roman" panose="02020603050405020304" pitchFamily="18" charset="0"/>
                <a:cs typeface="Times New Roman" panose="02020603050405020304" pitchFamily="18" charset="0"/>
              </a:rPr>
              <a:t>Ответ:</a:t>
            </a:r>
            <a:r>
              <a:rPr lang="ru-RU" sz="1800" dirty="0" smtClean="0">
                <a:latin typeface="Times New Roman" panose="02020603050405020304" pitchFamily="18" charset="0"/>
                <a:cs typeface="Times New Roman" panose="02020603050405020304" pitchFamily="18" charset="0"/>
              </a:rPr>
              <a:t> Рекомендуется ознакомиться </a:t>
            </a:r>
            <a:r>
              <a:rPr lang="ru-RU" sz="1800" dirty="0">
                <a:latin typeface="Times New Roman" panose="02020603050405020304" pitchFamily="18" charset="0"/>
                <a:cs typeface="Times New Roman" panose="02020603050405020304" pitchFamily="18" charset="0"/>
              </a:rPr>
              <a:t>с приказом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Минздравсоцразвития России </a:t>
            </a:r>
            <a:r>
              <a:rPr lang="ru-RU" sz="1800" dirty="0">
                <a:latin typeface="Times New Roman" panose="02020603050405020304" pitchFamily="18" charset="0"/>
                <a:cs typeface="Times New Roman" panose="02020603050405020304" pitchFamily="18" charset="0"/>
              </a:rPr>
              <a:t>от </a:t>
            </a:r>
            <a:r>
              <a:rPr lang="ru-RU" sz="1800" dirty="0" smtClean="0">
                <a:latin typeface="Times New Roman" panose="02020603050405020304" pitchFamily="18" charset="0"/>
                <a:cs typeface="Times New Roman" panose="02020603050405020304" pitchFamily="18" charset="0"/>
              </a:rPr>
              <a:t>05 марта 2011 № </a:t>
            </a:r>
            <a:r>
              <a:rPr lang="ru-RU" sz="1800" dirty="0">
                <a:latin typeface="Times New Roman" panose="02020603050405020304" pitchFamily="18" charset="0"/>
                <a:cs typeface="Times New Roman" panose="02020603050405020304" pitchFamily="18" charset="0"/>
              </a:rPr>
              <a:t>169н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«Об </a:t>
            </a:r>
            <a:r>
              <a:rPr lang="ru-RU" sz="1800" dirty="0">
                <a:latin typeface="Times New Roman" panose="02020603050405020304" pitchFamily="18" charset="0"/>
                <a:cs typeface="Times New Roman" panose="02020603050405020304" pitchFamily="18" charset="0"/>
              </a:rPr>
              <a:t>утверждении требований к комплектации изделиями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медицинского </a:t>
            </a:r>
            <a:r>
              <a:rPr lang="ru-RU" sz="1800" dirty="0">
                <a:latin typeface="Times New Roman" panose="02020603050405020304" pitchFamily="18" charset="0"/>
                <a:cs typeface="Times New Roman" panose="02020603050405020304" pitchFamily="18" charset="0"/>
              </a:rPr>
              <a:t>назначения аптечек для оказания первой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помощи работникам». Такие </a:t>
            </a:r>
            <a:r>
              <a:rPr lang="ru-RU" sz="1800" dirty="0">
                <a:latin typeface="Times New Roman" panose="02020603050405020304" pitchFamily="18" charset="0"/>
                <a:cs typeface="Times New Roman" panose="02020603050405020304" pitchFamily="18" charset="0"/>
              </a:rPr>
              <a:t>аптечки обязано иметь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каждое </a:t>
            </a:r>
            <a:r>
              <a:rPr lang="ru-RU" sz="1800" dirty="0">
                <a:latin typeface="Times New Roman" panose="02020603050405020304" pitchFamily="18" charset="0"/>
                <a:cs typeface="Times New Roman" panose="02020603050405020304" pitchFamily="18" charset="0"/>
              </a:rPr>
              <a:t>предприятие, причем их комплектация входит в </a:t>
            </a:r>
            <a:r>
              <a:rPr lang="ru-RU" sz="1800" dirty="0" smtClean="0">
                <a:latin typeface="Times New Roman" panose="02020603050405020304" pitchFamily="18" charset="0"/>
                <a:cs typeface="Times New Roman" panose="02020603050405020304" pitchFamily="18" charset="0"/>
              </a:rPr>
              <a:t>обязанность </a:t>
            </a:r>
            <a:r>
              <a:rPr lang="ru-RU" sz="1800" dirty="0">
                <a:latin typeface="Times New Roman" panose="02020603050405020304" pitchFamily="18" charset="0"/>
                <a:cs typeface="Times New Roman" panose="02020603050405020304" pitchFamily="18" charset="0"/>
              </a:rPr>
              <a:t>работодателя. Это предусмотрено </a:t>
            </a:r>
            <a:r>
              <a:rPr lang="ru-RU" sz="1800" dirty="0" smtClean="0">
                <a:latin typeface="Times New Roman" panose="02020603050405020304" pitchFamily="18" charset="0"/>
                <a:cs typeface="Times New Roman" panose="02020603050405020304" pitchFamily="18" charset="0"/>
              </a:rPr>
              <a:t>статьей 223 </a:t>
            </a:r>
            <a:r>
              <a:rPr lang="ru-RU" sz="1800" dirty="0">
                <a:latin typeface="Times New Roman" panose="02020603050405020304" pitchFamily="18" charset="0"/>
                <a:cs typeface="Times New Roman" panose="02020603050405020304" pitchFamily="18" charset="0"/>
              </a:rPr>
              <a:t>Трудового кодекса Российской Федерации. </a:t>
            </a:r>
            <a:r>
              <a:rPr lang="ru-RU" sz="1800" dirty="0" smtClean="0">
                <a:latin typeface="Times New Roman" panose="02020603050405020304" pitchFamily="18" charset="0"/>
                <a:cs typeface="Times New Roman" panose="02020603050405020304" pitchFamily="18" charset="0"/>
              </a:rPr>
              <a:t>Новые </a:t>
            </a:r>
            <a:r>
              <a:rPr lang="ru-RU" sz="1800" dirty="0">
                <a:latin typeface="Times New Roman" panose="02020603050405020304" pitchFamily="18" charset="0"/>
                <a:cs typeface="Times New Roman" panose="02020603050405020304" pitchFamily="18" charset="0"/>
              </a:rPr>
              <a:t>требования к комплектации аптечек вступили в силу с </a:t>
            </a:r>
            <a:r>
              <a:rPr lang="ru-RU" sz="1800" dirty="0" smtClean="0">
                <a:latin typeface="Times New Roman" panose="02020603050405020304" pitchFamily="18" charset="0"/>
                <a:cs typeface="Times New Roman" panose="02020603050405020304" pitchFamily="18" charset="0"/>
              </a:rPr>
              <a:t>01 </a:t>
            </a:r>
            <a:r>
              <a:rPr lang="ru-RU" sz="1800" dirty="0">
                <a:latin typeface="Times New Roman" panose="02020603050405020304" pitchFamily="18" charset="0"/>
                <a:cs typeface="Times New Roman" panose="02020603050405020304" pitchFamily="18" charset="0"/>
              </a:rPr>
              <a:t>января </a:t>
            </a:r>
            <a:r>
              <a:rPr lang="ru-RU" sz="1800" dirty="0" smtClean="0">
                <a:latin typeface="Times New Roman" panose="02020603050405020304" pitchFamily="18" charset="0"/>
                <a:cs typeface="Times New Roman" panose="02020603050405020304" pitchFamily="18" charset="0"/>
              </a:rPr>
              <a:t>2012 года. В </a:t>
            </a:r>
            <a:r>
              <a:rPr lang="ru-RU" sz="1800" dirty="0">
                <a:latin typeface="Times New Roman" panose="02020603050405020304" pitchFamily="18" charset="0"/>
                <a:cs typeface="Times New Roman" panose="02020603050405020304" pitchFamily="18" charset="0"/>
              </a:rPr>
              <a:t>составе </a:t>
            </a:r>
            <a:r>
              <a:rPr lang="ru-RU" sz="1800" dirty="0" smtClean="0">
                <a:latin typeface="Times New Roman" panose="02020603050405020304" pitchFamily="18" charset="0"/>
                <a:cs typeface="Times New Roman" panose="02020603050405020304" pitchFamily="18" charset="0"/>
              </a:rPr>
              <a:t>аптечки - медицинские </a:t>
            </a:r>
            <a:r>
              <a:rPr lang="ru-RU" sz="1800" dirty="0">
                <a:latin typeface="Times New Roman" panose="02020603050405020304" pitchFamily="18" charset="0"/>
                <a:cs typeface="Times New Roman" panose="02020603050405020304" pitchFamily="18" charset="0"/>
              </a:rPr>
              <a:t>изделия и материалы, предназначенные для остановки кровотечения (жгут, бинты, стерильные салфетки, кровоостанавливающие пакеты, лейкопластырь). </a:t>
            </a:r>
            <a:r>
              <a:rPr lang="ru-RU" sz="1800" dirty="0" smtClean="0">
                <a:latin typeface="Times New Roman" panose="02020603050405020304" pitchFamily="18" charset="0"/>
                <a:cs typeface="Times New Roman" panose="02020603050405020304" pitchFamily="18" charset="0"/>
              </a:rPr>
              <a:t>Кроме </a:t>
            </a:r>
            <a:r>
              <a:rPr lang="ru-RU" sz="1800" dirty="0">
                <a:latin typeface="Times New Roman" panose="02020603050405020304" pitchFamily="18" charset="0"/>
                <a:cs typeface="Times New Roman" panose="02020603050405020304" pitchFamily="18" charset="0"/>
              </a:rPr>
              <a:t>того, предусмотрено наличие устройства для искусственного дыхания (а также инструкции, как им пользоваться в критической ситуации). Перечислены также такие необходимые мелочи, как ножницы, булавки. </a:t>
            </a:r>
            <a:endParaRPr lang="ru-RU" sz="1800" dirty="0">
              <a:solidFill>
                <a:srgbClr val="000000"/>
              </a:solidFill>
              <a:latin typeface="Times New Roman" pitchFamily="18" charset="0"/>
              <a:cs typeface="Times New Roman" pitchFamily="18" charset="0"/>
            </a:endParaRPr>
          </a:p>
        </p:txBody>
      </p:sp>
      <p:pic>
        <p:nvPicPr>
          <p:cNvPr id="2050" name="Picture 2" descr="C:\Users\Пользователь\Desktop\Отдел по труду\Разработка методических пособий, наполнение стенда\Картинки к теме - охрана труда в вопросах и ответах\1dom_aptech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16632"/>
            <a:ext cx="2985120" cy="3384376"/>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338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624736"/>
          </a:xfrm>
        </p:spPr>
        <p:txBody>
          <a:bodyPr>
            <a:normAutofit/>
          </a:bodyPr>
          <a:lstStyle/>
          <a:p>
            <a:pPr algn="l" defTabSz="450000">
              <a:lnSpc>
                <a:spcPct val="150000"/>
              </a:lnSpc>
            </a:pPr>
            <a:r>
              <a:rPr lang="ru-RU" sz="1800" dirty="0">
                <a:latin typeface="Times New Roman" panose="02020603050405020304" pitchFamily="18" charset="0"/>
                <a:cs typeface="Times New Roman" panose="02020603050405020304" pitchFamily="18" charset="0"/>
              </a:rPr>
              <a:t>Самый необычный предмет, который обязательно входит в аптечку</a:t>
            </a:r>
            <a:r>
              <a:rPr lang="ru-RU" sz="1800" dirty="0" smtClean="0">
                <a:latin typeface="Times New Roman" panose="02020603050405020304" pitchFamily="18" charset="0"/>
                <a:cs typeface="Times New Roman" panose="02020603050405020304" pitchFamily="18" charset="0"/>
              </a:rPr>
              <a:t>, - спасательное </a:t>
            </a:r>
            <a:r>
              <a:rPr lang="ru-RU" sz="1800" dirty="0">
                <a:latin typeface="Times New Roman" panose="02020603050405020304" pitchFamily="18" charset="0"/>
                <a:cs typeface="Times New Roman" panose="02020603050405020304" pitchFamily="18" charset="0"/>
              </a:rPr>
              <a:t>изотермическое двустороннее покрывало. Его расстилают серебристой стороной к телу, если пострадавшего нужно защитить от переохлаждения, и золотой стороной к телу для защиты от перегревания. Инструкция по его использованию уточняет, что лицо человека должно оставаться открытым. </a:t>
            </a:r>
            <a:r>
              <a:rPr lang="ru-RU" sz="1800" dirty="0" smtClean="0">
                <a:latin typeface="Times New Roman" panose="02020603050405020304" pitchFamily="18" charset="0"/>
                <a:cs typeface="Times New Roman" panose="02020603050405020304" pitchFamily="18" charset="0"/>
              </a:rPr>
              <a:t>Важно</a:t>
            </a:r>
            <a:r>
              <a:rPr lang="ru-RU" sz="1800" dirty="0">
                <a:latin typeface="Times New Roman" panose="02020603050405020304" pitchFamily="18" charset="0"/>
                <a:cs typeface="Times New Roman" panose="02020603050405020304" pitchFamily="18" charset="0"/>
              </a:rPr>
              <a:t>, что в аптечку должны быть вложены краткие инструкции с пиктограммами (легко читаемыми картинками) по тому, как и чем оказывать первую помощь в разных случаях. Изучить приказ полезно не только сотрудникам, которые будут отвечать на предприятии за приобретение аптечки, но и обычным работникам. Никто не застрахован от того, чтобы оказаться рядом с пострадавшим. Несчастный случай, случайная травма или какое-то </a:t>
            </a:r>
            <a:r>
              <a:rPr lang="ru-RU" sz="1800" dirty="0" smtClean="0">
                <a:latin typeface="Times New Roman" panose="02020603050405020304" pitchFamily="18" charset="0"/>
                <a:cs typeface="Times New Roman" panose="02020603050405020304" pitchFamily="18" charset="0"/>
              </a:rPr>
              <a:t>происшествие </a:t>
            </a:r>
            <a:r>
              <a:rPr lang="ru-RU" sz="1800" dirty="0">
                <a:latin typeface="Times New Roman" panose="02020603050405020304" pitchFamily="18" charset="0"/>
                <a:cs typeface="Times New Roman" panose="02020603050405020304" pitchFamily="18" charset="0"/>
              </a:rPr>
              <a:t>на работе не должны оставлять человека без элементарных средств первой помощи.</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 </a:t>
            </a:r>
            <a:r>
              <a:rPr lang="ru-RU" sz="1800" dirty="0">
                <a:latin typeface="Times New Roman" panose="02020603050405020304" pitchFamily="18" charset="0"/>
                <a:cs typeface="Times New Roman" panose="02020603050405020304" pitchFamily="18" charset="0"/>
              </a:rPr>
              <a:t>приказе кратко излагается, зачем нужен тот или иной предмет, как им пользоваться, чтобы помочь, а не навредить.</a:t>
            </a:r>
            <a:br>
              <a:rPr lang="ru-RU" sz="1800" dirty="0">
                <a:latin typeface="Times New Roman" panose="02020603050405020304" pitchFamily="18" charset="0"/>
                <a:cs typeface="Times New Roman" panose="02020603050405020304" pitchFamily="18" charset="0"/>
              </a:rPr>
            </a:br>
            <a:endParaRPr lang="ru-RU"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99774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624736"/>
          </a:xfrm>
        </p:spPr>
        <p:txBody>
          <a:bodyPr>
            <a:noAutofit/>
          </a:bodyPr>
          <a:lstStyle/>
          <a:p>
            <a:pPr algn="l">
              <a:lnSpc>
                <a:spcPct val="150000"/>
              </a:lnSpc>
            </a:pPr>
            <a:r>
              <a:rPr lang="ru-RU" sz="1800" b="1" dirty="0" smtClean="0">
                <a:latin typeface="Times New Roman" panose="02020603050405020304" pitchFamily="18" charset="0"/>
                <a:cs typeface="Times New Roman" panose="02020603050405020304" pitchFamily="18" charset="0"/>
              </a:rPr>
              <a:t>8) </a:t>
            </a:r>
            <a:r>
              <a:rPr lang="ru-RU" sz="1800" b="1" u="sng" dirty="0" smtClean="0">
                <a:latin typeface="Times New Roman" panose="02020603050405020304" pitchFamily="18" charset="0"/>
                <a:cs typeface="Times New Roman" panose="02020603050405020304" pitchFamily="18" charset="0"/>
              </a:rPr>
              <a:t>Вопрос:</a:t>
            </a:r>
            <a:r>
              <a:rPr lang="ru-RU" sz="1800" dirty="0" smtClean="0">
                <a:latin typeface="Times New Roman" panose="02020603050405020304" pitchFamily="18" charset="0"/>
                <a:cs typeface="Times New Roman" panose="02020603050405020304" pitchFamily="18" charset="0"/>
              </a:rPr>
              <a:t> Выдается </a:t>
            </a:r>
            <a:r>
              <a:rPr lang="ru-RU" sz="1800" dirty="0">
                <a:latin typeface="Times New Roman" panose="02020603050405020304" pitchFamily="18" charset="0"/>
                <a:cs typeface="Times New Roman" panose="02020603050405020304" pitchFamily="18" charset="0"/>
              </a:rPr>
              <a:t>ли </a:t>
            </a:r>
            <a:r>
              <a:rPr lang="ru-RU" sz="1800" dirty="0" smtClean="0">
                <a:latin typeface="Times New Roman" panose="02020603050405020304" pitchFamily="18" charset="0"/>
                <a:cs typeface="Times New Roman" panose="02020603050405020304" pitchFamily="18" charset="0"/>
              </a:rPr>
              <a:t>лечебно-профилактическое</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питание</a:t>
            </a:r>
            <a:r>
              <a:rPr lang="ru-RU" sz="1800" dirty="0">
                <a:latin typeface="Times New Roman" panose="02020603050405020304" pitchFamily="18" charset="0"/>
                <a:cs typeface="Times New Roman" panose="02020603050405020304" pitchFamily="18" charset="0"/>
              </a:rPr>
              <a:t>, если работники заняты на работе, которая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дает </a:t>
            </a:r>
            <a:r>
              <a:rPr lang="ru-RU" sz="1800" dirty="0">
                <a:latin typeface="Times New Roman" panose="02020603050405020304" pitchFamily="18" charset="0"/>
                <a:cs typeface="Times New Roman" panose="02020603050405020304" pitchFamily="18" charset="0"/>
              </a:rPr>
              <a:t>право на получение питания, менее половины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рабочего </a:t>
            </a:r>
            <a:r>
              <a:rPr lang="ru-RU" sz="1800" dirty="0">
                <a:latin typeface="Times New Roman" panose="02020603050405020304" pitchFamily="18" charset="0"/>
                <a:cs typeface="Times New Roman" panose="02020603050405020304" pitchFamily="18" charset="0"/>
              </a:rPr>
              <a:t>дня? </a:t>
            </a:r>
            <a:br>
              <a:rPr lang="ru-RU" sz="1800" dirty="0">
                <a:latin typeface="Times New Roman" panose="02020603050405020304" pitchFamily="18" charset="0"/>
                <a:cs typeface="Times New Roman" panose="02020603050405020304" pitchFamily="18" charset="0"/>
              </a:rPr>
            </a:br>
            <a:r>
              <a:rPr lang="ru-RU" sz="1800" b="1" u="sng" dirty="0" smtClean="0">
                <a:latin typeface="Times New Roman" panose="02020603050405020304" pitchFamily="18" charset="0"/>
                <a:cs typeface="Times New Roman" panose="02020603050405020304" pitchFamily="18" charset="0"/>
              </a:rPr>
              <a:t>Ответ:</a:t>
            </a:r>
            <a:r>
              <a:rPr lang="ru-RU" sz="1800" dirty="0" smtClean="0">
                <a:latin typeface="Times New Roman" panose="02020603050405020304" pitchFamily="18" charset="0"/>
                <a:cs typeface="Times New Roman" panose="02020603050405020304" pitchFamily="18" charset="0"/>
              </a:rPr>
              <a:t> Согласно статьи 222 </a:t>
            </a:r>
            <a:r>
              <a:rPr lang="ru-RU" sz="1800" dirty="0">
                <a:latin typeface="Times New Roman" panose="02020603050405020304" pitchFamily="18" charset="0"/>
                <a:cs typeface="Times New Roman" panose="02020603050405020304" pitchFamily="18" charset="0"/>
              </a:rPr>
              <a:t>Трудового кодекса РФ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на </a:t>
            </a:r>
            <a:r>
              <a:rPr lang="ru-RU" sz="1800" dirty="0">
                <a:latin typeface="Times New Roman" panose="02020603050405020304" pitchFamily="18" charset="0"/>
                <a:cs typeface="Times New Roman" panose="02020603050405020304" pitchFamily="18" charset="0"/>
              </a:rPr>
              <a:t>работах с особо вредными условиями труда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предоставляется </a:t>
            </a:r>
            <a:r>
              <a:rPr lang="ru-RU" sz="1800" dirty="0">
                <a:latin typeface="Times New Roman" panose="02020603050405020304" pitchFamily="18" charset="0"/>
                <a:cs typeface="Times New Roman" panose="02020603050405020304" pitchFamily="18" charset="0"/>
              </a:rPr>
              <a:t>бесплатно по установленным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нормам </a:t>
            </a:r>
            <a:r>
              <a:rPr lang="ru-RU" sz="1800" dirty="0">
                <a:latin typeface="Times New Roman" panose="02020603050405020304" pitchFamily="18" charset="0"/>
                <a:cs typeface="Times New Roman" panose="02020603050405020304" pitchFamily="18" charset="0"/>
              </a:rPr>
              <a:t>лечебно-профилактическое питание. </a:t>
            </a:r>
            <a:r>
              <a:rPr lang="ru-RU" sz="1800" dirty="0" smtClean="0">
                <a:latin typeface="Times New Roman" panose="02020603050405020304" pitchFamily="18" charset="0"/>
                <a:cs typeface="Times New Roman" panose="02020603050405020304" pitchFamily="18" charset="0"/>
              </a:rPr>
              <a:t>Нормы </a:t>
            </a:r>
            <a:r>
              <a:rPr lang="ru-RU" sz="1800" dirty="0">
                <a:latin typeface="Times New Roman" panose="02020603050405020304" pitchFamily="18" charset="0"/>
                <a:cs typeface="Times New Roman" panose="02020603050405020304" pitchFamily="18" charset="0"/>
              </a:rPr>
              <a:t>и условия бесплатного лечебно-профилактического питания устанавливаются в порядке, определяемом </a:t>
            </a:r>
            <a:r>
              <a:rPr lang="ru-RU" sz="1800" dirty="0" smtClean="0">
                <a:latin typeface="Times New Roman" panose="02020603050405020304" pitchFamily="18" charset="0"/>
                <a:cs typeface="Times New Roman" panose="02020603050405020304" pitchFamily="18" charset="0"/>
              </a:rPr>
              <a:t>Правительством </a:t>
            </a:r>
            <a:r>
              <a:rPr lang="ru-RU" sz="1800" dirty="0">
                <a:latin typeface="Times New Roman" panose="02020603050405020304" pitchFamily="18" charset="0"/>
                <a:cs typeface="Times New Roman" panose="02020603050405020304" pitchFamily="18" charset="0"/>
              </a:rPr>
              <a:t>РФ, с учетом мнения Российской трехсторонней комиссии по регулированию социально-трудовых отношений. </a:t>
            </a:r>
            <a:r>
              <a:rPr lang="ru-RU" sz="1800" dirty="0" smtClean="0">
                <a:latin typeface="Times New Roman" panose="02020603050405020304" pitchFamily="18" charset="0"/>
                <a:cs typeface="Times New Roman" panose="02020603050405020304" pitchFamily="18" charset="0"/>
              </a:rPr>
              <a:t>Приказом </a:t>
            </a:r>
            <a:r>
              <a:rPr lang="ru-RU" sz="1800" dirty="0" err="1">
                <a:latin typeface="Times New Roman" panose="02020603050405020304" pitchFamily="18" charset="0"/>
                <a:cs typeface="Times New Roman" panose="02020603050405020304" pitchFamily="18" charset="0"/>
              </a:rPr>
              <a:t>Минздравсоцразвития</a:t>
            </a:r>
            <a:r>
              <a:rPr lang="ru-RU" sz="1800" dirty="0">
                <a:latin typeface="Times New Roman" panose="02020603050405020304" pitchFamily="18" charset="0"/>
                <a:cs typeface="Times New Roman" panose="02020603050405020304" pitchFamily="18" charset="0"/>
              </a:rPr>
              <a:t> России от </a:t>
            </a:r>
            <a:r>
              <a:rPr lang="ru-RU" sz="1800" dirty="0" smtClean="0">
                <a:latin typeface="Times New Roman" panose="02020603050405020304" pitchFamily="18" charset="0"/>
                <a:cs typeface="Times New Roman" panose="02020603050405020304" pitchFamily="18" charset="0"/>
              </a:rPr>
              <a:t>16 февраля 2009 года № </a:t>
            </a:r>
            <a:r>
              <a:rPr lang="ru-RU" sz="1800" dirty="0">
                <a:latin typeface="Times New Roman" panose="02020603050405020304" pitchFamily="18" charset="0"/>
                <a:cs typeface="Times New Roman" panose="02020603050405020304" pitchFamily="18" charset="0"/>
              </a:rPr>
              <a:t>46н утверждены Перечень производств, профессий и должностей, работа в которых дает право на бесплатное получение лечебно-профилактического питания в связи с особо вредными условиями труда, Рационы лечебно-профилактического питания, Нормы бесплатной выдачи витаминных препаратов, Правила бесплатной выдачи лечебно-профилактического </a:t>
            </a:r>
            <a:r>
              <a:rPr lang="ru-RU" sz="1800" dirty="0" smtClean="0">
                <a:latin typeface="Times New Roman" panose="02020603050405020304" pitchFamily="18" charset="0"/>
                <a:cs typeface="Times New Roman" panose="02020603050405020304" pitchFamily="18" charset="0"/>
              </a:rPr>
              <a:t>питания.</a:t>
            </a:r>
            <a:endParaRPr lang="ru-RU" sz="1800" dirty="0">
              <a:solidFill>
                <a:srgbClr val="000000"/>
              </a:solidFill>
              <a:latin typeface="Times New Roman" pitchFamily="18" charset="0"/>
              <a:cs typeface="Times New Roman" pitchFamily="18" charset="0"/>
            </a:endParaRPr>
          </a:p>
        </p:txBody>
      </p:sp>
      <p:pic>
        <p:nvPicPr>
          <p:cNvPr id="1026" name="Picture 2" descr="C:\Users\Пользователь\Desktop\Отдел по труду\Разработка методических пособий, наполнение стенда\Картинки к теме - охрана труда в вопросах и ответах\MalyshKarlson-pic4-452x302-8733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16632"/>
            <a:ext cx="3557024" cy="2952328"/>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680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552728"/>
          </a:xfrm>
        </p:spPr>
        <p:txBody>
          <a:bodyPr>
            <a:noAutofit/>
          </a:bodyPr>
          <a:lstStyle/>
          <a:p>
            <a:pPr algn="l">
              <a:lnSpc>
                <a:spcPct val="150000"/>
              </a:lnSpc>
            </a:pPr>
            <a:r>
              <a:rPr lang="ru-RU" sz="1800" dirty="0" smtClean="0">
                <a:latin typeface="Times New Roman" panose="02020603050405020304" pitchFamily="18" charset="0"/>
                <a:cs typeface="Times New Roman" panose="02020603050405020304" pitchFamily="18" charset="0"/>
              </a:rPr>
              <a:t>Пунктом </a:t>
            </a:r>
            <a:r>
              <a:rPr lang="ru-RU" sz="1800" dirty="0">
                <a:latin typeface="Times New Roman" panose="02020603050405020304" pitchFamily="18" charset="0"/>
                <a:cs typeface="Times New Roman" panose="02020603050405020304" pitchFamily="18" charset="0"/>
              </a:rPr>
              <a:t>5 Правил определено, что лечебно-профилактическое питание </a:t>
            </a:r>
            <a:r>
              <a:rPr lang="ru-RU" sz="1800" dirty="0" smtClean="0">
                <a:latin typeface="Times New Roman" panose="02020603050405020304" pitchFamily="18" charset="0"/>
                <a:cs typeface="Times New Roman" panose="02020603050405020304" pitchFamily="18" charset="0"/>
              </a:rPr>
              <a:t>выдается </a:t>
            </a:r>
            <a:r>
              <a:rPr lang="ru-RU" sz="1800" dirty="0">
                <a:latin typeface="Times New Roman" panose="02020603050405020304" pitchFamily="18" charset="0"/>
                <a:cs typeface="Times New Roman" panose="02020603050405020304" pitchFamily="18" charset="0"/>
              </a:rPr>
              <a:t>работникам в дни фактического выполнения ими работы при условии занятости на такой работе не менее половины рабочего дня. </a:t>
            </a:r>
            <a:r>
              <a:rPr lang="ru-RU" sz="1800" dirty="0" smtClean="0">
                <a:latin typeface="Times New Roman" panose="02020603050405020304" pitchFamily="18" charset="0"/>
                <a:cs typeface="Times New Roman" panose="02020603050405020304" pitchFamily="18" charset="0"/>
              </a:rPr>
              <a:t>Если </a:t>
            </a:r>
            <a:r>
              <a:rPr lang="ru-RU" sz="1800" dirty="0">
                <a:latin typeface="Times New Roman" panose="02020603050405020304" pitchFamily="18" charset="0"/>
                <a:cs typeface="Times New Roman" panose="02020603050405020304" pitchFamily="18" charset="0"/>
              </a:rPr>
              <a:t>работники заняты на работе, которая дает право на получение </a:t>
            </a:r>
            <a:r>
              <a:rPr lang="ru-RU" sz="1800" dirty="0" smtClean="0">
                <a:latin typeface="Times New Roman" panose="02020603050405020304" pitchFamily="18" charset="0"/>
                <a:cs typeface="Times New Roman" panose="02020603050405020304" pitchFamily="18" charset="0"/>
              </a:rPr>
              <a:t>лечебно-профилактического питания, </a:t>
            </a:r>
            <a:r>
              <a:rPr lang="ru-RU" sz="1800" dirty="0">
                <a:latin typeface="Times New Roman" panose="02020603050405020304" pitchFamily="18" charset="0"/>
                <a:cs typeface="Times New Roman" panose="02020603050405020304" pitchFamily="18" charset="0"/>
              </a:rPr>
              <a:t>менее половины рабочего дня, то </a:t>
            </a:r>
            <a:r>
              <a:rPr lang="ru-RU" sz="1800" dirty="0" smtClean="0">
                <a:latin typeface="Times New Roman" panose="02020603050405020304" pitchFamily="18" charset="0"/>
                <a:cs typeface="Times New Roman" panose="02020603050405020304" pitchFamily="18" charset="0"/>
              </a:rPr>
              <a:t>оно не </a:t>
            </a:r>
            <a:r>
              <a:rPr lang="ru-RU" sz="1800" dirty="0">
                <a:latin typeface="Times New Roman" panose="02020603050405020304" pitchFamily="18" charset="0"/>
                <a:cs typeface="Times New Roman" panose="02020603050405020304" pitchFamily="18" charset="0"/>
              </a:rPr>
              <a:t>выдается.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b="1" dirty="0" smtClean="0">
                <a:latin typeface="Times New Roman" panose="02020603050405020304" pitchFamily="18" charset="0"/>
                <a:cs typeface="Times New Roman" panose="02020603050405020304" pitchFamily="18" charset="0"/>
              </a:rPr>
              <a:t>9)</a:t>
            </a:r>
            <a:r>
              <a:rPr lang="ru-RU" sz="1800" dirty="0" smtClean="0">
                <a:latin typeface="Times New Roman" panose="02020603050405020304" pitchFamily="18" charset="0"/>
                <a:cs typeface="Times New Roman" panose="02020603050405020304" pitchFamily="18" charset="0"/>
              </a:rPr>
              <a:t> </a:t>
            </a:r>
            <a:r>
              <a:rPr lang="ru-RU" sz="1800" b="1" u="sng" dirty="0" smtClean="0">
                <a:latin typeface="Times New Roman" panose="02020603050405020304" pitchFamily="18" charset="0"/>
                <a:cs typeface="Times New Roman" panose="02020603050405020304" pitchFamily="18" charset="0"/>
              </a:rPr>
              <a:t>Вопрос:</a:t>
            </a:r>
            <a:r>
              <a:rPr lang="ru-RU" sz="1800" b="1"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Как </a:t>
            </a:r>
            <a:r>
              <a:rPr lang="ru-RU" sz="1800" dirty="0">
                <a:latin typeface="Times New Roman" panose="02020603050405020304" pitchFamily="18" charset="0"/>
                <a:cs typeface="Times New Roman" panose="02020603050405020304" pitchFamily="18" charset="0"/>
              </a:rPr>
              <a:t>в связи с вступлением в силу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Федерального Закона «О </a:t>
            </a:r>
            <a:r>
              <a:rPr lang="ru-RU" sz="1800" dirty="0">
                <a:latin typeface="Times New Roman" panose="02020603050405020304" pitchFamily="18" charset="0"/>
                <a:cs typeface="Times New Roman" panose="02020603050405020304" pitchFamily="18" charset="0"/>
              </a:rPr>
              <a:t>специальной оценке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условий труда» </a:t>
            </a:r>
            <a:r>
              <a:rPr lang="ru-RU" sz="1800" dirty="0">
                <a:latin typeface="Times New Roman" panose="02020603050405020304" pitchFamily="18" charset="0"/>
                <a:cs typeface="Times New Roman" panose="02020603050405020304" pitchFamily="18" charset="0"/>
              </a:rPr>
              <a:t>пересмотреть доплаты за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вредность</a:t>
            </a:r>
            <a:r>
              <a:rPr lang="ru-RU" sz="1800" dirty="0">
                <a:latin typeface="Times New Roman" panose="02020603050405020304" pitchFamily="18" charset="0"/>
                <a:cs typeface="Times New Roman" panose="02020603050405020304" pitchFamily="18" charset="0"/>
              </a:rPr>
              <a:t>, установленные по результатам </a:t>
            </a:r>
            <a:r>
              <a:rPr lang="ru-RU" sz="1800" dirty="0" smtClean="0">
                <a:latin typeface="Times New Roman" panose="02020603050405020304" pitchFamily="18" charset="0"/>
                <a:cs typeface="Times New Roman" panose="02020603050405020304" pitchFamily="18" charset="0"/>
              </a:rPr>
              <a:t>аттестации</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рабочих мест?</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b="1" u="sng" dirty="0" smtClean="0">
                <a:latin typeface="Times New Roman" panose="02020603050405020304" pitchFamily="18" charset="0"/>
                <a:cs typeface="Times New Roman" panose="02020603050405020304" pitchFamily="18" charset="0"/>
              </a:rPr>
              <a:t>Ответ:</a:t>
            </a:r>
            <a:r>
              <a:rPr lang="ru-RU" sz="1800" dirty="0" smtClean="0">
                <a:latin typeface="Times New Roman" panose="02020603050405020304" pitchFamily="18" charset="0"/>
                <a:cs typeface="Times New Roman" panose="02020603050405020304" pitchFamily="18" charset="0"/>
              </a:rPr>
              <a:t> Частью </a:t>
            </a:r>
            <a:r>
              <a:rPr lang="ru-RU" sz="1800" dirty="0">
                <a:latin typeface="Times New Roman" panose="02020603050405020304" pitchFamily="18" charset="0"/>
                <a:cs typeface="Times New Roman" panose="02020603050405020304" pitchFamily="18" charset="0"/>
              </a:rPr>
              <a:t>4 </a:t>
            </a:r>
            <a:r>
              <a:rPr lang="ru-RU" sz="1800" dirty="0" smtClean="0">
                <a:latin typeface="Times New Roman" panose="02020603050405020304" pitchFamily="18" charset="0"/>
                <a:cs typeface="Times New Roman" panose="02020603050405020304" pitchFamily="18" charset="0"/>
              </a:rPr>
              <a:t>статьи 27 </a:t>
            </a:r>
            <a:r>
              <a:rPr lang="ru-RU" sz="1800" dirty="0">
                <a:latin typeface="Times New Roman" panose="02020603050405020304" pitchFamily="18" charset="0"/>
                <a:cs typeface="Times New Roman" panose="02020603050405020304" pitchFamily="18" charset="0"/>
              </a:rPr>
              <a:t>Федерального закона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от 28 декабря 2013 года № </a:t>
            </a:r>
            <a:r>
              <a:rPr lang="ru-RU" sz="1800" dirty="0">
                <a:latin typeface="Times New Roman" panose="02020603050405020304" pitchFamily="18" charset="0"/>
                <a:cs typeface="Times New Roman" panose="02020603050405020304" pitchFamily="18" charset="0"/>
              </a:rPr>
              <a:t>426-ФЗ </a:t>
            </a:r>
            <a:r>
              <a:rPr lang="ru-RU" sz="1800" dirty="0" smtClean="0">
                <a:latin typeface="Times New Roman" panose="02020603050405020304" pitchFamily="18" charset="0"/>
                <a:cs typeface="Times New Roman" panose="02020603050405020304" pitchFamily="18" charset="0"/>
              </a:rPr>
              <a:t>«О </a:t>
            </a:r>
            <a:r>
              <a:rPr lang="ru-RU" sz="1800" dirty="0">
                <a:latin typeface="Times New Roman" panose="02020603050405020304" pitchFamily="18" charset="0"/>
                <a:cs typeface="Times New Roman" panose="02020603050405020304" pitchFamily="18" charset="0"/>
              </a:rPr>
              <a:t>специальной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оценке </a:t>
            </a:r>
            <a:r>
              <a:rPr lang="ru-RU" sz="1800" dirty="0">
                <a:latin typeface="Times New Roman" panose="02020603050405020304" pitchFamily="18" charset="0"/>
                <a:cs typeface="Times New Roman" panose="02020603050405020304" pitchFamily="18" charset="0"/>
              </a:rPr>
              <a:t>условий </a:t>
            </a:r>
            <a:r>
              <a:rPr lang="ru-RU" sz="1800" dirty="0" smtClean="0">
                <a:latin typeface="Times New Roman" panose="02020603050405020304" pitchFamily="18" charset="0"/>
                <a:cs typeface="Times New Roman" panose="02020603050405020304" pitchFamily="18" charset="0"/>
              </a:rPr>
              <a:t>труда» установлены </a:t>
            </a:r>
            <a:r>
              <a:rPr lang="ru-RU" sz="1800" dirty="0">
                <a:latin typeface="Times New Roman" panose="02020603050405020304" pitchFamily="18" charset="0"/>
                <a:cs typeface="Times New Roman" panose="02020603050405020304" pitchFamily="18" charset="0"/>
              </a:rPr>
              <a:t>переходные положения, которые защищают права работников, получавших по итогам ранее </a:t>
            </a:r>
            <a:r>
              <a:rPr lang="ru-RU" sz="1800" dirty="0" smtClean="0">
                <a:latin typeface="Times New Roman" panose="02020603050405020304" pitchFamily="18" charset="0"/>
                <a:cs typeface="Times New Roman" panose="02020603050405020304" pitchFamily="18" charset="0"/>
              </a:rPr>
              <a:t>проведенной аттестации рабочих мест те </a:t>
            </a:r>
            <a:r>
              <a:rPr lang="ru-RU" sz="1800" dirty="0">
                <a:latin typeface="Times New Roman" panose="02020603050405020304" pitchFamily="18" charset="0"/>
                <a:cs typeface="Times New Roman" panose="02020603050405020304" pitchFamily="18" charset="0"/>
              </a:rPr>
              <a:t>или иные компенсации</a:t>
            </a:r>
            <a:r>
              <a:rPr lang="ru-RU" sz="1800" dirty="0" smtClean="0">
                <a:latin typeface="Times New Roman" panose="02020603050405020304" pitchFamily="18" charset="0"/>
                <a:cs typeface="Times New Roman" panose="02020603050405020304" pitchFamily="18" charset="0"/>
              </a:rPr>
              <a:t>.</a:t>
            </a:r>
            <a:endParaRPr lang="ru-RU" sz="1800" dirty="0">
              <a:solidFill>
                <a:srgbClr val="000000"/>
              </a:solidFill>
              <a:latin typeface="Times New Roman" pitchFamily="18" charset="0"/>
              <a:cs typeface="Times New Roman" pitchFamily="18" charset="0"/>
            </a:endParaRPr>
          </a:p>
        </p:txBody>
      </p:sp>
      <p:pic>
        <p:nvPicPr>
          <p:cNvPr id="4" name="Picture 2" descr="C:\Users\Пользователь\Desktop\Отдел по труду\Разработка методических пособий, наполнение стенда\Картинки - к методичке по компенсациям\article5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2204864"/>
            <a:ext cx="3240360" cy="3240360"/>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070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552728"/>
          </a:xfrm>
        </p:spPr>
        <p:txBody>
          <a:bodyPr>
            <a:normAutofit/>
          </a:bodyPr>
          <a:lstStyle/>
          <a:p>
            <a:pPr algn="l">
              <a:lnSpc>
                <a:spcPct val="150000"/>
              </a:lnSpc>
            </a:pPr>
            <a:r>
              <a:rPr lang="ru-RU" sz="1800" dirty="0" smtClean="0">
                <a:latin typeface="Times New Roman" panose="02020603050405020304" pitchFamily="18" charset="0"/>
                <a:cs typeface="Times New Roman" panose="02020603050405020304" pitchFamily="18" charset="0"/>
              </a:rPr>
              <a:t>Так </a:t>
            </a:r>
            <a:r>
              <a:rPr lang="ru-RU" sz="1800" dirty="0">
                <a:latin typeface="Times New Roman" panose="02020603050405020304" pitchFamily="18" charset="0"/>
                <a:cs typeface="Times New Roman" panose="02020603050405020304" pitchFamily="18" charset="0"/>
              </a:rPr>
              <a:t>в случае, если до дня вступления в силу Закона в отношении рабочих мест была проведена аттестация рабочих мест по условиям труда, то для установления работникам предусмотренных Трудовым кодексом </a:t>
            </a:r>
            <a:r>
              <a:rPr lang="ru-RU" sz="1800" dirty="0" smtClean="0">
                <a:latin typeface="Times New Roman" panose="02020603050405020304" pitchFamily="18" charset="0"/>
                <a:cs typeface="Times New Roman" panose="02020603050405020304" pitchFamily="18" charset="0"/>
              </a:rPr>
              <a:t>Российской Федерации </a:t>
            </a:r>
            <a:r>
              <a:rPr lang="ru-RU" sz="1800" dirty="0">
                <a:latin typeface="Times New Roman" panose="02020603050405020304" pitchFamily="18" charset="0"/>
                <a:cs typeface="Times New Roman" panose="02020603050405020304" pitchFamily="18" charset="0"/>
              </a:rPr>
              <a:t>гарантий и компенсаций используются результаты данной аттестации.</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Все компенсации сохраняются в полном объеме до проведения специальной оценки условий </a:t>
            </a:r>
            <a:r>
              <a:rPr lang="ru-RU" sz="1800" dirty="0" smtClean="0">
                <a:latin typeface="Times New Roman" panose="02020603050405020304" pitchFamily="18" charset="0"/>
                <a:cs typeface="Times New Roman" panose="02020603050405020304" pitchFamily="18" charset="0"/>
              </a:rPr>
              <a:t>труда. Если </a:t>
            </a:r>
            <a:r>
              <a:rPr lang="ru-RU" sz="1800" dirty="0">
                <a:latin typeface="Times New Roman" panose="02020603050405020304" pitchFamily="18" charset="0"/>
                <a:cs typeface="Times New Roman" panose="02020603050405020304" pitchFamily="18" charset="0"/>
              </a:rPr>
              <a:t>работодатель хочет пересмотреть ранее установленные доплаты за вредность, он должен провести внеплановую </a:t>
            </a:r>
            <a:r>
              <a:rPr lang="ru-RU" sz="1800" dirty="0" smtClean="0">
                <a:latin typeface="Times New Roman" panose="02020603050405020304" pitchFamily="18" charset="0"/>
                <a:cs typeface="Times New Roman" panose="02020603050405020304" pitchFamily="18" charset="0"/>
              </a:rPr>
              <a:t>специальную оценку условий труда, </a:t>
            </a:r>
            <a:r>
              <a:rPr lang="ru-RU" sz="1800" dirty="0">
                <a:latin typeface="Times New Roman" panose="02020603050405020304" pitchFamily="18" charset="0"/>
                <a:cs typeface="Times New Roman" panose="02020603050405020304" pitchFamily="18" charset="0"/>
              </a:rPr>
              <a:t>в ходе которой, возможно, на данном рабочем месте будут установлены такие условия труда, которые позволят работодателю прекратить предоставлять работнику ранее обязательные компенсации.</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21813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552728"/>
          </a:xfrm>
        </p:spPr>
        <p:txBody>
          <a:bodyPr>
            <a:noAutofit/>
          </a:bodyPr>
          <a:lstStyle/>
          <a:p>
            <a:pPr algn="l">
              <a:lnSpc>
                <a:spcPct val="150000"/>
              </a:lnSpc>
            </a:pPr>
            <a:r>
              <a:rPr lang="ru-RU" sz="1800" b="1" dirty="0" smtClean="0">
                <a:latin typeface="Times New Roman" panose="02020603050405020304" pitchFamily="18" charset="0"/>
                <a:cs typeface="Times New Roman" panose="02020603050405020304" pitchFamily="18" charset="0"/>
              </a:rPr>
              <a:t>10) </a:t>
            </a:r>
            <a:r>
              <a:rPr lang="ru-RU" sz="1800" b="1" u="sng" dirty="0" smtClean="0">
                <a:latin typeface="Times New Roman" panose="02020603050405020304" pitchFamily="18" charset="0"/>
                <a:cs typeface="Times New Roman" panose="02020603050405020304" pitchFamily="18" charset="0"/>
              </a:rPr>
              <a:t>Вопрос:</a:t>
            </a:r>
            <a:r>
              <a:rPr lang="ru-RU" sz="1800" dirty="0" smtClean="0">
                <a:latin typeface="Times New Roman" panose="02020603050405020304" pitchFamily="18" charset="0"/>
                <a:cs typeface="Times New Roman" panose="02020603050405020304" pitchFamily="18" charset="0"/>
              </a:rPr>
              <a:t> В </a:t>
            </a:r>
            <a:r>
              <a:rPr lang="ru-RU" sz="1800" dirty="0">
                <a:latin typeface="Times New Roman" panose="02020603050405020304" pitchFamily="18" charset="0"/>
                <a:cs typeface="Times New Roman" panose="02020603050405020304" pitchFamily="18" charset="0"/>
              </a:rPr>
              <a:t>каком размере работодатель обязан предоставить работнику компенсации согласно постановлению Правительства </a:t>
            </a:r>
            <a:r>
              <a:rPr lang="ru-RU" sz="1800" smtClean="0">
                <a:latin typeface="Times New Roman" panose="02020603050405020304" pitchFamily="18" charset="0"/>
                <a:cs typeface="Times New Roman" panose="02020603050405020304" pitchFamily="18" charset="0"/>
              </a:rPr>
              <a:t>Российской Федерации  </a:t>
            </a:r>
            <a:r>
              <a:rPr lang="ru-RU" sz="1800" dirty="0">
                <a:latin typeface="Times New Roman" panose="02020603050405020304" pitchFamily="18" charset="0"/>
                <a:cs typeface="Times New Roman" panose="02020603050405020304" pitchFamily="18" charset="0"/>
              </a:rPr>
              <a:t>от </a:t>
            </a:r>
            <a:r>
              <a:rPr lang="ru-RU" sz="1800" dirty="0" smtClean="0">
                <a:latin typeface="Times New Roman" panose="02020603050405020304" pitchFamily="18" charset="0"/>
                <a:cs typeface="Times New Roman" panose="02020603050405020304" pitchFamily="18" charset="0"/>
              </a:rPr>
              <a:t>20 ноября 2008 года № </a:t>
            </a:r>
            <a:r>
              <a:rPr lang="ru-RU" sz="1800" dirty="0">
                <a:latin typeface="Times New Roman" panose="02020603050405020304" pitchFamily="18" charset="0"/>
                <a:cs typeface="Times New Roman" panose="02020603050405020304" pitchFamily="18" charset="0"/>
              </a:rPr>
              <a:t>870, если работник проработал во вредных условиях труда от 1 до 12 дней; 2 месяца; 8 месяцев; 11 месяцев? </a:t>
            </a:r>
            <a:br>
              <a:rPr lang="ru-RU" sz="1800" dirty="0">
                <a:latin typeface="Times New Roman" panose="02020603050405020304" pitchFamily="18" charset="0"/>
                <a:cs typeface="Times New Roman" panose="02020603050405020304" pitchFamily="18" charset="0"/>
              </a:rPr>
            </a:br>
            <a:r>
              <a:rPr lang="ru-RU" sz="1800" b="1" u="sng" dirty="0" smtClean="0">
                <a:latin typeface="Times New Roman" panose="02020603050405020304" pitchFamily="18" charset="0"/>
                <a:cs typeface="Times New Roman" panose="02020603050405020304" pitchFamily="18" charset="0"/>
              </a:rPr>
              <a:t>Ответ:</a:t>
            </a:r>
            <a:r>
              <a:rPr lang="ru-RU" sz="1800" dirty="0" smtClean="0">
                <a:latin typeface="Times New Roman" panose="02020603050405020304" pitchFamily="18" charset="0"/>
                <a:cs typeface="Times New Roman" panose="02020603050405020304" pitchFamily="18" charset="0"/>
              </a:rPr>
              <a:t> Трудовым </a:t>
            </a:r>
            <a:r>
              <a:rPr lang="ru-RU" sz="1800" dirty="0">
                <a:latin typeface="Times New Roman" panose="02020603050405020304" pitchFamily="18" charset="0"/>
                <a:cs typeface="Times New Roman" panose="02020603050405020304" pitchFamily="18" charset="0"/>
              </a:rPr>
              <a:t>законодательством </a:t>
            </a:r>
            <a:r>
              <a:rPr lang="ru-RU" sz="1800" dirty="0" smtClean="0">
                <a:latin typeface="Times New Roman" panose="02020603050405020304" pitchFamily="18" charset="0"/>
                <a:cs typeface="Times New Roman" panose="02020603050405020304" pitchFamily="18" charset="0"/>
              </a:rPr>
              <a:t>Российской Федерации определено </a:t>
            </a:r>
            <a:r>
              <a:rPr lang="ru-RU" sz="1800" dirty="0">
                <a:latin typeface="Times New Roman" panose="02020603050405020304" pitchFamily="18" charset="0"/>
                <a:cs typeface="Times New Roman" panose="02020603050405020304" pitchFamily="18" charset="0"/>
              </a:rPr>
              <a:t>право работника на компенсации за работу во вредных и тяжелых условиях труда (</a:t>
            </a:r>
            <a:r>
              <a:rPr lang="ru-RU" sz="1800" dirty="0" smtClean="0">
                <a:latin typeface="Times New Roman" panose="02020603050405020304" pitchFamily="18" charset="0"/>
                <a:cs typeface="Times New Roman" panose="02020603050405020304" pitchFamily="18" charset="0"/>
              </a:rPr>
              <a:t>статья 219 Трудового кодекса Российской Федерации).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В указанной статье говорится, что условия и минимальные размеры компенсаций определяются Правительством </a:t>
            </a:r>
            <a:r>
              <a:rPr lang="ru-RU" sz="1800" dirty="0" smtClean="0">
                <a:latin typeface="Times New Roman" panose="02020603050405020304" pitchFamily="18" charset="0"/>
                <a:cs typeface="Times New Roman" panose="02020603050405020304" pitchFamily="18" charset="0"/>
              </a:rPr>
              <a:t>Российской Федерации.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Постановление Правительства РФ от </a:t>
            </a:r>
            <a:r>
              <a:rPr lang="ru-RU" sz="1800" dirty="0" smtClean="0">
                <a:latin typeface="Times New Roman" panose="02020603050405020304" pitchFamily="18" charset="0"/>
                <a:cs typeface="Times New Roman" panose="02020603050405020304" pitchFamily="18" charset="0"/>
              </a:rPr>
              <a:t>20 ноября 2008 года № </a:t>
            </a:r>
            <a:r>
              <a:rPr lang="ru-RU" sz="1800" dirty="0">
                <a:latin typeface="Times New Roman" panose="02020603050405020304" pitchFamily="18" charset="0"/>
                <a:cs typeface="Times New Roman" panose="02020603050405020304" pitchFamily="18" charset="0"/>
              </a:rPr>
              <a:t>870 «Об установлении сокращенной продолжительности рабочего времени, ежегодного дополнительного оплачиваемого отпуска, повышенной оплаты труда работникам, занятым на тяжелых работах, работах с вредными и (или) опасными и иными особыми условиями труда» является основным документом, регламентирующим минимальные размеры компенсаций работникам за работу во вредных и (или) тяжелых условиях труда по результатам аттестации рабочих мест: </a:t>
            </a:r>
            <a:endParaRPr lang="ru-RU"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87593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552728"/>
          </a:xfrm>
        </p:spPr>
        <p:txBody>
          <a:bodyPr>
            <a:noAutofit/>
          </a:bodyPr>
          <a:lstStyle/>
          <a:p>
            <a:pPr algn="l">
              <a:lnSpc>
                <a:spcPct val="150000"/>
              </a:lnSpc>
            </a:pPr>
            <a:r>
              <a:rPr lang="ru-RU" sz="1800" dirty="0" smtClean="0">
                <a:latin typeface="Times New Roman" panose="02020603050405020304" pitchFamily="18" charset="0"/>
                <a:cs typeface="Times New Roman" panose="02020603050405020304" pitchFamily="18" charset="0"/>
              </a:rPr>
              <a:t>- сокращенная </a:t>
            </a:r>
            <a:r>
              <a:rPr lang="ru-RU" sz="1800" dirty="0">
                <a:latin typeface="Times New Roman" panose="02020603050405020304" pitchFamily="18" charset="0"/>
                <a:cs typeface="Times New Roman" panose="02020603050405020304" pitchFamily="18" charset="0"/>
              </a:rPr>
              <a:t>продолжительность рабочего </a:t>
            </a:r>
            <a:r>
              <a:rPr lang="ru-RU" sz="1800" dirty="0" smtClean="0">
                <a:latin typeface="Times New Roman" panose="02020603050405020304" pitchFamily="18" charset="0"/>
                <a:cs typeface="Times New Roman" panose="02020603050405020304" pitchFamily="18" charset="0"/>
              </a:rPr>
              <a:t>времени - не </a:t>
            </a:r>
            <a:r>
              <a:rPr lang="ru-RU" sz="1800" dirty="0">
                <a:latin typeface="Times New Roman" panose="02020603050405020304" pitchFamily="18" charset="0"/>
                <a:cs typeface="Times New Roman" panose="02020603050405020304" pitchFamily="18" charset="0"/>
              </a:rPr>
              <a:t>более 36 часов в неделю в соответствии со статьей 92 ТК РФ;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ежегодный </a:t>
            </a:r>
            <a:r>
              <a:rPr lang="ru-RU" sz="1800" dirty="0">
                <a:latin typeface="Times New Roman" panose="02020603050405020304" pitchFamily="18" charset="0"/>
                <a:cs typeface="Times New Roman" panose="02020603050405020304" pitchFamily="18" charset="0"/>
              </a:rPr>
              <a:t>дополнительный оплачиваемый </a:t>
            </a:r>
            <a:r>
              <a:rPr lang="ru-RU" sz="1800" dirty="0" smtClean="0">
                <a:latin typeface="Times New Roman" panose="02020603050405020304" pitchFamily="18" charset="0"/>
                <a:cs typeface="Times New Roman" panose="02020603050405020304" pitchFamily="18" charset="0"/>
              </a:rPr>
              <a:t>отпуск - не </a:t>
            </a:r>
            <a:r>
              <a:rPr lang="ru-RU" sz="1800" dirty="0">
                <a:latin typeface="Times New Roman" panose="02020603050405020304" pitchFamily="18" charset="0"/>
                <a:cs typeface="Times New Roman" panose="02020603050405020304" pitchFamily="18" charset="0"/>
              </a:rPr>
              <a:t>менее 7 календарных дней;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повышение </a:t>
            </a:r>
            <a:r>
              <a:rPr lang="ru-RU" sz="1800" dirty="0">
                <a:latin typeface="Times New Roman" panose="02020603050405020304" pitchFamily="18" charset="0"/>
                <a:cs typeface="Times New Roman" panose="02020603050405020304" pitchFamily="18" charset="0"/>
              </a:rPr>
              <a:t>оплаты </a:t>
            </a:r>
            <a:r>
              <a:rPr lang="ru-RU" sz="1800" dirty="0" smtClean="0">
                <a:latin typeface="Times New Roman" panose="02020603050405020304" pitchFamily="18" charset="0"/>
                <a:cs typeface="Times New Roman" panose="02020603050405020304" pitchFamily="18" charset="0"/>
              </a:rPr>
              <a:t>труда - не </a:t>
            </a:r>
            <a:r>
              <a:rPr lang="ru-RU" sz="1800" dirty="0">
                <a:latin typeface="Times New Roman" panose="02020603050405020304" pitchFamily="18" charset="0"/>
                <a:cs typeface="Times New Roman" panose="02020603050405020304" pitchFamily="18" charset="0"/>
              </a:rPr>
              <a:t>менее 4 процентов тарифной ставки (оклада).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 </a:t>
            </a:r>
            <a:r>
              <a:rPr lang="ru-RU" sz="1800" dirty="0">
                <a:latin typeface="Times New Roman" panose="02020603050405020304" pitchFamily="18" charset="0"/>
                <a:cs typeface="Times New Roman" panose="02020603050405020304" pitchFamily="18" charset="0"/>
              </a:rPr>
              <a:t>настоящее время работодатель обязаны предоставить всем работникам, указанным в вопросе: </a:t>
            </a:r>
            <a:r>
              <a:rPr lang="ru-RU" sz="1800" dirty="0" smtClean="0">
                <a:latin typeface="Times New Roman" panose="02020603050405020304" pitchFamily="18" charset="0"/>
                <a:cs typeface="Times New Roman" panose="02020603050405020304" pitchFamily="18" charset="0"/>
              </a:rPr>
              <a:t>1) сокращенную </a:t>
            </a:r>
            <a:r>
              <a:rPr lang="ru-RU" sz="1800" dirty="0">
                <a:latin typeface="Times New Roman" panose="02020603050405020304" pitchFamily="18" charset="0"/>
                <a:cs typeface="Times New Roman" panose="02020603050405020304" pitchFamily="18" charset="0"/>
              </a:rPr>
              <a:t>продолжительность рабочего </a:t>
            </a:r>
            <a:r>
              <a:rPr lang="ru-RU" sz="1800" dirty="0" smtClean="0">
                <a:latin typeface="Times New Roman" panose="02020603050405020304" pitchFamily="18" charset="0"/>
                <a:cs typeface="Times New Roman" panose="02020603050405020304" pitchFamily="18" charset="0"/>
              </a:rPr>
              <a:t>времени - не </a:t>
            </a:r>
            <a:r>
              <a:rPr lang="ru-RU" sz="1800" dirty="0">
                <a:latin typeface="Times New Roman" panose="02020603050405020304" pitchFamily="18" charset="0"/>
                <a:cs typeface="Times New Roman" panose="02020603050405020304" pitchFamily="18" charset="0"/>
              </a:rPr>
              <a:t>более 36 часов в неделю (если работник работал один </a:t>
            </a:r>
            <a:r>
              <a:rPr lang="ru-RU" sz="1800" dirty="0" smtClean="0">
                <a:latin typeface="Times New Roman" panose="02020603050405020304" pitchFamily="18" charset="0"/>
                <a:cs typeface="Times New Roman" panose="02020603050405020304" pitchFamily="18" charset="0"/>
              </a:rPr>
              <a:t>день - не </a:t>
            </a:r>
            <a:r>
              <a:rPr lang="ru-RU" sz="1800" dirty="0">
                <a:latin typeface="Times New Roman" panose="02020603050405020304" pitchFamily="18" charset="0"/>
                <a:cs typeface="Times New Roman" panose="02020603050405020304" pitchFamily="18" charset="0"/>
              </a:rPr>
              <a:t>более 6 или 7,2 часов в день при 6-ти или 5-ти дневной рабочей неделе соответственно); </a:t>
            </a:r>
            <a:r>
              <a:rPr lang="ru-RU" sz="1800" dirty="0" smtClean="0">
                <a:latin typeface="Times New Roman" panose="02020603050405020304" pitchFamily="18" charset="0"/>
                <a:cs typeface="Times New Roman" panose="02020603050405020304" pitchFamily="18" charset="0"/>
              </a:rPr>
              <a:t>2) повышение </a:t>
            </a:r>
            <a:r>
              <a:rPr lang="ru-RU" sz="1800" dirty="0">
                <a:latin typeface="Times New Roman" panose="02020603050405020304" pitchFamily="18" charset="0"/>
                <a:cs typeface="Times New Roman" panose="02020603050405020304" pitchFamily="18" charset="0"/>
              </a:rPr>
              <a:t>оплаты </a:t>
            </a:r>
            <a:r>
              <a:rPr lang="ru-RU" sz="1800" dirty="0" smtClean="0">
                <a:latin typeface="Times New Roman" panose="02020603050405020304" pitchFamily="18" charset="0"/>
                <a:cs typeface="Times New Roman" panose="02020603050405020304" pitchFamily="18" charset="0"/>
              </a:rPr>
              <a:t>труда - не </a:t>
            </a:r>
            <a:r>
              <a:rPr lang="ru-RU" sz="1800" dirty="0">
                <a:latin typeface="Times New Roman" panose="02020603050405020304" pitchFamily="18" charset="0"/>
                <a:cs typeface="Times New Roman" panose="02020603050405020304" pitchFamily="18" charset="0"/>
              </a:rPr>
              <a:t>менее 4 процентов тарифной ставки (оклада). Расчет ведется также за отработанное время</a:t>
            </a:r>
            <a:r>
              <a:rPr lang="ru-RU" sz="1800">
                <a:latin typeface="Times New Roman" panose="02020603050405020304" pitchFamily="18" charset="0"/>
                <a:cs typeface="Times New Roman" panose="02020603050405020304" pitchFamily="18" charset="0"/>
              </a:rPr>
              <a:t>; </a:t>
            </a:r>
            <a:r>
              <a:rPr lang="ru-RU" sz="1800" smtClean="0">
                <a:latin typeface="Times New Roman" panose="02020603050405020304" pitchFamily="18" charset="0"/>
                <a:cs typeface="Times New Roman" panose="02020603050405020304" pitchFamily="18" charset="0"/>
              </a:rPr>
              <a:t>3) ежегодный </a:t>
            </a:r>
            <a:r>
              <a:rPr lang="ru-RU" sz="1800" dirty="0">
                <a:latin typeface="Times New Roman" panose="02020603050405020304" pitchFamily="18" charset="0"/>
                <a:cs typeface="Times New Roman" panose="02020603050405020304" pitchFamily="18" charset="0"/>
              </a:rPr>
              <a:t>дополнительный </a:t>
            </a:r>
            <a:r>
              <a:rPr lang="ru-RU" sz="1800">
                <a:latin typeface="Times New Roman" panose="02020603050405020304" pitchFamily="18" charset="0"/>
                <a:cs typeface="Times New Roman" panose="02020603050405020304" pitchFamily="18" charset="0"/>
              </a:rPr>
              <a:t>оплачиваемый </a:t>
            </a:r>
            <a:r>
              <a:rPr lang="ru-RU" sz="1800" smtClean="0">
                <a:latin typeface="Times New Roman" panose="02020603050405020304" pitchFamily="18" charset="0"/>
                <a:cs typeface="Times New Roman" panose="02020603050405020304" pitchFamily="18" charset="0"/>
              </a:rPr>
              <a:t>отпуск - не </a:t>
            </a:r>
            <a:r>
              <a:rPr lang="ru-RU" sz="1800" dirty="0">
                <a:latin typeface="Times New Roman" panose="02020603050405020304" pitchFamily="18" charset="0"/>
                <a:cs typeface="Times New Roman" panose="02020603050405020304" pitchFamily="18" charset="0"/>
              </a:rPr>
              <a:t>менее 7 календарных дней.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Статья 121 ТК РФ регламентирует следующее: «В стаж работы, дающий право на ежегодные дополнительные оплачиваемые отпуска за работу с вредными и (или) опасными условиями труда, включается только фактически отработанное в соответствующих условиях время». </a:t>
            </a:r>
            <a:endParaRPr lang="ru-RU"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68829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6552728"/>
          </a:xfrm>
        </p:spPr>
        <p:txBody>
          <a:bodyPr>
            <a:normAutofit/>
          </a:bodyPr>
          <a:lstStyle/>
          <a:p>
            <a:pPr algn="l">
              <a:lnSpc>
                <a:spcPct val="150000"/>
              </a:lnSpc>
            </a:pPr>
            <a:r>
              <a:rPr lang="ru-RU" sz="1800" dirty="0">
                <a:latin typeface="Times New Roman" panose="02020603050405020304" pitchFamily="18" charset="0"/>
                <a:cs typeface="Times New Roman" panose="02020603050405020304" pitchFamily="18" charset="0"/>
              </a:rPr>
              <a:t>Право на отпуск (в том числе и дополнительный) возникает у сотрудника в каждом рабочем году. Рабочий </a:t>
            </a:r>
            <a:r>
              <a:rPr lang="ru-RU" sz="1800" dirty="0" smtClean="0">
                <a:latin typeface="Times New Roman" panose="02020603050405020304" pitchFamily="18" charset="0"/>
                <a:cs typeface="Times New Roman" panose="02020603050405020304" pitchFamily="18" charset="0"/>
              </a:rPr>
              <a:t>год - это </a:t>
            </a:r>
            <a:r>
              <a:rPr lang="ru-RU" sz="1800" dirty="0">
                <a:latin typeface="Times New Roman" panose="02020603050405020304" pitchFamily="18" charset="0"/>
                <a:cs typeface="Times New Roman" panose="02020603050405020304" pitchFamily="18" charset="0"/>
              </a:rPr>
              <a:t>период, состоящий из 12 календарных месяцев, в течение которого работник фактически выполнял свои трудовые функции либо за ним сохранялось место работы в соответствии с трудовым законодательством (</a:t>
            </a:r>
            <a:r>
              <a:rPr lang="ru-RU" sz="1800" dirty="0" smtClean="0">
                <a:latin typeface="Times New Roman" panose="02020603050405020304" pitchFamily="18" charset="0"/>
                <a:cs typeface="Times New Roman" panose="02020603050405020304" pitchFamily="18" charset="0"/>
              </a:rPr>
              <a:t>статья 121 Трудового кодекса Российской Федерации).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Согласно </a:t>
            </a:r>
            <a:r>
              <a:rPr lang="ru-RU" sz="1800" dirty="0">
                <a:latin typeface="Times New Roman" panose="02020603050405020304" pitchFamily="18" charset="0"/>
                <a:cs typeface="Times New Roman" panose="02020603050405020304" pitchFamily="18" charset="0"/>
              </a:rPr>
              <a:t>статье 121 </a:t>
            </a:r>
            <a:r>
              <a:rPr lang="ru-RU" sz="1800" dirty="0" smtClean="0">
                <a:latin typeface="Times New Roman" panose="02020603050405020304" pitchFamily="18" charset="0"/>
                <a:cs typeface="Times New Roman" panose="02020603050405020304" pitchFamily="18" charset="0"/>
              </a:rPr>
              <a:t>Трудового кодекса Российской Федерации, </a:t>
            </a:r>
            <a:r>
              <a:rPr lang="ru-RU" sz="1800" dirty="0">
                <a:latin typeface="Times New Roman" panose="02020603050405020304" pitchFamily="18" charset="0"/>
                <a:cs typeface="Times New Roman" panose="02020603050405020304" pitchFamily="18" charset="0"/>
              </a:rPr>
              <a:t>в стаж для отпуска входит и сам отпуск. А его продолжительность составляет почти </a:t>
            </a:r>
            <a:r>
              <a:rPr lang="ru-RU" sz="1800" dirty="0" smtClean="0">
                <a:latin typeface="Times New Roman" panose="02020603050405020304" pitchFamily="18" charset="0"/>
                <a:cs typeface="Times New Roman" panose="02020603050405020304" pitchFamily="18" charset="0"/>
              </a:rPr>
              <a:t>месяц - 28 </a:t>
            </a:r>
            <a:r>
              <a:rPr lang="ru-RU" sz="1800" dirty="0">
                <a:latin typeface="Times New Roman" panose="02020603050405020304" pitchFamily="18" charset="0"/>
                <a:cs typeface="Times New Roman" panose="02020603050405020304" pitchFamily="18" charset="0"/>
              </a:rPr>
              <a:t>дней. Таким образом, полная компенсация выплачивается сотруднику, который проработал в организации 12 месяцев с учетом месяца отпуска.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Т.е. здесь придется для каждого из работников сделать соответствующий расчет.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От одного до 12 </a:t>
            </a:r>
            <a:r>
              <a:rPr lang="ru-RU" sz="1800" dirty="0" smtClean="0">
                <a:latin typeface="Times New Roman" panose="02020603050405020304" pitchFamily="18" charset="0"/>
                <a:cs typeface="Times New Roman" panose="02020603050405020304" pitchFamily="18" charset="0"/>
              </a:rPr>
              <a:t>дней - дополнительный </a:t>
            </a:r>
            <a:r>
              <a:rPr lang="ru-RU" sz="1800" dirty="0">
                <a:latin typeface="Times New Roman" panose="02020603050405020304" pitchFamily="18" charset="0"/>
                <a:cs typeface="Times New Roman" panose="02020603050405020304" pitchFamily="18" charset="0"/>
              </a:rPr>
              <a:t>отпуск не положен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2 </a:t>
            </a:r>
            <a:r>
              <a:rPr lang="ru-RU" sz="1800" dirty="0" smtClean="0">
                <a:latin typeface="Times New Roman" panose="02020603050405020304" pitchFamily="18" charset="0"/>
                <a:cs typeface="Times New Roman" panose="02020603050405020304" pitchFamily="18" charset="0"/>
              </a:rPr>
              <a:t>месяца - 2 </a:t>
            </a:r>
            <a:r>
              <a:rPr lang="ru-RU" sz="1800" dirty="0">
                <a:latin typeface="Times New Roman" panose="02020603050405020304" pitchFamily="18" charset="0"/>
                <a:cs typeface="Times New Roman" panose="02020603050405020304" pitchFamily="18" charset="0"/>
              </a:rPr>
              <a:t>х7/12= 1 день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8 месяцев - 8 х7/12= 5 дней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11 </a:t>
            </a:r>
            <a:r>
              <a:rPr lang="ru-RU" sz="1800" dirty="0" smtClean="0">
                <a:latin typeface="Times New Roman" panose="02020603050405020304" pitchFamily="18" charset="0"/>
                <a:cs typeface="Times New Roman" panose="02020603050405020304" pitchFamily="18" charset="0"/>
              </a:rPr>
              <a:t>месяцев - 11 </a:t>
            </a:r>
            <a:r>
              <a:rPr lang="ru-RU" sz="1800" dirty="0">
                <a:latin typeface="Times New Roman" panose="02020603050405020304" pitchFamily="18" charset="0"/>
                <a:cs typeface="Times New Roman" panose="02020603050405020304" pitchFamily="18" charset="0"/>
              </a:rPr>
              <a:t>х 7/12= 6,42 дней. Принимаем 7 дней. </a:t>
            </a:r>
            <a:br>
              <a:rPr lang="ru-RU" sz="1800" dirty="0">
                <a:latin typeface="Times New Roman" panose="02020603050405020304" pitchFamily="18" charset="0"/>
                <a:cs typeface="Times New Roman" panose="02020603050405020304" pitchFamily="18" charset="0"/>
              </a:rPr>
            </a:br>
            <a:endParaRPr lang="ru-RU"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10705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116632"/>
            <a:ext cx="8784976" cy="5832648"/>
          </a:xfrm>
        </p:spPr>
        <p:txBody>
          <a:bodyPr>
            <a:normAutofit/>
          </a:bodyPr>
          <a:lstStyle/>
          <a:p>
            <a:pPr defTabSz="450000"/>
            <a:r>
              <a:rPr lang="ru-RU" sz="8800" b="1" dirty="0">
                <a:solidFill>
                  <a:srgbClr val="000000"/>
                </a:solidFill>
                <a:latin typeface="Times New Roman" pitchFamily="18" charset="0"/>
                <a:cs typeface="Times New Roman" pitchFamily="18" charset="0"/>
              </a:rPr>
              <a:t>Спасибо </a:t>
            </a:r>
            <a:br>
              <a:rPr lang="ru-RU" sz="8800" b="1" dirty="0">
                <a:solidFill>
                  <a:srgbClr val="000000"/>
                </a:solidFill>
                <a:latin typeface="Times New Roman" pitchFamily="18" charset="0"/>
                <a:cs typeface="Times New Roman" pitchFamily="18" charset="0"/>
              </a:rPr>
            </a:br>
            <a:r>
              <a:rPr lang="ru-RU" sz="8800" b="1" dirty="0">
                <a:solidFill>
                  <a:srgbClr val="000000"/>
                </a:solidFill>
                <a:latin typeface="Times New Roman" pitchFamily="18" charset="0"/>
                <a:cs typeface="Times New Roman" pitchFamily="18" charset="0"/>
              </a:rPr>
              <a:t>за внимание!</a:t>
            </a:r>
          </a:p>
        </p:txBody>
      </p:sp>
    </p:spTree>
    <p:extLst>
      <p:ext uri="{BB962C8B-B14F-4D97-AF65-F5344CB8AC3E}">
        <p14:creationId xmlns:p14="http://schemas.microsoft.com/office/powerpoint/2010/main" val="332259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552728"/>
          </a:xfrm>
        </p:spPr>
        <p:txBody>
          <a:bodyPr>
            <a:noAutofit/>
          </a:bodyPr>
          <a:lstStyle/>
          <a:p>
            <a:pPr algn="l">
              <a:lnSpc>
                <a:spcPct val="150000"/>
              </a:lnSpc>
            </a:pPr>
            <a:r>
              <a:rPr lang="ru-RU" sz="1800" b="1" dirty="0" smtClean="0">
                <a:latin typeface="Times New Roman" panose="02020603050405020304" pitchFamily="18" charset="0"/>
                <a:cs typeface="Times New Roman" panose="02020603050405020304" pitchFamily="18" charset="0"/>
              </a:rPr>
              <a:t>1) </a:t>
            </a:r>
            <a:r>
              <a:rPr lang="ru-RU" sz="1800" b="1" u="sng" dirty="0" smtClean="0">
                <a:latin typeface="Times New Roman" panose="02020603050405020304" pitchFamily="18" charset="0"/>
                <a:cs typeface="Times New Roman" panose="02020603050405020304" pitchFamily="18" charset="0"/>
              </a:rPr>
              <a:t>Вопрос:</a:t>
            </a:r>
            <a:r>
              <a:rPr lang="ru-RU" sz="1800" dirty="0" smtClean="0">
                <a:latin typeface="Times New Roman" panose="02020603050405020304" pitchFamily="18" charset="0"/>
                <a:cs typeface="Times New Roman" panose="02020603050405020304" pitchFamily="18" charset="0"/>
              </a:rPr>
              <a:t> Обязан </a:t>
            </a:r>
            <a:r>
              <a:rPr lang="ru-RU" sz="1800" dirty="0">
                <a:latin typeface="Times New Roman" panose="02020603050405020304" pitchFamily="18" charset="0"/>
                <a:cs typeface="Times New Roman" panose="02020603050405020304" pitchFamily="18" charset="0"/>
              </a:rPr>
              <a:t>ли работодатель обеспечить </a:t>
            </a:r>
            <a:r>
              <a:rPr lang="ru-RU" sz="1800" dirty="0" smtClean="0">
                <a:latin typeface="Times New Roman" panose="02020603050405020304" pitchFamily="18" charset="0"/>
                <a:cs typeface="Times New Roman" panose="02020603050405020304" pitchFamily="18" charset="0"/>
              </a:rPr>
              <a:t>разработку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Программы </a:t>
            </a:r>
            <a:r>
              <a:rPr lang="ru-RU" sz="1800" dirty="0">
                <a:latin typeface="Times New Roman" panose="02020603050405020304" pitchFamily="18" charset="0"/>
                <a:cs typeface="Times New Roman" panose="02020603050405020304" pitchFamily="18" charset="0"/>
              </a:rPr>
              <a:t>проведения первичного инструктажа для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каждой </a:t>
            </a:r>
            <a:r>
              <a:rPr lang="ru-RU" sz="1800" dirty="0">
                <a:latin typeface="Times New Roman" panose="02020603050405020304" pitchFamily="18" charset="0"/>
                <a:cs typeface="Times New Roman" panose="02020603050405020304" pitchFamily="18" charset="0"/>
              </a:rPr>
              <a:t>рабочей профессии или достаточно общей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Программы проведения </a:t>
            </a:r>
            <a:r>
              <a:rPr lang="ru-RU" sz="1800" dirty="0">
                <a:latin typeface="Times New Roman" panose="02020603050405020304" pitchFamily="18" charset="0"/>
                <a:cs typeface="Times New Roman" panose="02020603050405020304" pitchFamily="18" charset="0"/>
              </a:rPr>
              <a:t>инструктажа для всех профессий? </a:t>
            </a:r>
            <a:br>
              <a:rPr lang="ru-RU" sz="1800" dirty="0">
                <a:latin typeface="Times New Roman" panose="02020603050405020304" pitchFamily="18" charset="0"/>
                <a:cs typeface="Times New Roman" panose="02020603050405020304" pitchFamily="18" charset="0"/>
              </a:rPr>
            </a:br>
            <a:r>
              <a:rPr lang="ru-RU" sz="1800" b="1" u="sng" dirty="0" smtClean="0">
                <a:latin typeface="Times New Roman" panose="02020603050405020304" pitchFamily="18" charset="0"/>
                <a:cs typeface="Times New Roman" panose="02020603050405020304" pitchFamily="18" charset="0"/>
              </a:rPr>
              <a:t>Ответ:</a:t>
            </a:r>
            <a:r>
              <a:rPr lang="ru-RU" sz="1800" dirty="0" smtClean="0">
                <a:latin typeface="Times New Roman" panose="02020603050405020304" pitchFamily="18" charset="0"/>
                <a:cs typeface="Times New Roman" panose="02020603050405020304" pitchFamily="18" charset="0"/>
              </a:rPr>
              <a:t> Программа </a:t>
            </a:r>
            <a:r>
              <a:rPr lang="ru-RU" sz="1800" dirty="0">
                <a:latin typeface="Times New Roman" panose="02020603050405020304" pitchFamily="18" charset="0"/>
                <a:cs typeface="Times New Roman" panose="02020603050405020304" pitchFamily="18" charset="0"/>
              </a:rPr>
              <a:t>проведения первичного инструктажа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по </a:t>
            </a:r>
            <a:r>
              <a:rPr lang="ru-RU" sz="1800" dirty="0">
                <a:latin typeface="Times New Roman" panose="02020603050405020304" pitchFamily="18" charset="0"/>
                <a:cs typeface="Times New Roman" panose="02020603050405020304" pitchFamily="18" charset="0"/>
              </a:rPr>
              <a:t>охране труда на рабочем месте должна быть разработана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 </a:t>
            </a:r>
            <a:r>
              <a:rPr lang="ru-RU" sz="1800" dirty="0">
                <a:latin typeface="Times New Roman" panose="02020603050405020304" pitchFamily="18" charset="0"/>
                <a:cs typeface="Times New Roman" panose="02020603050405020304" pitchFamily="18" charset="0"/>
              </a:rPr>
              <a:t>соответствии с ГОСТ 12.0.004-90 </a:t>
            </a:r>
            <a:r>
              <a:rPr lang="ru-RU" sz="1800" dirty="0" smtClean="0">
                <a:latin typeface="Times New Roman" panose="02020603050405020304" pitchFamily="18" charset="0"/>
                <a:cs typeface="Times New Roman" panose="02020603050405020304" pitchFamily="18" charset="0"/>
              </a:rPr>
              <a:t>«Организация </a:t>
            </a:r>
            <a:r>
              <a:rPr lang="ru-RU" sz="1800" dirty="0">
                <a:latin typeface="Times New Roman" panose="02020603050405020304" pitchFamily="18" charset="0"/>
                <a:cs typeface="Times New Roman" panose="02020603050405020304" pitchFamily="18" charset="0"/>
              </a:rPr>
              <a:t>обучения безопасности </a:t>
            </a:r>
            <a:r>
              <a:rPr lang="ru-RU" sz="1800" dirty="0" smtClean="0">
                <a:latin typeface="Times New Roman" panose="02020603050405020304" pitchFamily="18" charset="0"/>
                <a:cs typeface="Times New Roman" panose="02020603050405020304" pitchFamily="18" charset="0"/>
              </a:rPr>
              <a:t>труда», Постановлением </a:t>
            </a:r>
            <a:r>
              <a:rPr lang="ru-RU" sz="1800" dirty="0">
                <a:latin typeface="Times New Roman" panose="02020603050405020304" pitchFamily="18" charset="0"/>
                <a:cs typeface="Times New Roman" panose="02020603050405020304" pitchFamily="18" charset="0"/>
              </a:rPr>
              <a:t>Минтруда </a:t>
            </a:r>
            <a:r>
              <a:rPr lang="ru-RU" sz="1800" dirty="0" smtClean="0">
                <a:latin typeface="Times New Roman" panose="02020603050405020304" pitchFamily="18" charset="0"/>
                <a:cs typeface="Times New Roman" panose="02020603050405020304" pitchFamily="18" charset="0"/>
              </a:rPr>
              <a:t>России от 13 января 2003 года </a:t>
            </a:r>
            <a:r>
              <a:rPr lang="ru-RU" sz="1800" dirty="0">
                <a:latin typeface="Times New Roman" panose="02020603050405020304" pitchFamily="18" charset="0"/>
                <a:cs typeface="Times New Roman" panose="02020603050405020304" pitchFamily="18" charset="0"/>
              </a:rPr>
              <a:t>№ 1/29</a:t>
            </a:r>
            <a:r>
              <a:rPr lang="ru-RU" sz="1800" dirty="0" smtClean="0">
                <a:latin typeface="Times New Roman" panose="02020603050405020304" pitchFamily="18" charset="0"/>
                <a:cs typeface="Times New Roman" panose="02020603050405020304" pitchFamily="18" charset="0"/>
              </a:rPr>
              <a:t> «Об </a:t>
            </a:r>
            <a:r>
              <a:rPr lang="ru-RU" sz="1800" dirty="0">
                <a:latin typeface="Times New Roman" panose="02020603050405020304" pitchFamily="18" charset="0"/>
                <a:cs typeface="Times New Roman" panose="02020603050405020304" pitchFamily="18" charset="0"/>
              </a:rPr>
              <a:t>утверждении порядка обучения по охране труда и проверки знаний требований охраны труда работников </a:t>
            </a:r>
            <a:r>
              <a:rPr lang="ru-RU" sz="1800" dirty="0" smtClean="0">
                <a:latin typeface="Times New Roman" panose="02020603050405020304" pitchFamily="18" charset="0"/>
                <a:cs typeface="Times New Roman" panose="02020603050405020304" pitchFamily="18" charset="0"/>
              </a:rPr>
              <a:t>организаций».  Поскольку </a:t>
            </a:r>
            <a:r>
              <a:rPr lang="ru-RU" sz="1800" dirty="0">
                <a:latin typeface="Times New Roman" panose="02020603050405020304" pitchFamily="18" charset="0"/>
                <a:cs typeface="Times New Roman" panose="02020603050405020304" pitchFamily="18" charset="0"/>
              </a:rPr>
              <a:t>Программа проведения первичного инструктажа по охране труда на рабочем месте содержит сведения о технологическом процессе, оборудовании и производственной среде на конкретном рабочем месте работника, о </a:t>
            </a:r>
            <a:r>
              <a:rPr lang="ru-RU" sz="1800" dirty="0" smtClean="0">
                <a:latin typeface="Times New Roman" panose="02020603050405020304" pitchFamily="18" charset="0"/>
                <a:cs typeface="Times New Roman" panose="02020603050405020304" pitchFamily="18" charset="0"/>
              </a:rPr>
              <a:t>средствах индивидуальной защиты, </a:t>
            </a:r>
            <a:r>
              <a:rPr lang="ru-RU" sz="1800" dirty="0">
                <a:latin typeface="Times New Roman" panose="02020603050405020304" pitchFamily="18" charset="0"/>
                <a:cs typeface="Times New Roman" panose="02020603050405020304" pitchFamily="18" charset="0"/>
              </a:rPr>
              <a:t>полагающихся именно конкретному работнику, о его профессиональных рисках и т. д., то Программы инструктажей должны быть разработаны отдельно для каждой рабочей профессии. </a:t>
            </a:r>
          </a:p>
        </p:txBody>
      </p:sp>
      <p:pic>
        <p:nvPicPr>
          <p:cNvPr id="1026" name="Picture 2" descr="C:\Users\Пользователь\Desktop\Отдел по труду\Разработка методических пособий, наполнение стенда\Картинки к теме - охрана труда в вопросах и ответах\0_e58d1_8273074a_X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5544" y="260648"/>
            <a:ext cx="2759968" cy="2520280"/>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75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624736"/>
          </a:xfrm>
        </p:spPr>
        <p:txBody>
          <a:bodyPr>
            <a:noAutofit/>
          </a:bodyPr>
          <a:lstStyle/>
          <a:p>
            <a:pPr algn="l">
              <a:lnSpc>
                <a:spcPct val="150000"/>
              </a:lnSpc>
            </a:pPr>
            <a:r>
              <a:rPr lang="ru-RU" sz="1700" b="1" dirty="0" smtClean="0">
                <a:latin typeface="Times New Roman" panose="02020603050405020304" pitchFamily="18" charset="0"/>
                <a:cs typeface="Times New Roman" panose="02020603050405020304" pitchFamily="18" charset="0"/>
              </a:rPr>
              <a:t>2) </a:t>
            </a:r>
            <a:r>
              <a:rPr lang="ru-RU" sz="1700" b="1" u="sng" dirty="0" smtClean="0">
                <a:latin typeface="Times New Roman" panose="02020603050405020304" pitchFamily="18" charset="0"/>
                <a:cs typeface="Times New Roman" panose="02020603050405020304" pitchFamily="18" charset="0"/>
              </a:rPr>
              <a:t>Вопрос:</a:t>
            </a:r>
            <a:r>
              <a:rPr lang="ru-RU" sz="1700" dirty="0" smtClean="0">
                <a:latin typeface="Times New Roman" panose="02020603050405020304" pitchFamily="18" charset="0"/>
                <a:cs typeface="Times New Roman" panose="02020603050405020304" pitchFamily="18" charset="0"/>
              </a:rPr>
              <a:t> Должен </a:t>
            </a:r>
            <a:r>
              <a:rPr lang="ru-RU" sz="1700" dirty="0">
                <a:latin typeface="Times New Roman" panose="02020603050405020304" pitchFamily="18" charset="0"/>
                <a:cs typeface="Times New Roman" panose="02020603050405020304" pitchFamily="18" charset="0"/>
              </a:rPr>
              <a:t>ли работник расписываться </a:t>
            </a:r>
            <a:r>
              <a:rPr lang="ru-RU" sz="1700" dirty="0" smtClean="0">
                <a:latin typeface="Times New Roman" panose="02020603050405020304" pitchFamily="18" charset="0"/>
                <a:cs typeface="Times New Roman" panose="02020603050405020304" pitchFamily="18" charset="0"/>
              </a:rPr>
              <a:t>непосредственно</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в </a:t>
            </a:r>
            <a:r>
              <a:rPr lang="ru-RU" sz="1700" dirty="0">
                <a:latin typeface="Times New Roman" panose="02020603050405020304" pitchFamily="18" charset="0"/>
                <a:cs typeface="Times New Roman" panose="02020603050405020304" pitchFamily="18" charset="0"/>
              </a:rPr>
              <a:t>Инструкции по охране труда?</a:t>
            </a:r>
            <a:br>
              <a:rPr lang="ru-RU" sz="1700" dirty="0">
                <a:latin typeface="Times New Roman" panose="02020603050405020304" pitchFamily="18" charset="0"/>
                <a:cs typeface="Times New Roman" panose="02020603050405020304" pitchFamily="18" charset="0"/>
              </a:rPr>
            </a:br>
            <a:r>
              <a:rPr lang="ru-RU" sz="1700" b="1" u="sng" dirty="0" smtClean="0">
                <a:latin typeface="Times New Roman" panose="02020603050405020304" pitchFamily="18" charset="0"/>
                <a:cs typeface="Times New Roman" panose="02020603050405020304" pitchFamily="18" charset="0"/>
              </a:rPr>
              <a:t>Ответ</a:t>
            </a:r>
            <a:r>
              <a:rPr lang="ru-RU" sz="1700" b="1" dirty="0" smtClean="0">
                <a:latin typeface="Times New Roman" panose="02020603050405020304" pitchFamily="18" charset="0"/>
                <a:cs typeface="Times New Roman" panose="02020603050405020304" pitchFamily="18" charset="0"/>
              </a:rPr>
              <a:t>: </a:t>
            </a:r>
            <a:r>
              <a:rPr lang="ru-RU" sz="1700" dirty="0" smtClean="0">
                <a:latin typeface="Times New Roman" panose="02020603050405020304" pitchFamily="18" charset="0"/>
                <a:cs typeface="Times New Roman" panose="02020603050405020304" pitchFamily="18" charset="0"/>
              </a:rPr>
              <a:t>Что </a:t>
            </a:r>
            <a:r>
              <a:rPr lang="ru-RU" sz="1700" dirty="0">
                <a:latin typeface="Times New Roman" panose="02020603050405020304" pitchFamily="18" charset="0"/>
                <a:cs typeface="Times New Roman" panose="02020603050405020304" pitchFamily="18" charset="0"/>
              </a:rPr>
              <a:t>касается росписи работника непосредственно </a:t>
            </a:r>
            <a:r>
              <a:rPr lang="ru-RU" sz="1700" dirty="0" smtClean="0">
                <a:latin typeface="Times New Roman" panose="02020603050405020304" pitchFamily="18" charset="0"/>
                <a:cs typeface="Times New Roman" panose="02020603050405020304" pitchFamily="18" charset="0"/>
              </a:rPr>
              <a:t>в </a:t>
            </a:r>
            <a:r>
              <a:rPr lang="ru-RU" sz="1700" dirty="0">
                <a:latin typeface="Times New Roman" panose="02020603050405020304" pitchFamily="18" charset="0"/>
                <a:cs typeface="Times New Roman" panose="02020603050405020304" pitchFamily="18" charset="0"/>
              </a:rPr>
              <a:t>самой </a:t>
            </a:r>
            <a:r>
              <a:rPr lang="ru-RU" sz="1700" dirty="0" smtClean="0">
                <a:latin typeface="Times New Roman" panose="02020603050405020304" pitchFamily="18" charset="0"/>
                <a:cs typeface="Times New Roman" panose="02020603050405020304" pitchFamily="18" charset="0"/>
              </a:rPr>
              <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Инструкции </a:t>
            </a:r>
            <a:r>
              <a:rPr lang="ru-RU" sz="1700" dirty="0">
                <a:latin typeface="Times New Roman" panose="02020603050405020304" pitchFamily="18" charset="0"/>
                <a:cs typeface="Times New Roman" panose="02020603050405020304" pitchFamily="18" charset="0"/>
              </a:rPr>
              <a:t>по охране труда, действующее </a:t>
            </a:r>
            <a:r>
              <a:rPr lang="ru-RU" sz="1700" dirty="0" smtClean="0">
                <a:latin typeface="Times New Roman" panose="02020603050405020304" pitchFamily="18" charset="0"/>
                <a:cs typeface="Times New Roman" panose="02020603050405020304" pitchFamily="18" charset="0"/>
              </a:rPr>
              <a:t>законодательство </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не </a:t>
            </a:r>
            <a:r>
              <a:rPr lang="ru-RU" sz="1700" dirty="0">
                <a:latin typeface="Times New Roman" panose="02020603050405020304" pitchFamily="18" charset="0"/>
                <a:cs typeface="Times New Roman" panose="02020603050405020304" pitchFamily="18" charset="0"/>
              </a:rPr>
              <a:t>регламентирует данный вопрос</a:t>
            </a:r>
            <a:r>
              <a:rPr lang="ru-RU" sz="1700" dirty="0" smtClean="0">
                <a:latin typeface="Times New Roman" panose="02020603050405020304" pitchFamily="18" charset="0"/>
                <a:cs typeface="Times New Roman" panose="02020603050405020304" pitchFamily="18" charset="0"/>
              </a:rPr>
              <a:t>. Не </a:t>
            </a:r>
            <a:r>
              <a:rPr lang="ru-RU" sz="1700" dirty="0">
                <a:latin typeface="Times New Roman" panose="02020603050405020304" pitchFamily="18" charset="0"/>
                <a:cs typeface="Times New Roman" panose="02020603050405020304" pitchFamily="18" charset="0"/>
              </a:rPr>
              <a:t>освещен он также и в </a:t>
            </a:r>
            <a:r>
              <a:rPr lang="ru-RU" sz="1700" dirty="0" smtClean="0">
                <a:latin typeface="Times New Roman" panose="02020603050405020304" pitchFamily="18" charset="0"/>
                <a:cs typeface="Times New Roman" panose="02020603050405020304" pitchFamily="18" charset="0"/>
              </a:rPr>
              <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Методических </a:t>
            </a:r>
            <a:r>
              <a:rPr lang="ru-RU" sz="1700" dirty="0">
                <a:latin typeface="Times New Roman" panose="02020603050405020304" pitchFamily="18" charset="0"/>
                <a:cs typeface="Times New Roman" panose="02020603050405020304" pitchFamily="18" charset="0"/>
              </a:rPr>
              <a:t>рекомендациях по </a:t>
            </a:r>
            <a:r>
              <a:rPr lang="ru-RU" sz="1700" dirty="0" smtClean="0">
                <a:latin typeface="Times New Roman" panose="02020603050405020304" pitchFamily="18" charset="0"/>
                <a:cs typeface="Times New Roman" panose="02020603050405020304" pitchFamily="18" charset="0"/>
              </a:rPr>
              <a:t>разработке </a:t>
            </a:r>
            <a:r>
              <a:rPr lang="ru-RU" sz="1700" dirty="0">
                <a:latin typeface="Times New Roman" panose="02020603050405020304" pitchFamily="18" charset="0"/>
                <a:cs typeface="Times New Roman" panose="02020603050405020304" pitchFamily="18" charset="0"/>
              </a:rPr>
              <a:t>инструкций по </a:t>
            </a:r>
            <a:r>
              <a:rPr lang="ru-RU" sz="1700" dirty="0" smtClean="0">
                <a:latin typeface="Times New Roman" panose="02020603050405020304" pitchFamily="18" charset="0"/>
                <a:cs typeface="Times New Roman" panose="02020603050405020304" pitchFamily="18" charset="0"/>
              </a:rPr>
              <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охране </a:t>
            </a:r>
            <a:r>
              <a:rPr lang="ru-RU" sz="1700" dirty="0">
                <a:latin typeface="Times New Roman" panose="02020603050405020304" pitchFamily="18" charset="0"/>
                <a:cs typeface="Times New Roman" panose="02020603050405020304" pitchFamily="18" charset="0"/>
              </a:rPr>
              <a:t>труда, </a:t>
            </a:r>
            <a:r>
              <a:rPr lang="ru-RU" sz="1700" dirty="0" smtClean="0">
                <a:latin typeface="Times New Roman" panose="02020603050405020304" pitchFamily="18" charset="0"/>
                <a:cs typeface="Times New Roman" panose="02020603050405020304" pitchFamily="18" charset="0"/>
              </a:rPr>
              <a:t>утвержденной Минтрудом </a:t>
            </a:r>
            <a:r>
              <a:rPr lang="ru-RU" sz="1700" dirty="0">
                <a:latin typeface="Times New Roman" panose="02020603050405020304" pitchFamily="18" charset="0"/>
                <a:cs typeface="Times New Roman" panose="02020603050405020304" pitchFamily="18" charset="0"/>
              </a:rPr>
              <a:t>России </a:t>
            </a:r>
            <a:r>
              <a:rPr lang="ru-RU" sz="1700" dirty="0" smtClean="0">
                <a:latin typeface="Times New Roman" panose="02020603050405020304" pitchFamily="18" charset="0"/>
                <a:cs typeface="Times New Roman" panose="02020603050405020304" pitchFamily="18" charset="0"/>
              </a:rPr>
              <a:t> от 13 мая 2004 </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года, </a:t>
            </a:r>
            <a:r>
              <a:rPr lang="ru-RU" sz="1700" dirty="0">
                <a:latin typeface="Times New Roman" panose="02020603050405020304" pitchFamily="18" charset="0"/>
                <a:cs typeface="Times New Roman" panose="02020603050405020304" pitchFamily="18" charset="0"/>
              </a:rPr>
              <a:t>и в Методических </a:t>
            </a:r>
            <a:r>
              <a:rPr lang="ru-RU" sz="1700" dirty="0" smtClean="0">
                <a:latin typeface="Times New Roman" panose="02020603050405020304" pitchFamily="18" charset="0"/>
                <a:cs typeface="Times New Roman" panose="02020603050405020304" pitchFamily="18" charset="0"/>
              </a:rPr>
              <a:t>рекомендациях </a:t>
            </a:r>
            <a:r>
              <a:rPr lang="ru-RU" sz="1700" dirty="0">
                <a:latin typeface="Times New Roman" panose="02020603050405020304" pitchFamily="18" charset="0"/>
                <a:cs typeface="Times New Roman" panose="02020603050405020304" pitchFamily="18" charset="0"/>
              </a:rPr>
              <a:t>по разработке </a:t>
            </a:r>
            <a:r>
              <a:rPr lang="ru-RU" sz="1700" dirty="0" smtClean="0">
                <a:latin typeface="Times New Roman" panose="02020603050405020304" pitchFamily="18" charset="0"/>
                <a:cs typeface="Times New Roman" panose="02020603050405020304" pitchFamily="18" charset="0"/>
              </a:rPr>
              <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государственных </a:t>
            </a:r>
            <a:r>
              <a:rPr lang="ru-RU" sz="1700" dirty="0">
                <a:latin typeface="Times New Roman" panose="02020603050405020304" pitchFamily="18" charset="0"/>
                <a:cs typeface="Times New Roman" panose="02020603050405020304" pitchFamily="18" charset="0"/>
              </a:rPr>
              <a:t>нормативных требований охраны труда, </a:t>
            </a:r>
            <a:r>
              <a:rPr lang="ru-RU" sz="1700" dirty="0" smtClean="0">
                <a:latin typeface="Times New Roman" panose="02020603050405020304" pitchFamily="18" charset="0"/>
                <a:cs typeface="Times New Roman" panose="02020603050405020304" pitchFamily="18" charset="0"/>
              </a:rPr>
              <a:t/>
            </a:r>
            <a:br>
              <a:rPr lang="ru-RU" sz="1700" dirty="0" smtClean="0">
                <a:latin typeface="Times New Roman" panose="02020603050405020304" pitchFamily="18" charset="0"/>
                <a:cs typeface="Times New Roman" panose="02020603050405020304" pitchFamily="18" charset="0"/>
              </a:rPr>
            </a:br>
            <a:r>
              <a:rPr lang="ru-RU" sz="1700" dirty="0" smtClean="0">
                <a:latin typeface="Times New Roman" panose="02020603050405020304" pitchFamily="18" charset="0"/>
                <a:cs typeface="Times New Roman" panose="02020603050405020304" pitchFamily="18" charset="0"/>
              </a:rPr>
              <a:t>утвержденных постановлением </a:t>
            </a:r>
            <a:r>
              <a:rPr lang="ru-RU" sz="1700" dirty="0">
                <a:latin typeface="Times New Roman" panose="02020603050405020304" pitchFamily="18" charset="0"/>
                <a:cs typeface="Times New Roman" panose="02020603050405020304" pitchFamily="18" charset="0"/>
              </a:rPr>
              <a:t>Минтруда России от </a:t>
            </a:r>
            <a:r>
              <a:rPr lang="ru-RU" sz="1700" dirty="0" smtClean="0">
                <a:latin typeface="Times New Roman" panose="02020603050405020304" pitchFamily="18" charset="0"/>
                <a:cs typeface="Times New Roman" panose="02020603050405020304" pitchFamily="18" charset="0"/>
              </a:rPr>
              <a:t>17 декабря 2002 </a:t>
            </a:r>
            <a:r>
              <a:rPr lang="ru-RU" sz="1700" dirty="0">
                <a:latin typeface="Times New Roman" panose="02020603050405020304" pitchFamily="18" charset="0"/>
                <a:cs typeface="Times New Roman" panose="02020603050405020304" pitchFamily="18" charset="0"/>
              </a:rPr>
              <a:t>№ 80</a:t>
            </a:r>
            <a:r>
              <a:rPr lang="ru-RU" sz="1700" dirty="0" smtClean="0">
                <a:latin typeface="Times New Roman" panose="02020603050405020304" pitchFamily="18" charset="0"/>
                <a:cs typeface="Times New Roman" panose="02020603050405020304" pitchFamily="18" charset="0"/>
              </a:rPr>
              <a:t>. Вместе </a:t>
            </a:r>
            <a:r>
              <a:rPr lang="ru-RU" sz="1700" dirty="0">
                <a:latin typeface="Times New Roman" panose="02020603050405020304" pitchFamily="18" charset="0"/>
                <a:cs typeface="Times New Roman" panose="02020603050405020304" pitchFamily="18" charset="0"/>
              </a:rPr>
              <a:t>с тем, во избежание возможных дополнительных вопросов при расследовании несчастных случаев, а также при контрольно-надзорных проверках </a:t>
            </a:r>
            <a:r>
              <a:rPr lang="ru-RU" sz="1700" dirty="0" smtClean="0">
                <a:latin typeface="Times New Roman" panose="02020603050405020304" pitchFamily="18" charset="0"/>
                <a:cs typeface="Times New Roman" panose="02020603050405020304" pitchFamily="18" charset="0"/>
              </a:rPr>
              <a:t>считается целесообразным </a:t>
            </a:r>
            <a:r>
              <a:rPr lang="ru-RU" sz="1700" dirty="0">
                <a:latin typeface="Times New Roman" panose="02020603050405020304" pitchFamily="18" charset="0"/>
                <a:cs typeface="Times New Roman" panose="02020603050405020304" pitchFamily="18" charset="0"/>
              </a:rPr>
              <a:t>подписание работниками каждой Инструкции по охране труда</a:t>
            </a:r>
            <a:r>
              <a:rPr lang="ru-RU" sz="1700" dirty="0" smtClean="0">
                <a:latin typeface="Times New Roman" panose="02020603050405020304" pitchFamily="18" charset="0"/>
                <a:cs typeface="Times New Roman" panose="02020603050405020304" pitchFamily="18" charset="0"/>
              </a:rPr>
              <a:t>. </a:t>
            </a:r>
            <a:r>
              <a:rPr lang="ru-RU" sz="1700" dirty="0">
                <a:latin typeface="Times New Roman" panose="02020603050405020304" pitchFamily="18" charset="0"/>
                <a:cs typeface="Times New Roman" panose="02020603050405020304" pitchFamily="18" charset="0"/>
              </a:rPr>
              <a:t>Работника знакомят с Инструкциями по охране труда в процессе инструктажа и в подтверждение того, что инструктаж получен, работник также расписывается в Журнале регистрации инструктажей в специальной графе, напротив обозначения инструкции</a:t>
            </a:r>
            <a:r>
              <a:rPr lang="ru-RU" sz="17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pic>
        <p:nvPicPr>
          <p:cNvPr id="2050" name="Picture 2" descr="C:\Users\Пользователь\Desktop\Отдел по труду\Разработка методических пособий, наполнение стенда\Картинки к памятке по инструкциям\8c163902158be84f22be50783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16632"/>
            <a:ext cx="2595166" cy="3600400"/>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554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552728"/>
          </a:xfrm>
        </p:spPr>
        <p:txBody>
          <a:bodyPr>
            <a:noAutofit/>
          </a:bodyPr>
          <a:lstStyle/>
          <a:p>
            <a:pPr algn="l">
              <a:lnSpc>
                <a:spcPct val="150000"/>
              </a:lnSpc>
            </a:pPr>
            <a:r>
              <a:rPr lang="ru-RU" sz="1800" b="1" dirty="0" smtClean="0">
                <a:latin typeface="Times New Roman" panose="02020603050405020304" pitchFamily="18" charset="0"/>
                <a:cs typeface="Times New Roman" panose="02020603050405020304" pitchFamily="18" charset="0"/>
              </a:rPr>
              <a:t>3) </a:t>
            </a:r>
            <a:r>
              <a:rPr lang="ru-RU" sz="1800" b="1" u="sng" dirty="0" smtClean="0">
                <a:latin typeface="Times New Roman" panose="02020603050405020304" pitchFamily="18" charset="0"/>
                <a:cs typeface="Times New Roman" panose="02020603050405020304" pitchFamily="18" charset="0"/>
              </a:rPr>
              <a:t>Вопрос:</a:t>
            </a:r>
            <a:r>
              <a:rPr lang="ru-RU" sz="1800" dirty="0" smtClean="0">
                <a:latin typeface="Times New Roman" panose="02020603050405020304" pitchFamily="18" charset="0"/>
                <a:cs typeface="Times New Roman" panose="02020603050405020304" pitchFamily="18" charset="0"/>
              </a:rPr>
              <a:t> Обязан </a:t>
            </a:r>
            <a:r>
              <a:rPr lang="ru-RU" sz="1800" dirty="0">
                <a:latin typeface="Times New Roman" panose="02020603050405020304" pitchFamily="18" charset="0"/>
                <a:cs typeface="Times New Roman" panose="02020603050405020304" pitchFamily="18" charset="0"/>
              </a:rPr>
              <a:t>ли работодатель отстранить работника от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выполнения </a:t>
            </a:r>
            <a:r>
              <a:rPr lang="ru-RU" sz="1800" dirty="0">
                <a:latin typeface="Times New Roman" panose="02020603050405020304" pitchFamily="18" charset="0"/>
                <a:cs typeface="Times New Roman" panose="02020603050405020304" pitchFamily="18" charset="0"/>
              </a:rPr>
              <a:t>работ, если тот не прошел обучение по охране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труда</a:t>
            </a:r>
            <a:r>
              <a:rPr lang="ru-RU" sz="1800" dirty="0">
                <a:latin typeface="Times New Roman" panose="02020603050405020304" pitchFamily="18" charset="0"/>
                <a:cs typeface="Times New Roman" panose="02020603050405020304" pitchFamily="18" charset="0"/>
              </a:rPr>
              <a:t>?</a:t>
            </a:r>
            <a:br>
              <a:rPr lang="ru-RU" sz="1800" dirty="0">
                <a:latin typeface="Times New Roman" panose="02020603050405020304" pitchFamily="18" charset="0"/>
                <a:cs typeface="Times New Roman" panose="02020603050405020304" pitchFamily="18" charset="0"/>
              </a:rPr>
            </a:br>
            <a:r>
              <a:rPr lang="ru-RU" sz="1800" b="1" u="sng" dirty="0" smtClean="0">
                <a:latin typeface="Times New Roman" panose="02020603050405020304" pitchFamily="18" charset="0"/>
                <a:cs typeface="Times New Roman" panose="02020603050405020304" pitchFamily="18" charset="0"/>
              </a:rPr>
              <a:t>Ответ:</a:t>
            </a:r>
            <a:r>
              <a:rPr lang="ru-RU" sz="1800" b="1"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Каждый </a:t>
            </a:r>
            <a:r>
              <a:rPr lang="ru-RU" sz="1800" dirty="0">
                <a:latin typeface="Times New Roman" panose="02020603050405020304" pitchFamily="18" charset="0"/>
                <a:cs typeface="Times New Roman" panose="02020603050405020304" pitchFamily="18" charset="0"/>
              </a:rPr>
              <a:t>работник и руководитель должны быть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обучены </a:t>
            </a:r>
            <a:r>
              <a:rPr lang="ru-RU" sz="1800" dirty="0">
                <a:latin typeface="Times New Roman" panose="02020603050405020304" pitchFamily="18" charset="0"/>
                <a:cs typeface="Times New Roman" panose="02020603050405020304" pitchFamily="18" charset="0"/>
              </a:rPr>
              <a:t>в соответствии с постановлением Минтруда России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и </a:t>
            </a:r>
            <a:r>
              <a:rPr lang="ru-RU" sz="1800" dirty="0">
                <a:latin typeface="Times New Roman" panose="02020603050405020304" pitchFamily="18" charset="0"/>
                <a:cs typeface="Times New Roman" panose="02020603050405020304" pitchFamily="18" charset="0"/>
              </a:rPr>
              <a:t>Минобразования России от </a:t>
            </a:r>
            <a:r>
              <a:rPr lang="ru-RU" sz="1800" dirty="0" smtClean="0">
                <a:latin typeface="Times New Roman" panose="02020603050405020304" pitchFamily="18" charset="0"/>
                <a:cs typeface="Times New Roman" panose="02020603050405020304" pitchFamily="18" charset="0"/>
              </a:rPr>
              <a:t>13 января 2003 года № 1/29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«Об </a:t>
            </a:r>
            <a:r>
              <a:rPr lang="ru-RU" sz="1800" dirty="0">
                <a:latin typeface="Times New Roman" panose="02020603050405020304" pitchFamily="18" charset="0"/>
                <a:cs typeface="Times New Roman" panose="02020603050405020304" pitchFamily="18" charset="0"/>
              </a:rPr>
              <a:t>утверждении Порядка обучения по охране труда и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проверки </a:t>
            </a:r>
            <a:r>
              <a:rPr lang="ru-RU" sz="1800" dirty="0">
                <a:latin typeface="Times New Roman" panose="02020603050405020304" pitchFamily="18" charset="0"/>
                <a:cs typeface="Times New Roman" panose="02020603050405020304" pitchFamily="18" charset="0"/>
              </a:rPr>
              <a:t>знаний требований охраны труда работников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организаций» и статьей 225 </a:t>
            </a:r>
            <a:r>
              <a:rPr lang="ru-RU" sz="1800" dirty="0">
                <a:latin typeface="Times New Roman" panose="02020603050405020304" pitchFamily="18" charset="0"/>
                <a:cs typeface="Times New Roman" panose="02020603050405020304" pitchFamily="18" charset="0"/>
              </a:rPr>
              <a:t>Трудового кодекса Российской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Федерации. Обязанности </a:t>
            </a:r>
            <a:r>
              <a:rPr lang="ru-RU" sz="1800" dirty="0">
                <a:latin typeface="Times New Roman" panose="02020603050405020304" pitchFamily="18" charset="0"/>
                <a:cs typeface="Times New Roman" panose="02020603050405020304" pitchFamily="18" charset="0"/>
              </a:rPr>
              <a:t>работников в области охраны </a:t>
            </a:r>
            <a:r>
              <a:rPr lang="ru-RU" sz="1800" dirty="0" smtClean="0">
                <a:latin typeface="Times New Roman" panose="02020603050405020304" pitchFamily="18" charset="0"/>
                <a:cs typeface="Times New Roman" panose="02020603050405020304" pitchFamily="18" charset="0"/>
              </a:rPr>
              <a:t>труда установлены статьей 214 </a:t>
            </a:r>
            <a:r>
              <a:rPr lang="ru-RU" sz="1800" dirty="0">
                <a:latin typeface="Times New Roman" panose="02020603050405020304" pitchFamily="18" charset="0"/>
                <a:cs typeface="Times New Roman" panose="02020603050405020304" pitchFamily="18" charset="0"/>
              </a:rPr>
              <a:t>ТК РФ. Они обязаны проходить </a:t>
            </a:r>
            <a:r>
              <a:rPr lang="ru-RU" sz="1800" dirty="0" smtClean="0">
                <a:latin typeface="Times New Roman" panose="02020603050405020304" pitchFamily="18" charset="0"/>
                <a:cs typeface="Times New Roman" panose="02020603050405020304" pitchFamily="18" charset="0"/>
              </a:rPr>
              <a:t>обучение </a:t>
            </a:r>
            <a:r>
              <a:rPr lang="ru-RU" sz="1800" dirty="0">
                <a:latin typeface="Times New Roman" panose="02020603050405020304" pitchFamily="18" charset="0"/>
                <a:cs typeface="Times New Roman" panose="02020603050405020304" pitchFamily="18" charset="0"/>
              </a:rPr>
              <a:t>безопасным методам и приемам выполнения работ и оказанию первой помощи пострадавшим на производстве, инструктаж по охране труда, стажировку на рабочем месте, проверку знаний требований охраны труда. Работодатель должен проводить такое обучение работников, необходимые инструктажи (вводный, первичный на рабочем месте, повторный, внеплановый, целевой</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и фиксировать проверку полученных знаний </a:t>
            </a:r>
            <a:r>
              <a:rPr lang="ru-RU" sz="1800" dirty="0" smtClean="0">
                <a:latin typeface="Times New Roman" panose="02020603050405020304" pitchFamily="18" charset="0"/>
                <a:cs typeface="Times New Roman" panose="02020603050405020304" pitchFamily="18" charset="0"/>
              </a:rPr>
              <a:t>работников в журналах</a:t>
            </a:r>
            <a:endParaRPr lang="ru-RU" sz="1800" dirty="0">
              <a:latin typeface="Times New Roman" panose="02020603050405020304" pitchFamily="18" charset="0"/>
              <a:cs typeface="Times New Roman" panose="02020603050405020304" pitchFamily="18" charset="0"/>
            </a:endParaRPr>
          </a:p>
        </p:txBody>
      </p:sp>
      <p:pic>
        <p:nvPicPr>
          <p:cNvPr id="1027" name="Picture 3" descr="C:\Users\Пользователь\Desktop\Отдел по труду\Разработка методических пособий, наполнение стенда\Картинки к теме - охрана труда в вопросах и ответах\248508404-19746525738618500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116632"/>
            <a:ext cx="2592288" cy="3672408"/>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63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552728"/>
          </a:xfrm>
        </p:spPr>
        <p:txBody>
          <a:bodyPr>
            <a:noAutofit/>
          </a:bodyPr>
          <a:lstStyle/>
          <a:p>
            <a:pPr algn="l">
              <a:lnSpc>
                <a:spcPct val="150000"/>
              </a:lnSpc>
            </a:pPr>
            <a:r>
              <a:rPr lang="ru-RU" sz="1800" dirty="0" smtClean="0">
                <a:latin typeface="Times New Roman" panose="02020603050405020304" pitchFamily="18" charset="0"/>
                <a:cs typeface="Times New Roman" panose="02020603050405020304" pitchFamily="18" charset="0"/>
              </a:rPr>
              <a:t>установленного </a:t>
            </a:r>
            <a:r>
              <a:rPr lang="ru-RU" sz="1800" dirty="0">
                <a:latin typeface="Times New Roman" panose="02020603050405020304" pitchFamily="18" charset="0"/>
                <a:cs typeface="Times New Roman" panose="02020603050405020304" pitchFamily="18" charset="0"/>
              </a:rPr>
              <a:t>образца по ГОСТ </a:t>
            </a:r>
            <a:r>
              <a:rPr lang="ru-RU" sz="1800" dirty="0" smtClean="0">
                <a:latin typeface="Times New Roman" panose="02020603050405020304" pitchFamily="18" charset="0"/>
                <a:cs typeface="Times New Roman" panose="02020603050405020304" pitchFamily="18" charset="0"/>
              </a:rPr>
              <a:t>12.0.004-90 «Система </a:t>
            </a:r>
            <a:r>
              <a:rPr lang="ru-RU" sz="1800" dirty="0">
                <a:latin typeface="Times New Roman" panose="02020603050405020304" pitchFamily="18" charset="0"/>
                <a:cs typeface="Times New Roman" panose="02020603050405020304" pitchFamily="18" charset="0"/>
              </a:rPr>
              <a:t>стандартов безопасности труда. Организация обучения безопасности труда. Общие </a:t>
            </a:r>
            <a:r>
              <a:rPr lang="ru-RU" sz="1800" dirty="0" smtClean="0">
                <a:latin typeface="Times New Roman" panose="02020603050405020304" pitchFamily="18" charset="0"/>
                <a:cs typeface="Times New Roman" panose="02020603050405020304" pitchFamily="18" charset="0"/>
              </a:rPr>
              <a:t>положения».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Поэтому </a:t>
            </a:r>
            <a:r>
              <a:rPr lang="ru-RU" sz="1800" dirty="0">
                <a:latin typeface="Times New Roman" panose="02020603050405020304" pitchFamily="18" charset="0"/>
                <a:cs typeface="Times New Roman" panose="02020603050405020304" pitchFamily="18" charset="0"/>
              </a:rPr>
              <a:t>если работник не прошел обучение в области охраны труда, работодателю необходимо отстранить его от выполнения работ (</a:t>
            </a:r>
            <a:r>
              <a:rPr lang="ru-RU" sz="1800" dirty="0" smtClean="0">
                <a:latin typeface="Times New Roman" panose="02020603050405020304" pitchFamily="18" charset="0"/>
                <a:cs typeface="Times New Roman" panose="02020603050405020304" pitchFamily="18" charset="0"/>
              </a:rPr>
              <a:t>абзац 2 часть 1 статья 76 </a:t>
            </a:r>
            <a:r>
              <a:rPr lang="ru-RU" sz="1800" dirty="0">
                <a:latin typeface="Times New Roman" panose="02020603050405020304" pitchFamily="18" charset="0"/>
                <a:cs typeface="Times New Roman" panose="02020603050405020304" pitchFamily="18" charset="0"/>
              </a:rPr>
              <a:t>ТК РФ) на период проведения обучения и проверки знаний по охране труда. Если работник уклоняется от повторной проверки, его можно отстранить на более длительный срок (например, на три месяца, так как обучение и проверка знаний в области охраны труда в организации проводятся в соответствии с графиком) либо провести индивидуальное обучение и проверку полученных знаний и при положительном результате допустить к работе</a:t>
            </a:r>
            <a:r>
              <a:rPr lang="ru-RU" sz="1800" dirty="0" smtClean="0">
                <a:latin typeface="Times New Roman" panose="02020603050405020304" pitchFamily="18" charset="0"/>
                <a:cs typeface="Times New Roman" panose="02020603050405020304" pitchFamily="18" charset="0"/>
              </a:rPr>
              <a:t>.</a:t>
            </a:r>
            <a:br>
              <a:rPr lang="ru-RU" sz="1800" dirty="0" smtClean="0">
                <a:latin typeface="Times New Roman" panose="02020603050405020304" pitchFamily="18" charset="0"/>
                <a:cs typeface="Times New Roman" panose="02020603050405020304" pitchFamily="18" charset="0"/>
              </a:rPr>
            </a:br>
            <a:r>
              <a:rPr lang="ru-RU" sz="1800" b="1" dirty="0" smtClean="0">
                <a:latin typeface="Times New Roman" panose="02020603050405020304" pitchFamily="18" charset="0"/>
                <a:cs typeface="Times New Roman" panose="02020603050405020304" pitchFamily="18" charset="0"/>
              </a:rPr>
              <a:t>4) </a:t>
            </a:r>
            <a:r>
              <a:rPr lang="ru-RU" sz="1800" b="1" u="sng" dirty="0" smtClean="0">
                <a:latin typeface="Times New Roman" panose="02020603050405020304" pitchFamily="18" charset="0"/>
                <a:cs typeface="Times New Roman" panose="02020603050405020304" pitchFamily="18" charset="0"/>
              </a:rPr>
              <a:t>Вопрос</a:t>
            </a:r>
            <a:r>
              <a:rPr lang="ru-RU" sz="1800" b="1" u="sng"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Если </a:t>
            </a:r>
            <a:r>
              <a:rPr lang="ru-RU" sz="1800" dirty="0" smtClean="0">
                <a:latin typeface="Times New Roman" panose="02020603050405020304" pitchFamily="18" charset="0"/>
                <a:cs typeface="Times New Roman" panose="02020603050405020304" pitchFamily="18" charset="0"/>
              </a:rPr>
              <a:t>в организации журналы </a:t>
            </a:r>
            <a:r>
              <a:rPr lang="ru-RU" sz="1800" dirty="0">
                <a:latin typeface="Times New Roman" panose="02020603050405020304" pitchFamily="18" charset="0"/>
                <a:cs typeface="Times New Roman" panose="02020603050405020304" pitchFamily="18" charset="0"/>
              </a:rPr>
              <a:t>регистрации вводного и первичного инструктажей велись неправильно либо были утеряны, нужно ли проводить вводный и первичный инструктажи с работниками </a:t>
            </a:r>
            <a:r>
              <a:rPr lang="ru-RU" sz="1800" dirty="0" smtClean="0">
                <a:latin typeface="Times New Roman" panose="02020603050405020304" pitchFamily="18" charset="0"/>
                <a:cs typeface="Times New Roman" panose="02020603050405020304" pitchFamily="18" charset="0"/>
              </a:rPr>
              <a:t>организации заново</a:t>
            </a:r>
            <a:r>
              <a:rPr lang="ru-RU" sz="1800" dirty="0">
                <a:latin typeface="Times New Roman" panose="02020603050405020304" pitchFamily="18" charset="0"/>
                <a:cs typeface="Times New Roman" panose="02020603050405020304" pitchFamily="18" charset="0"/>
              </a:rPr>
              <a:t>?</a:t>
            </a:r>
            <a:br>
              <a:rPr lang="ru-RU" sz="1800" dirty="0">
                <a:latin typeface="Times New Roman" panose="02020603050405020304" pitchFamily="18" charset="0"/>
                <a:cs typeface="Times New Roman" panose="02020603050405020304" pitchFamily="18" charset="0"/>
              </a:rPr>
            </a:br>
            <a:r>
              <a:rPr lang="ru-RU" sz="1800" b="1" u="sng" dirty="0">
                <a:latin typeface="Times New Roman" panose="02020603050405020304" pitchFamily="18" charset="0"/>
                <a:cs typeface="Times New Roman" panose="02020603050405020304" pitchFamily="18" charset="0"/>
              </a:rPr>
              <a:t>Ответ:</a:t>
            </a:r>
            <a:r>
              <a:rPr lang="ru-RU" sz="1800" dirty="0">
                <a:latin typeface="Times New Roman" panose="02020603050405020304" pitchFamily="18" charset="0"/>
                <a:cs typeface="Times New Roman" panose="02020603050405020304" pitchFamily="18" charset="0"/>
              </a:rPr>
              <a:t> Вводный инструктаж по охране труда проводится при приеме работника на работу, первичный инструктаж и стажировка на рабочем </a:t>
            </a:r>
            <a:r>
              <a:rPr lang="ru-RU" sz="1800" dirty="0" smtClean="0">
                <a:latin typeface="Times New Roman" panose="02020603050405020304" pitchFamily="18" charset="0"/>
                <a:cs typeface="Times New Roman" panose="02020603050405020304" pitchFamily="18" charset="0"/>
              </a:rPr>
              <a:t>месте - до </a:t>
            </a:r>
            <a:r>
              <a:rPr lang="ru-RU" sz="1800" dirty="0">
                <a:latin typeface="Times New Roman" panose="02020603050405020304" pitchFamily="18" charset="0"/>
                <a:cs typeface="Times New Roman" panose="02020603050405020304" pitchFamily="18" charset="0"/>
              </a:rPr>
              <a:t>начала самостоятельной работы</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417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552728"/>
          </a:xfrm>
        </p:spPr>
        <p:txBody>
          <a:bodyPr>
            <a:noAutofit/>
          </a:bodyPr>
          <a:lstStyle/>
          <a:p>
            <a:pPr algn="l">
              <a:lnSpc>
                <a:spcPct val="150000"/>
              </a:lnSpc>
            </a:pPr>
            <a:r>
              <a:rPr lang="ru-RU" sz="1800" dirty="0" smtClean="0">
                <a:latin typeface="Times New Roman" panose="02020603050405020304" pitchFamily="18" charset="0"/>
                <a:cs typeface="Times New Roman" panose="02020603050405020304" pitchFamily="18" charset="0"/>
              </a:rPr>
              <a:t>Для </a:t>
            </a:r>
            <a:r>
              <a:rPr lang="ru-RU" sz="1800" dirty="0">
                <a:latin typeface="Times New Roman" panose="02020603050405020304" pitchFamily="18" charset="0"/>
                <a:cs typeface="Times New Roman" panose="02020603050405020304" pitchFamily="18" charset="0"/>
              </a:rPr>
              <a:t>тех сотрудников, которые уже работают, проводить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вводный </a:t>
            </a:r>
            <a:r>
              <a:rPr lang="ru-RU" sz="1800" dirty="0">
                <a:latin typeface="Times New Roman" panose="02020603050405020304" pitchFamily="18" charset="0"/>
                <a:cs typeface="Times New Roman" panose="02020603050405020304" pitchFamily="18" charset="0"/>
              </a:rPr>
              <a:t>и первичный инструктажи в связи с утерей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неправильным ведением) журнала не имеет смысла.</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В данном случае возможно</a:t>
            </a:r>
            <a:r>
              <a:rPr lang="ru-RU" sz="1800" dirty="0" smtClean="0">
                <a:latin typeface="Times New Roman" panose="02020603050405020304" pitchFamily="18" charset="0"/>
                <a:cs typeface="Times New Roman" panose="02020603050405020304" pitchFamily="18" charset="0"/>
              </a:rPr>
              <a:t>: 1) составить </a:t>
            </a:r>
            <a:r>
              <a:rPr lang="ru-RU" sz="1800" dirty="0">
                <a:latin typeface="Times New Roman" panose="02020603050405020304" pitchFamily="18" charset="0"/>
                <a:cs typeface="Times New Roman" panose="02020603050405020304" pitchFamily="18" charset="0"/>
              </a:rPr>
              <a:t>акт об утере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журналов </a:t>
            </a:r>
            <a:r>
              <a:rPr lang="ru-RU" sz="1800" dirty="0">
                <a:latin typeface="Times New Roman" panose="02020603050405020304" pitchFamily="18" charset="0"/>
                <a:cs typeface="Times New Roman" panose="02020603050405020304" pitchFamily="18" charset="0"/>
              </a:rPr>
              <a:t>вводного и первичного инструктажей</a:t>
            </a:r>
            <a:r>
              <a:rPr lang="ru-RU" sz="1800" dirty="0" smtClean="0">
                <a:latin typeface="Times New Roman" panose="02020603050405020304" pitchFamily="18" charset="0"/>
                <a:cs typeface="Times New Roman" panose="02020603050405020304" pitchFamily="18" charset="0"/>
              </a:rPr>
              <a:t>;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2) сделать </a:t>
            </a:r>
            <a:r>
              <a:rPr lang="ru-RU" sz="1800" dirty="0">
                <a:latin typeface="Times New Roman" panose="02020603050405020304" pitchFamily="18" charset="0"/>
                <a:cs typeface="Times New Roman" panose="02020603050405020304" pitchFamily="18" charset="0"/>
              </a:rPr>
              <a:t>в акте запись: </a:t>
            </a:r>
            <a:r>
              <a:rPr lang="ru-RU" sz="1800" dirty="0" smtClean="0">
                <a:latin typeface="Times New Roman" panose="02020603050405020304" pitchFamily="18" charset="0"/>
                <a:cs typeface="Times New Roman" panose="02020603050405020304" pitchFamily="18" charset="0"/>
              </a:rPr>
              <a:t>«Специалисту </a:t>
            </a:r>
            <a:r>
              <a:rPr lang="ru-RU" sz="1800" dirty="0">
                <a:latin typeface="Times New Roman" panose="02020603050405020304" pitchFamily="18" charset="0"/>
                <a:cs typeface="Times New Roman" panose="02020603050405020304" pitchFamily="18" charset="0"/>
              </a:rPr>
              <a:t>по охране труда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восстановить </a:t>
            </a:r>
            <a:r>
              <a:rPr lang="ru-RU" sz="1800" dirty="0">
                <a:latin typeface="Times New Roman" panose="02020603050405020304" pitchFamily="18" charset="0"/>
                <a:cs typeface="Times New Roman" panose="02020603050405020304" pitchFamily="18" charset="0"/>
              </a:rPr>
              <a:t>сведения о прохождении вводного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инструктажа </a:t>
            </a:r>
            <a:r>
              <a:rPr lang="ru-RU" sz="1800" dirty="0">
                <a:latin typeface="Times New Roman" panose="02020603050405020304" pitchFamily="18" charset="0"/>
                <a:cs typeface="Times New Roman" panose="02020603050405020304" pitchFamily="18" charset="0"/>
              </a:rPr>
              <a:t>работников. Датой проведения инструктажей для данных работников считать дату поступления </a:t>
            </a:r>
            <a:r>
              <a:rPr lang="ru-RU" sz="1800" dirty="0" smtClean="0">
                <a:latin typeface="Times New Roman" panose="02020603050405020304" pitchFamily="18" charset="0"/>
                <a:cs typeface="Times New Roman" panose="02020603050405020304" pitchFamily="18" charset="0"/>
              </a:rPr>
              <a:t>в организацию»;</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3) завести </a:t>
            </a:r>
            <a:r>
              <a:rPr lang="ru-RU" sz="1800" dirty="0">
                <a:latin typeface="Times New Roman" panose="02020603050405020304" pitchFamily="18" charset="0"/>
                <a:cs typeface="Times New Roman" panose="02020603050405020304" pitchFamily="18" charset="0"/>
              </a:rPr>
              <a:t>новые журналы проведения вводного инструктажа, первичного инструктажа, а также напомнить работникам вопросы инструктажей.</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Руководители подразделений, у которых должны вестись журналы проведения первичных, повторных, внеплановых и целевых инструктажей, должны завести такой журнал и своевременно проводить инструктажи  с записью в нем.</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pic>
        <p:nvPicPr>
          <p:cNvPr id="1026" name="Picture 2" descr="C:\Users\Пользователь\Desktop\Отдел по труду\Разработка методических пособий, наполнение стенда\Картинки к памятке по инструкциям\shkolnye-pravila-3433732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116632"/>
            <a:ext cx="3312368"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40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552728"/>
          </a:xfrm>
        </p:spPr>
        <p:txBody>
          <a:bodyPr>
            <a:noAutofit/>
          </a:bodyPr>
          <a:lstStyle/>
          <a:p>
            <a:pPr algn="l">
              <a:lnSpc>
                <a:spcPct val="150000"/>
              </a:lnSpc>
            </a:pPr>
            <a:r>
              <a:rPr lang="ru-RU" sz="1800" b="1" dirty="0" smtClean="0">
                <a:latin typeface="Times New Roman" panose="02020603050405020304" pitchFamily="18" charset="0"/>
                <a:cs typeface="Times New Roman" panose="02020603050405020304" pitchFamily="18" charset="0"/>
              </a:rPr>
              <a:t>5) </a:t>
            </a:r>
            <a:r>
              <a:rPr lang="ru-RU" sz="1800" b="1" u="sng" dirty="0" smtClean="0">
                <a:latin typeface="Times New Roman" panose="02020603050405020304" pitchFamily="18" charset="0"/>
                <a:cs typeface="Times New Roman" panose="02020603050405020304" pitchFamily="18" charset="0"/>
              </a:rPr>
              <a:t>Вопрос:</a:t>
            </a:r>
            <a:r>
              <a:rPr lang="ru-RU" sz="1800" b="1"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Какое </a:t>
            </a:r>
            <a:r>
              <a:rPr lang="ru-RU" sz="1800" dirty="0">
                <a:latin typeface="Times New Roman" panose="02020603050405020304" pitchFamily="18" charset="0"/>
                <a:cs typeface="Times New Roman" panose="02020603050405020304" pitchFamily="18" charset="0"/>
              </a:rPr>
              <a:t>количество совмещений профессий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допускается </a:t>
            </a:r>
            <a:r>
              <a:rPr lang="ru-RU" sz="1800" dirty="0">
                <a:latin typeface="Times New Roman" panose="02020603050405020304" pitchFamily="18" charset="0"/>
                <a:cs typeface="Times New Roman" panose="02020603050405020304" pitchFamily="18" charset="0"/>
              </a:rPr>
              <a:t>законодателем? Есть ли какие-то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ограничения</a:t>
            </a:r>
            <a:r>
              <a:rPr lang="ru-RU" sz="1800" dirty="0">
                <a:latin typeface="Times New Roman" panose="02020603050405020304" pitchFamily="18" charset="0"/>
                <a:cs typeface="Times New Roman" panose="02020603050405020304" pitchFamily="18" charset="0"/>
              </a:rPr>
              <a:t>? </a:t>
            </a:r>
            <a:br>
              <a:rPr lang="ru-RU" sz="1800" dirty="0">
                <a:latin typeface="Times New Roman" panose="02020603050405020304" pitchFamily="18" charset="0"/>
                <a:cs typeface="Times New Roman" panose="02020603050405020304" pitchFamily="18" charset="0"/>
              </a:rPr>
            </a:br>
            <a:r>
              <a:rPr lang="ru-RU" sz="1800" b="1" u="sng" dirty="0" smtClean="0">
                <a:latin typeface="Times New Roman" panose="02020603050405020304" pitchFamily="18" charset="0"/>
                <a:cs typeface="Times New Roman" panose="02020603050405020304" pitchFamily="18" charset="0"/>
              </a:rPr>
              <a:t>Ответ:</a:t>
            </a:r>
            <a:r>
              <a:rPr lang="ru-RU" sz="1800" b="1"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Трудовое </a:t>
            </a:r>
            <a:r>
              <a:rPr lang="ru-RU" sz="1800" dirty="0">
                <a:latin typeface="Times New Roman" panose="02020603050405020304" pitchFamily="18" charset="0"/>
                <a:cs typeface="Times New Roman" panose="02020603050405020304" pitchFamily="18" charset="0"/>
              </a:rPr>
              <a:t>законодательство не устанавливает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ограничений </a:t>
            </a:r>
            <a:r>
              <a:rPr lang="ru-RU" sz="1800" dirty="0">
                <a:latin typeface="Times New Roman" panose="02020603050405020304" pitchFamily="18" charset="0"/>
                <a:cs typeface="Times New Roman" panose="02020603050405020304" pitchFamily="18" charset="0"/>
              </a:rPr>
              <a:t>при установлении видов и объема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дополнительной </a:t>
            </a:r>
            <a:r>
              <a:rPr lang="ru-RU" sz="1800" dirty="0">
                <a:latin typeface="Times New Roman" panose="02020603050405020304" pitchFamily="18" charset="0"/>
                <a:cs typeface="Times New Roman" panose="02020603050405020304" pitchFamily="18" charset="0"/>
              </a:rPr>
              <a:t>работы. </a:t>
            </a:r>
            <a:r>
              <a:rPr lang="ru-RU" sz="1800" dirty="0" smtClean="0">
                <a:latin typeface="Times New Roman" panose="02020603050405020304" pitchFamily="18" charset="0"/>
                <a:cs typeface="Times New Roman" panose="02020603050405020304" pitchFamily="18" charset="0"/>
              </a:rPr>
              <a:t>Ни </a:t>
            </a:r>
            <a:r>
              <a:rPr lang="ru-RU" sz="1800" dirty="0">
                <a:latin typeface="Times New Roman" panose="02020603050405020304" pitchFamily="18" charset="0"/>
                <a:cs typeface="Times New Roman" panose="02020603050405020304" pitchFamily="18" charset="0"/>
              </a:rPr>
              <a:t>в законодательных, ни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 </a:t>
            </a:r>
            <a:r>
              <a:rPr lang="ru-RU" sz="1800" dirty="0">
                <a:latin typeface="Times New Roman" panose="02020603050405020304" pitchFamily="18" charset="0"/>
                <a:cs typeface="Times New Roman" panose="02020603050405020304" pitchFamily="18" charset="0"/>
              </a:rPr>
              <a:t>иных нормативных правовых актах не говорится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 </a:t>
            </a:r>
            <a:r>
              <a:rPr lang="ru-RU" sz="1800" dirty="0">
                <a:latin typeface="Times New Roman" panose="02020603050405020304" pitchFamily="18" charset="0"/>
                <a:cs typeface="Times New Roman" panose="02020603050405020304" pitchFamily="18" charset="0"/>
              </a:rPr>
              <a:t>невозможности совмещения трех, четырех профессий (должностей) и т. д. </a:t>
            </a:r>
            <a:r>
              <a:rPr lang="ru-RU" sz="1800" dirty="0" smtClean="0">
                <a:latin typeface="Times New Roman" panose="02020603050405020304" pitchFamily="18" charset="0"/>
                <a:cs typeface="Times New Roman" panose="02020603050405020304" pitchFamily="18" charset="0"/>
              </a:rPr>
              <a:t>Если </a:t>
            </a:r>
            <a:r>
              <a:rPr lang="ru-RU" sz="1800" dirty="0">
                <a:latin typeface="Times New Roman" panose="02020603050405020304" pitchFamily="18" charset="0"/>
                <a:cs typeface="Times New Roman" panose="02020603050405020304" pitchFamily="18" charset="0"/>
              </a:rPr>
              <a:t>руководствоваться буквальным толкованием нормы права, работнику может быть поручено неограниченное количество дополнительной работы. </a:t>
            </a:r>
            <a:r>
              <a:rPr lang="ru-RU" sz="1800" dirty="0" smtClean="0">
                <a:latin typeface="Times New Roman" panose="02020603050405020304" pitchFamily="18" charset="0"/>
                <a:cs typeface="Times New Roman" panose="02020603050405020304" pitchFamily="18" charset="0"/>
              </a:rPr>
              <a:t>Условия </a:t>
            </a:r>
            <a:r>
              <a:rPr lang="ru-RU" sz="1800" dirty="0">
                <a:latin typeface="Times New Roman" panose="02020603050405020304" pitchFamily="18" charset="0"/>
                <a:cs typeface="Times New Roman" panose="02020603050405020304" pitchFamily="18" charset="0"/>
              </a:rPr>
              <a:t>совмещения профессий (должностей) и оплата труда работников при совмещении профессий (должностей) регулируются </a:t>
            </a:r>
            <a:r>
              <a:rPr lang="ru-RU" sz="1800" dirty="0" smtClean="0">
                <a:latin typeface="Times New Roman" panose="02020603050405020304" pitchFamily="18" charset="0"/>
                <a:cs typeface="Times New Roman" panose="02020603050405020304" pitchFamily="18" charset="0"/>
              </a:rPr>
              <a:t>статьями 60.2 </a:t>
            </a:r>
            <a:r>
              <a:rPr lang="ru-RU" sz="1800" dirty="0">
                <a:latin typeface="Times New Roman" panose="02020603050405020304" pitchFamily="18" charset="0"/>
                <a:cs typeface="Times New Roman" panose="02020603050405020304" pitchFamily="18" charset="0"/>
              </a:rPr>
              <a:t>и 151 Трудового кодекса </a:t>
            </a:r>
            <a:r>
              <a:rPr lang="ru-RU" sz="1800" dirty="0" smtClean="0">
                <a:latin typeface="Times New Roman" panose="02020603050405020304" pitchFamily="18" charset="0"/>
                <a:cs typeface="Times New Roman" panose="02020603050405020304" pitchFamily="18" charset="0"/>
              </a:rPr>
              <a:t>Российской Федерации. Однако </a:t>
            </a:r>
            <a:r>
              <a:rPr lang="ru-RU" sz="1800" dirty="0">
                <a:latin typeface="Times New Roman" panose="02020603050405020304" pitchFamily="18" charset="0"/>
                <a:cs typeface="Times New Roman" panose="02020603050405020304" pitchFamily="18" charset="0"/>
              </a:rPr>
              <a:t>работодателю, поручая дополнительную работу, а работнику, принимая на себя соответствующие обязательства по ее выполнению, рекомендуется учитывать следующее: </a:t>
            </a:r>
            <a:r>
              <a:rPr lang="ru-RU" sz="1800" dirty="0" smtClean="0">
                <a:latin typeface="Times New Roman" panose="02020603050405020304" pitchFamily="18" charset="0"/>
                <a:cs typeface="Times New Roman" panose="02020603050405020304" pitchFamily="18" charset="0"/>
              </a:rPr>
              <a:t>1) Объем выполняемой работы должен быть разумным, то есть выполнимым, с учетом моральных и физических затрат работника. </a:t>
            </a:r>
            <a:endParaRPr lang="ru-RU" sz="1800" dirty="0">
              <a:latin typeface="Times New Roman" panose="02020603050405020304" pitchFamily="18" charset="0"/>
              <a:cs typeface="Times New Roman" panose="02020603050405020304" pitchFamily="18" charset="0"/>
            </a:endParaRPr>
          </a:p>
        </p:txBody>
      </p:sp>
      <p:pic>
        <p:nvPicPr>
          <p:cNvPr id="1026" name="Picture 2" descr="C:\Users\Пользователь\Desktop\Отдел по труду\Разработка методических пособий, наполнение стенда\Картинки - к методичке по компенсациям\7-hábitos-que-você-deve-desenvolver-para-ser-produtiv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100238"/>
            <a:ext cx="3384376" cy="2968721"/>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335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552728"/>
          </a:xfrm>
        </p:spPr>
        <p:txBody>
          <a:bodyPr>
            <a:noAutofit/>
          </a:bodyPr>
          <a:lstStyle/>
          <a:p>
            <a:pPr algn="l">
              <a:lnSpc>
                <a:spcPct val="150000"/>
              </a:lnSpc>
            </a:pPr>
            <a:r>
              <a:rPr lang="ru-RU" sz="1800" dirty="0" smtClean="0">
                <a:latin typeface="Times New Roman" panose="02020603050405020304" pitchFamily="18" charset="0"/>
                <a:cs typeface="Times New Roman" panose="02020603050405020304" pitchFamily="18" charset="0"/>
              </a:rPr>
              <a:t>2) Если </a:t>
            </a:r>
            <a:r>
              <a:rPr lang="ru-RU" sz="1800" dirty="0">
                <a:latin typeface="Times New Roman" panose="02020603050405020304" pitchFamily="18" charset="0"/>
                <a:cs typeface="Times New Roman" panose="02020603050405020304" pitchFamily="18" charset="0"/>
              </a:rPr>
              <a:t>работник не сможет справляться с обязанностями и по своей должности и по дополнительной работе, это приведет к негативным последствиям для обеих сторон. Работодатель не сможет получить эффект от производственной деятельности, а работник может быть привлечен к дисциплинарной ответственности за неисполнение или ненадлежащее исполнение возложенных на него трудовых обязанностей.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Если основная работа не связана с вредными условиями труда, а дополнительная, напротив, связана, к труду работника должны применяться все льготы и компенсации, положенные в связи с исполнением обязанностей по выполняемой «вредной» работе. </a:t>
            </a:r>
            <a:br>
              <a:rPr lang="ru-RU" sz="1800" dirty="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3) Все </a:t>
            </a:r>
            <a:r>
              <a:rPr lang="ru-RU" sz="1800" dirty="0">
                <a:latin typeface="Times New Roman" panose="02020603050405020304" pitchFamily="18" charset="0"/>
                <a:cs typeface="Times New Roman" panose="02020603050405020304" pitchFamily="18" charset="0"/>
              </a:rPr>
              <a:t>работы (то есть и основная и дополнительные) должны производиться строго в рамках рабочего времени работника по основному месту работы, обусловленному трудовым договором.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0030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784976" cy="6552728"/>
          </a:xfrm>
        </p:spPr>
        <p:txBody>
          <a:bodyPr>
            <a:noAutofit/>
          </a:bodyPr>
          <a:lstStyle/>
          <a:p>
            <a:pPr algn="l">
              <a:lnSpc>
                <a:spcPct val="150000"/>
              </a:lnSpc>
              <a:tabLst>
                <a:tab pos="3946525" algn="l"/>
              </a:tabLst>
            </a:pPr>
            <a:r>
              <a:rPr lang="ru-RU" sz="1800" b="1" dirty="0" smtClean="0">
                <a:latin typeface="Times New Roman" panose="02020603050405020304" pitchFamily="18" charset="0"/>
                <a:cs typeface="Times New Roman" panose="02020603050405020304" pitchFamily="18" charset="0"/>
              </a:rPr>
              <a:t>6) </a:t>
            </a:r>
            <a:r>
              <a:rPr lang="ru-RU" sz="1800" b="1" u="sng" dirty="0" smtClean="0">
                <a:latin typeface="Times New Roman" panose="02020603050405020304" pitchFamily="18" charset="0"/>
                <a:cs typeface="Times New Roman" panose="02020603050405020304" pitchFamily="18" charset="0"/>
              </a:rPr>
              <a:t>Вопрос</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У одного из рабочих </a:t>
            </a:r>
            <a:r>
              <a:rPr lang="ru-RU" sz="1800" dirty="0" smtClean="0">
                <a:latin typeface="Times New Roman" panose="02020603050405020304" pitchFamily="18" charset="0"/>
                <a:cs typeface="Times New Roman" panose="02020603050405020304" pitchFamily="18" charset="0"/>
              </a:rPr>
              <a:t>в организации после </a:t>
            </a:r>
            <a:r>
              <a:rPr lang="ru-RU" sz="1800" dirty="0">
                <a:latin typeface="Times New Roman" panose="02020603050405020304" pitchFamily="18" charset="0"/>
                <a:cs typeface="Times New Roman" panose="02020603050405020304" pitchFamily="18" charset="0"/>
              </a:rPr>
              <a:t>длительной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болезни выявлены </a:t>
            </a:r>
            <a:r>
              <a:rPr lang="ru-RU" sz="1800" dirty="0">
                <a:latin typeface="Times New Roman" panose="02020603050405020304" pitchFamily="18" charset="0"/>
                <a:cs typeface="Times New Roman" panose="02020603050405020304" pitchFamily="18" charset="0"/>
              </a:rPr>
              <a:t>противопоказания для выполнения работы,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обусловленной </a:t>
            </a:r>
            <a:r>
              <a:rPr lang="ru-RU" sz="1800" dirty="0">
                <a:latin typeface="Times New Roman" panose="02020603050405020304" pitchFamily="18" charset="0"/>
                <a:cs typeface="Times New Roman" panose="02020603050405020304" pitchFamily="18" charset="0"/>
              </a:rPr>
              <a:t>трудовым договором. Как действовать в </a:t>
            </a:r>
            <a:r>
              <a:rPr lang="ru-RU" sz="1800" dirty="0" smtClean="0">
                <a:latin typeface="Times New Roman" panose="02020603050405020304" pitchFamily="18" charset="0"/>
                <a:cs typeface="Times New Roman" panose="02020603050405020304" pitchFamily="18" charset="0"/>
              </a:rPr>
              <a:t>этом</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случае</a:t>
            </a:r>
            <a:r>
              <a:rPr lang="ru-RU" sz="1800" dirty="0">
                <a:latin typeface="Times New Roman" panose="02020603050405020304" pitchFamily="18" charset="0"/>
                <a:cs typeface="Times New Roman" panose="02020603050405020304" pitchFamily="18" charset="0"/>
              </a:rPr>
              <a:t>?</a:t>
            </a:r>
            <a:br>
              <a:rPr lang="ru-RU" sz="1800" dirty="0">
                <a:latin typeface="Times New Roman" panose="02020603050405020304" pitchFamily="18" charset="0"/>
                <a:cs typeface="Times New Roman" panose="02020603050405020304" pitchFamily="18" charset="0"/>
              </a:rPr>
            </a:br>
            <a:r>
              <a:rPr lang="ru-RU" sz="1800" b="1" u="sng" dirty="0">
                <a:latin typeface="Times New Roman" panose="02020603050405020304" pitchFamily="18" charset="0"/>
                <a:cs typeface="Times New Roman" panose="02020603050405020304" pitchFamily="18" charset="0"/>
              </a:rPr>
              <a:t>Ответ</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При выявлении в соответствии с медицинским заключением,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выданным </a:t>
            </a:r>
            <a:r>
              <a:rPr lang="ru-RU" sz="1800" dirty="0">
                <a:latin typeface="Times New Roman" panose="02020603050405020304" pitchFamily="18" charset="0"/>
                <a:cs typeface="Times New Roman" panose="02020603050405020304" pitchFamily="18" charset="0"/>
              </a:rPr>
              <a:t>в порядке, установленном федеральными </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законами </a:t>
            </a:r>
            <a:r>
              <a:rPr lang="ru-RU" sz="1800" dirty="0">
                <a:latin typeface="Times New Roman" panose="02020603050405020304" pitchFamily="18" charset="0"/>
                <a:cs typeface="Times New Roman" panose="02020603050405020304" pitchFamily="18" charset="0"/>
              </a:rPr>
              <a:t>и иными нормативными правовыми актами РФ, </a:t>
            </a:r>
            <a:r>
              <a:rPr lang="ru-RU" sz="1800" dirty="0" smtClean="0">
                <a:latin typeface="Times New Roman" panose="02020603050405020304" pitchFamily="18" charset="0"/>
                <a:cs typeface="Times New Roman" panose="02020603050405020304" pitchFamily="18" charset="0"/>
              </a:rPr>
              <a:t>противопоказаний </a:t>
            </a:r>
            <a:r>
              <a:rPr lang="ru-RU" sz="1800" dirty="0">
                <a:latin typeface="Times New Roman" panose="02020603050405020304" pitchFamily="18" charset="0"/>
                <a:cs typeface="Times New Roman" panose="02020603050405020304" pitchFamily="18" charset="0"/>
              </a:rPr>
              <a:t>для выполнения работы, обусловленной </a:t>
            </a:r>
            <a:r>
              <a:rPr lang="ru-RU" sz="1800" dirty="0" smtClean="0">
                <a:latin typeface="Times New Roman" panose="02020603050405020304" pitchFamily="18" charset="0"/>
                <a:cs typeface="Times New Roman" panose="02020603050405020304" pitchFamily="18" charset="0"/>
              </a:rPr>
              <a:t>трудовым </a:t>
            </a:r>
            <a:r>
              <a:rPr lang="ru-RU" sz="1800" dirty="0">
                <a:latin typeface="Times New Roman" panose="02020603050405020304" pitchFamily="18" charset="0"/>
                <a:cs typeface="Times New Roman" panose="02020603050405020304" pitchFamily="18" charset="0"/>
              </a:rPr>
              <a:t>договором, работник должен быть </a:t>
            </a:r>
            <a:r>
              <a:rPr lang="ru-RU" sz="1800" u="sng" dirty="0">
                <a:latin typeface="Times New Roman" panose="02020603050405020304" pitchFamily="18" charset="0"/>
                <a:cs typeface="Times New Roman" panose="02020603050405020304" pitchFamily="18" charset="0"/>
              </a:rPr>
              <a:t>отстранен </a:t>
            </a:r>
            <a:r>
              <a:rPr lang="ru-RU" sz="1800" u="sng" dirty="0" smtClean="0">
                <a:latin typeface="Times New Roman" panose="02020603050405020304" pitchFamily="18" charset="0"/>
                <a:cs typeface="Times New Roman" panose="02020603050405020304" pitchFamily="18" charset="0"/>
              </a:rPr>
              <a:t>от </a:t>
            </a:r>
            <a:r>
              <a:rPr lang="ru-RU" sz="1800" u="sng" dirty="0">
                <a:latin typeface="Times New Roman" panose="02020603050405020304" pitchFamily="18" charset="0"/>
                <a:cs typeface="Times New Roman" panose="02020603050405020304" pitchFamily="18" charset="0"/>
              </a:rPr>
              <a:t>работы</a:t>
            </a:r>
            <a:r>
              <a:rPr lang="ru-RU" sz="1800" dirty="0">
                <a:latin typeface="Times New Roman" panose="02020603050405020304" pitchFamily="18" charset="0"/>
                <a:cs typeface="Times New Roman" panose="02020603050405020304" pitchFamily="18" charset="0"/>
              </a:rPr>
              <a:t> на основании </a:t>
            </a:r>
            <a:r>
              <a:rPr lang="ru-RU" sz="1800" u="sng" dirty="0" smtClean="0">
                <a:latin typeface="Times New Roman" panose="02020603050405020304" pitchFamily="18" charset="0"/>
                <a:cs typeface="Times New Roman" panose="02020603050405020304" pitchFamily="18" charset="0"/>
              </a:rPr>
              <a:t>абзаца 4 части 1 статьи 76</a:t>
            </a:r>
            <a:r>
              <a:rPr lang="ru-RU" sz="1800" dirty="0" smtClean="0">
                <a:latin typeface="Times New Roman" panose="02020603050405020304" pitchFamily="18" charset="0"/>
                <a:cs typeface="Times New Roman" panose="02020603050405020304" pitchFamily="18" charset="0"/>
              </a:rPr>
              <a:t> Трудового кодекса </a:t>
            </a:r>
            <a:r>
              <a:rPr lang="ru-RU" sz="1800" dirty="0">
                <a:latin typeface="Times New Roman" panose="02020603050405020304" pitchFamily="18" charset="0"/>
                <a:cs typeface="Times New Roman" panose="02020603050405020304" pitchFamily="18" charset="0"/>
              </a:rPr>
              <a:t>Российской </a:t>
            </a:r>
            <a:r>
              <a:rPr lang="ru-RU" sz="1800" dirty="0" smtClean="0">
                <a:latin typeface="Times New Roman" panose="02020603050405020304" pitchFamily="18" charset="0"/>
                <a:cs typeface="Times New Roman" panose="02020603050405020304" pitchFamily="18" charset="0"/>
              </a:rPr>
              <a:t>Федерации. Получив </a:t>
            </a:r>
            <a:r>
              <a:rPr lang="ru-RU" sz="1800" dirty="0">
                <a:latin typeface="Times New Roman" panose="02020603050405020304" pitchFamily="18" charset="0"/>
                <a:cs typeface="Times New Roman" panose="02020603050405020304" pitchFamily="18" charset="0"/>
              </a:rPr>
              <a:t>от работника </a:t>
            </a:r>
            <a:r>
              <a:rPr lang="ru-RU" sz="1800" dirty="0" smtClean="0">
                <a:latin typeface="Times New Roman" panose="02020603050405020304" pitchFamily="18" charset="0"/>
                <a:cs typeface="Times New Roman" panose="02020603050405020304" pitchFamily="18" charset="0"/>
              </a:rPr>
              <a:t>документ </a:t>
            </a:r>
            <a:r>
              <a:rPr lang="ru-RU" sz="1800" dirty="0">
                <a:latin typeface="Times New Roman" panose="02020603050405020304" pitchFamily="18" charset="0"/>
                <a:cs typeface="Times New Roman" panose="02020603050405020304" pitchFamily="18" charset="0"/>
              </a:rPr>
              <a:t>о наличии противопоказаний к выполнению </a:t>
            </a:r>
            <a:r>
              <a:rPr lang="ru-RU" sz="1800" dirty="0" smtClean="0">
                <a:latin typeface="Times New Roman" panose="02020603050405020304" pitchFamily="18" charset="0"/>
                <a:cs typeface="Times New Roman" panose="02020603050405020304" pitchFamily="18" charset="0"/>
              </a:rPr>
              <a:t>работы</a:t>
            </a:r>
            <a:r>
              <a:rPr lang="ru-RU" sz="1800" dirty="0">
                <a:latin typeface="Times New Roman" panose="02020603050405020304" pitchFamily="18" charset="0"/>
                <a:cs typeface="Times New Roman" panose="02020603050405020304" pitchFamily="18" charset="0"/>
              </a:rPr>
              <a:t>, обусловленной </a:t>
            </a:r>
            <a:r>
              <a:rPr lang="ru-RU" sz="1800" dirty="0" smtClean="0">
                <a:latin typeface="Times New Roman" panose="02020603050405020304" pitchFamily="18" charset="0"/>
                <a:cs typeface="Times New Roman" panose="02020603050405020304" pitchFamily="18" charset="0"/>
              </a:rPr>
              <a:t>трудовым </a:t>
            </a:r>
            <a:r>
              <a:rPr lang="ru-RU" sz="1800" dirty="0">
                <a:latin typeface="Times New Roman" panose="02020603050405020304" pitchFamily="18" charset="0"/>
                <a:cs typeface="Times New Roman" panose="02020603050405020304" pitchFamily="18" charset="0"/>
              </a:rPr>
              <a:t>договором, и </a:t>
            </a:r>
            <a:r>
              <a:rPr lang="ru-RU" sz="1800" dirty="0" smtClean="0">
                <a:latin typeface="Times New Roman" panose="02020603050405020304" pitchFamily="18" charset="0"/>
                <a:cs typeface="Times New Roman" panose="02020603050405020304" pitchFamily="18" charset="0"/>
              </a:rPr>
              <a:t>необходимости </a:t>
            </a:r>
            <a:r>
              <a:rPr lang="ru-RU" sz="1800" dirty="0">
                <a:latin typeface="Times New Roman" panose="02020603050405020304" pitchFamily="18" charset="0"/>
                <a:cs typeface="Times New Roman" panose="02020603050405020304" pitchFamily="18" charset="0"/>
              </a:rPr>
              <a:t>перевода на другую работу, работодатель </a:t>
            </a:r>
            <a:r>
              <a:rPr lang="ru-RU" sz="1800" dirty="0" smtClean="0">
                <a:latin typeface="Times New Roman" panose="02020603050405020304" pitchFamily="18" charset="0"/>
                <a:cs typeface="Times New Roman" panose="02020603050405020304" pitchFamily="18" charset="0"/>
              </a:rPr>
              <a:t>должен </a:t>
            </a:r>
            <a:r>
              <a:rPr lang="ru-RU" sz="1800" dirty="0">
                <a:latin typeface="Times New Roman" panose="02020603050405020304" pitchFamily="18" charset="0"/>
                <a:cs typeface="Times New Roman" panose="02020603050405020304" pitchFamily="18" charset="0"/>
              </a:rPr>
              <a:t>воспользоваться нормами </a:t>
            </a:r>
            <a:r>
              <a:rPr lang="ru-RU" sz="1800" u="sng" dirty="0" smtClean="0">
                <a:latin typeface="Times New Roman" panose="02020603050405020304" pitchFamily="18" charset="0"/>
                <a:cs typeface="Times New Roman" panose="02020603050405020304" pitchFamily="18" charset="0"/>
              </a:rPr>
              <a:t>статьи 73</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ТК РФ и с </a:t>
            </a:r>
            <a:r>
              <a:rPr lang="ru-RU" sz="1800" dirty="0" smtClean="0">
                <a:latin typeface="Times New Roman" panose="02020603050405020304" pitchFamily="18" charset="0"/>
                <a:cs typeface="Times New Roman" panose="02020603050405020304" pitchFamily="18" charset="0"/>
              </a:rPr>
              <a:t>письменного </a:t>
            </a:r>
            <a:r>
              <a:rPr lang="ru-RU" sz="1800" dirty="0">
                <a:latin typeface="Times New Roman" panose="02020603050405020304" pitchFamily="18" charset="0"/>
                <a:cs typeface="Times New Roman" panose="02020603050405020304" pitchFamily="18" charset="0"/>
              </a:rPr>
              <a:t>согласия работника </a:t>
            </a:r>
            <a:r>
              <a:rPr lang="ru-RU" sz="1800" u="sng" dirty="0">
                <a:latin typeface="Times New Roman" panose="02020603050405020304" pitchFamily="18" charset="0"/>
                <a:cs typeface="Times New Roman" panose="02020603050405020304" pitchFamily="18" charset="0"/>
              </a:rPr>
              <a:t>перевести его на другую имеющуюся работу</a:t>
            </a:r>
            <a:r>
              <a:rPr lang="ru-RU" sz="1800" dirty="0">
                <a:latin typeface="Times New Roman" panose="02020603050405020304" pitchFamily="18" charset="0"/>
                <a:cs typeface="Times New Roman" panose="02020603050405020304" pitchFamily="18" charset="0"/>
              </a:rPr>
              <a:t>, не противопоказанную ему по состоянию здоровья</a:t>
            </a:r>
            <a:r>
              <a:rPr lang="ru-RU" sz="180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p:txBody>
      </p:sp>
      <p:pic>
        <p:nvPicPr>
          <p:cNvPr id="1026" name="Picture 2" descr="C:\Users\Пользователь\Desktop\Отдел по труду\Разработка методических пособий, наполнение стенда\Картинки к теме - охрана труда в вопросах и ответах\0-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116632"/>
            <a:ext cx="2513856" cy="3384376"/>
          </a:xfrm>
          <a:prstGeom prst="rect">
            <a:avLst/>
          </a:prstGeom>
          <a:noFill/>
          <a:ln w="15875">
            <a:solidFill>
              <a:schemeClr val="accent5">
                <a:lumMod val="60000"/>
                <a:lumOff val="4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8929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628</Words>
  <Application>Microsoft Office PowerPoint</Application>
  <PresentationFormat>Экран (4:3)</PresentationFormat>
  <Paragraphs>25</Paragraphs>
  <Slides>19</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Тема:  Охрана труда  в вопросах и ответах</vt:lpstr>
      <vt:lpstr>1) Вопрос: Обязан ли работодатель обеспечить разработку  Программы проведения первичного инструктажа для  каждой рабочей профессии или достаточно общей  Программы проведения инструктажа для всех профессий?  Ответ: Программа проведения первичного инструктажа  по охране труда на рабочем месте должна быть разработана  в соответствии с ГОСТ 12.0.004-90 «Организация обучения безопасности труда», Постановлением Минтруда России от 13 января 2003 года № 1/29 «Об утверждении порядка обучения по охране труда и проверки знаний требований охраны труда работников организаций».  Поскольку Программа проведения первичного инструктажа по охране труда на рабочем месте содержит сведения о технологическом процессе, оборудовании и производственной среде на конкретном рабочем месте работника, о средствах индивидуальной защиты, полагающихся именно конкретному работнику, о его профессиональных рисках и т. д., то Программы инструктажей должны быть разработаны отдельно для каждой рабочей профессии. </vt:lpstr>
      <vt:lpstr>2) Вопрос: Должен ли работник расписываться непосредственно в Инструкции по охране труда? Ответ: Что касается росписи работника непосредственно в самой  Инструкции по охране труда, действующее законодательство  не регламентирует данный вопрос. Не освещен он также и в  Методических рекомендациях по разработке инструкций по  охране труда, утвержденной Минтрудом России  от 13 мая 2004  года, и в Методических рекомендациях по разработке  государственных нормативных требований охраны труда,  утвержденных постановлением Минтруда России от 17 декабря 2002 № 80. Вместе с тем, во избежание возможных дополнительных вопросов при расследовании несчастных случаев, а также при контрольно-надзорных проверках считается целесообразным подписание работниками каждой Инструкции по охране труда. Работника знакомят с Инструкциями по охране труда в процессе инструктажа и в подтверждение того, что инструктаж получен, работник также расписывается в Журнале регистрации инструктажей в специальной графе, напротив обозначения инструкции.</vt:lpstr>
      <vt:lpstr>3) Вопрос: Обязан ли работодатель отстранить работника от  выполнения работ, если тот не прошел обучение по охране  труда? Ответ: Каждый работник и руководитель должны быть  обучены в соответствии с постановлением Минтруда России  и Минобразования России от 13 января 2003 года № 1/29  «Об утверждении Порядка обучения по охране труда и  проверки знаний требований охраны труда работников  организаций» и статьей 225 Трудового кодекса Российской  Федерации. Обязанности работников в области охраны труда установлены статьей 214 ТК РФ. Они обязаны проходить обучение безопасным методам и приемам выполнения работ и оказанию первой помощи пострадавшим на производстве, инструктаж по охране труда, стажировку на рабочем месте, проверку знаний требований охраны труда. Работодатель должен проводить такое обучение работников, необходимые инструктажи (вводный, первичный на рабочем месте, повторный, внеплановый, целевой) и фиксировать проверку полученных знаний работников в журналах</vt:lpstr>
      <vt:lpstr>установленного образца по ГОСТ 12.0.004-90 «Система стандартов безопасности труда. Организация обучения безопасности труда. Общие положения».   Поэтому если работник не прошел обучение в области охраны труда, работодателю необходимо отстранить его от выполнения работ (абзац 2 часть 1 статья 76 ТК РФ) на период проведения обучения и проверки знаний по охране труда. Если работник уклоняется от повторной проверки, его можно отстранить на более длительный срок (например, на три месяца, так как обучение и проверка знаний в области охраны труда в организации проводятся в соответствии с графиком) либо провести индивидуальное обучение и проверку полученных знаний и при положительном результате допустить к работе. 4) Вопрос: Если в организации журналы регистрации вводного и первичного инструктажей велись неправильно либо были утеряны, нужно ли проводить вводный и первичный инструктажи с работниками организации заново? Ответ: Вводный инструктаж по охране труда проводится при приеме работника на работу, первичный инструктаж и стажировка на рабочем месте - до начала самостоятельной работы.</vt:lpstr>
      <vt:lpstr>Для тех сотрудников, которые уже работают, проводить  вводный и первичный инструктажи в связи с утерей  (неправильным ведением) журнала не имеет смысла. В данном случае возможно: 1) составить акт об утере  журналов вводного и первичного инструктажей;  2) сделать в акте запись: «Специалисту по охране труда  восстановить сведения о прохождении вводного  инструктажа работников. Датой проведения инструктажей для данных работников считать дату поступления в организацию»; 3) завести новые журналы проведения вводного инструктажа, первичного инструктажа, а также напомнить работникам вопросы инструктажей. Руководители подразделений, у которых должны вестись журналы проведения первичных, повторных, внеплановых и целевых инструктажей, должны завести такой журнал и своевременно проводить инструктажи  с записью в нем. </vt:lpstr>
      <vt:lpstr>5) Вопрос: Какое количество совмещений профессий  допускается законодателем? Есть ли какие-то  ограничения?  Ответ: Трудовое законодательство не устанавливает  ограничений при установлении видов и объема  дополнительной работы. Ни в законодательных, ни  в иных нормативных правовых актах не говорится  о невозможности совмещения трех, четырех профессий (должностей) и т. д. Если руководствоваться буквальным толкованием нормы права, работнику может быть поручено неограниченное количество дополнительной работы. Условия совмещения профессий (должностей) и оплата труда работников при совмещении профессий (должностей) регулируются статьями 60.2 и 151 Трудового кодекса Российской Федерации. Однако работодателю, поручая дополнительную работу, а работнику, принимая на себя соответствующие обязательства по ее выполнению, рекомендуется учитывать следующее: 1) Объем выполняемой работы должен быть разумным, то есть выполнимым, с учетом моральных и физических затрат работника. </vt:lpstr>
      <vt:lpstr>2) Если работник не сможет справляться с обязанностями и по своей должности и по дополнительной работе, это приведет к негативным последствиям для обеих сторон. Работодатель не сможет получить эффект от производственной деятельности, а работник может быть привлечен к дисциплинарной ответственности за неисполнение или ненадлежащее исполнение возложенных на него трудовых обязанностей.  Если основная работа не связана с вредными условиями труда, а дополнительная, напротив, связана, к труду работника должны применяться все льготы и компенсации, положенные в связи с исполнением обязанностей по выполняемой «вредной» работе.  3) Все работы (то есть и основная и дополнительные) должны производиться строго в рамках рабочего времени работника по основному месту работы, обусловленному трудовым договором.  </vt:lpstr>
      <vt:lpstr>6) Вопрос У одного из рабочих в организации после длительной  болезни выявлены противопоказания для выполнения работы,  обусловленной трудовым договором. Как действовать в этом случае? Ответ При выявлении в соответствии с медицинским заключением,  выданным в порядке, установленном федеральными  законами и иными нормативными правовыми актами РФ, противопоказаний для выполнения работы, обусловленной трудовым договором, работник должен быть отстранен от работы на основании абзаца 4 части 1 статьи 76 Трудового кодекса Российской Федерации. Получив от работника документ о наличии противопоказаний к выполнению работы, обусловленной трудовым договором, и необходимости перевода на другую работу, работодатель должен воспользоваться нормами статьи 73 ТК РФ и с письменного согласия работника перевести его на другую имеющуюся работу, не противопоказанную ему по состоянию здоровья. </vt:lpstr>
      <vt:lpstr>Если работник нуждается во временном переводе на другую работу на срок до четырех месяцев, но отказывается от перевода либо у работодателя отсутствует соответствующая работа, то работодатель обязан на весь указанный в медицинском заключении срок отстранить работника от работы с сохранением места работы (должности). В период такого отстранения заработная плата работнику не начисляется, за исключением случаев, предусмотренных ТК РФ, иными федеральными законами, коллективным договором, соглашениями, трудовым договором. Если же по медицинскому заключению работник нуждается во временном переводе на другую работу на срок более четырех месяцев или в постоянном переводе, то при его отказе от перевода либо отсутствии у работодателя соответствующей работы трудовой договор прекращается согласно пункта 8 части 1 статьи 77 ТК РФ.</vt:lpstr>
      <vt:lpstr>7) Вопрос: Что должно быть в аптечке, предназначенной  для оказания первой помощи работникам, пострадавшим  на производстве? Ответ: Рекомендуется ознакомиться с приказом  Минздравсоцразвития России от 05 марта 2011 № 169н  «Об утверждении требований к комплектации изделиями  медицинского назначения аптечек для оказания первой  помощи работникам». Такие аптечки обязано иметь  каждое предприятие, причем их комплектация входит в обязанность работодателя. Это предусмотрено статьей 223 Трудового кодекса Российской Федерации. Новые требования к комплектации аптечек вступили в силу с 01 января 2012 года. В составе аптечки - медицинские изделия и материалы, предназначенные для остановки кровотечения (жгут, бинты, стерильные салфетки, кровоостанавливающие пакеты, лейкопластырь). Кроме того, предусмотрено наличие устройства для искусственного дыхания (а также инструкции, как им пользоваться в критической ситуации). Перечислены также такие необходимые мелочи, как ножницы, булавки. </vt:lpstr>
      <vt:lpstr>Самый необычный предмет, который обязательно входит в аптечку, - спасательное изотермическое двустороннее покрывало. Его расстилают серебристой стороной к телу, если пострадавшего нужно защитить от переохлаждения, и золотой стороной к телу для защиты от перегревания. Инструкция по его использованию уточняет, что лицо человека должно оставаться открытым. Важно, что в аптечку должны быть вложены краткие инструкции с пиктограммами (легко читаемыми картинками) по тому, как и чем оказывать первую помощь в разных случаях. Изучить приказ полезно не только сотрудникам, которые будут отвечать на предприятии за приобретение аптечки, но и обычным работникам. Никто не застрахован от того, чтобы оказаться рядом с пострадавшим. Несчастный случай, случайная травма или какое-то происшествие на работе не должны оставлять человека без элементарных средств первой помощи. В приказе кратко излагается, зачем нужен тот или иной предмет, как им пользоваться, чтобы помочь, а не навредить. </vt:lpstr>
      <vt:lpstr>8) Вопрос: Выдается ли лечебно-профилактическое питание, если работники заняты на работе, которая  дает право на получение питания, менее половины  рабочего дня?  Ответ: Согласно статьи 222 Трудового кодекса РФ  на работах с особо вредными условиями труда  предоставляется бесплатно по установленным  нормам лечебно-профилактическое питание. Нормы и условия бесплатного лечебно-профилактического питания устанавливаются в порядке, определяемом Правительством РФ, с учетом мнения Российской трехсторонней комиссии по регулированию социально-трудовых отношений. Приказом Минздравсоцразвития России от 16 февраля 2009 года № 46н утверждены Перечень производств, профессий и должностей, работа в которых дает право на бесплатное получение лечебно-профилактического питания в связи с особо вредными условиями труда, Рационы лечебно-профилактического питания, Нормы бесплатной выдачи витаминных препаратов, Правила бесплатной выдачи лечебно-профилактического питания.</vt:lpstr>
      <vt:lpstr>Пунктом 5 Правил определено, что лечебно-профилактическое питание выдается работникам в дни фактического выполнения ими работы при условии занятости на такой работе не менее половины рабочего дня. Если работники заняты на работе, которая дает право на получение лечебно-профилактического питания, менее половины рабочего дня, то оно не выдается.   9) Вопрос: Как в связи с вступлением в силу  Федерального Закона «О специальной оценке  условий труда» пересмотреть доплаты за  вредность, установленные по результатам аттестации рабочих мест? Ответ: Частью 4 статьи 27 Федерального закона  от 28 декабря 2013 года № 426-ФЗ «О специальной  оценке условий труда» установлены переходные положения, которые защищают права работников, получавших по итогам ранее проведенной аттестации рабочих мест те или иные компенсации.</vt:lpstr>
      <vt:lpstr>Так в случае, если до дня вступления в силу Закона в отношении рабочих мест была проведена аттестация рабочих мест по условиям труда, то для установления работникам предусмотренных Трудовым кодексом Российской Федерации гарантий и компенсаций используются результаты данной аттестации. Все компенсации сохраняются в полном объеме до проведения специальной оценки условий труда. Если работодатель хочет пересмотреть ранее установленные доплаты за вредность, он должен провести внеплановую специальную оценку условий труда, в ходе которой, возможно, на данном рабочем месте будут установлены такие условия труда, которые позволят работодателю прекратить предоставлять работнику ранее обязательные компенсации.  </vt:lpstr>
      <vt:lpstr>10) Вопрос: В каком размере работодатель обязан предоставить работнику компенсации согласно постановлению Правительства Российской Федерации  от 20 ноября 2008 года № 870, если работник проработал во вредных условиях труда от 1 до 12 дней; 2 месяца; 8 месяцев; 11 месяцев?  Ответ: Трудовым законодательством Российской Федерации определено право работника на компенсации за работу во вредных и тяжелых условиях труда (статья 219 Трудового кодекса Российской Федерации).  В указанной статье говорится, что условия и минимальные размеры компенсаций определяются Правительством Российской Федерации.  Постановление Правительства РФ от 20 ноября 2008 года № 870 «Об установлении сокращенной продолжительности рабочего времени, ежегодного дополнительного оплачиваемого отпуска, повышенной оплаты труда работникам, занятым на тяжелых работах, работах с вредными и (или) опасными и иными особыми условиями труда» является основным документом, регламентирующим минимальные размеры компенсаций работникам за работу во вредных и (или) тяжелых условиях труда по результатам аттестации рабочих мест: </vt:lpstr>
      <vt:lpstr>- сокращенная продолжительность рабочего времени - не более 36 часов в неделю в соответствии со статьей 92 ТК РФ;  - ежегодный дополнительный оплачиваемый отпуск - не менее 7 календарных дней;  - повышение оплаты труда - не менее 4 процентов тарифной ставки (оклада).  В настоящее время работодатель обязаны предоставить всем работникам, указанным в вопросе: 1) сокращенную продолжительность рабочего времени - не более 36 часов в неделю (если работник работал один день - не более 6 или 7,2 часов в день при 6-ти или 5-ти дневной рабочей неделе соответственно); 2) повышение оплаты труда - не менее 4 процентов тарифной ставки (оклада). Расчет ведется также за отработанное время; 3) ежегодный дополнительный оплачиваемый отпуск - не менее 7 календарных дней.  Статья 121 ТК РФ регламентирует следующее: «В стаж работы, дающий право на ежегодные дополнительные оплачиваемые отпуска за работу с вредными и (или) опасными условиями труда, включается только фактически отработанное в соответствующих условиях время». </vt:lpstr>
      <vt:lpstr>Право на отпуск (в том числе и дополнительный) возникает у сотрудника в каждом рабочем году. Рабочий год - это период, состоящий из 12 календарных месяцев, в течение которого работник фактически выполнял свои трудовые функции либо за ним сохранялось место работы в соответствии с трудовым законодательством (статья 121 Трудового кодекса Российской Федерации).  Согласно статье 121 Трудового кодекса Российской Федерации, в стаж для отпуска входит и сам отпуск. А его продолжительность составляет почти месяц - 28 дней. Таким образом, полная компенсация выплачивается сотруднику, который проработал в организации 12 месяцев с учетом месяца отпуска.  Т.е. здесь придется для каждого из работников сделать соответствующий расчет.  От одного до 12 дней - дополнительный отпуск не положен  2 месяца - 2 х7/12= 1 день  8 месяцев - 8 х7/12= 5 дней  11 месяцев - 11 х 7/12= 6,42 дней. Принимаем 7 дней.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72</cp:revision>
  <dcterms:created xsi:type="dcterms:W3CDTF">2014-01-13T05:09:37Z</dcterms:created>
  <dcterms:modified xsi:type="dcterms:W3CDTF">2014-02-11T09:08:34Z</dcterms:modified>
</cp:coreProperties>
</file>