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3"/>
  </p:notesMasterIdLst>
  <p:sldIdLst>
    <p:sldId id="256" r:id="rId2"/>
    <p:sldId id="275" r:id="rId3"/>
    <p:sldId id="296" r:id="rId4"/>
    <p:sldId id="269" r:id="rId5"/>
    <p:sldId id="297" r:id="rId6"/>
    <p:sldId id="284" r:id="rId7"/>
    <p:sldId id="298" r:id="rId8"/>
    <p:sldId id="299" r:id="rId9"/>
    <p:sldId id="282" r:id="rId10"/>
    <p:sldId id="270" r:id="rId11"/>
    <p:sldId id="300" r:id="rId12"/>
    <p:sldId id="271" r:id="rId13"/>
    <p:sldId id="272" r:id="rId14"/>
    <p:sldId id="273" r:id="rId15"/>
    <p:sldId id="301" r:id="rId16"/>
    <p:sldId id="279" r:id="rId17"/>
    <p:sldId id="302" r:id="rId18"/>
    <p:sldId id="280" r:id="rId19"/>
    <p:sldId id="303" r:id="rId20"/>
    <p:sldId id="281" r:id="rId21"/>
    <p:sldId id="304" r:id="rId22"/>
    <p:sldId id="259" r:id="rId23"/>
    <p:sldId id="305" r:id="rId24"/>
    <p:sldId id="260" r:id="rId25"/>
    <p:sldId id="306" r:id="rId26"/>
    <p:sldId id="261" r:id="rId27"/>
    <p:sldId id="307" r:id="rId28"/>
    <p:sldId id="262" r:id="rId29"/>
    <p:sldId id="308" r:id="rId30"/>
    <p:sldId id="263" r:id="rId31"/>
    <p:sldId id="264" r:id="rId32"/>
    <p:sldId id="309" r:id="rId33"/>
    <p:sldId id="267" r:id="rId34"/>
    <p:sldId id="287" r:id="rId35"/>
    <p:sldId id="310" r:id="rId36"/>
    <p:sldId id="290" r:id="rId37"/>
    <p:sldId id="288" r:id="rId38"/>
    <p:sldId id="311" r:id="rId39"/>
    <p:sldId id="291" r:id="rId40"/>
    <p:sldId id="295" r:id="rId41"/>
    <p:sldId id="312" r:id="rId42"/>
    <p:sldId id="276" r:id="rId43"/>
    <p:sldId id="277" r:id="rId44"/>
    <p:sldId id="313" r:id="rId45"/>
    <p:sldId id="285" r:id="rId46"/>
    <p:sldId id="314" r:id="rId47"/>
    <p:sldId id="292" r:id="rId48"/>
    <p:sldId id="286" r:id="rId49"/>
    <p:sldId id="315" r:id="rId50"/>
    <p:sldId id="293" r:id="rId51"/>
    <p:sldId id="316" r:id="rId52"/>
    <p:sldId id="266" r:id="rId53"/>
    <p:sldId id="268" r:id="rId54"/>
    <p:sldId id="317" r:id="rId55"/>
    <p:sldId id="318" r:id="rId56"/>
    <p:sldId id="319" r:id="rId57"/>
    <p:sldId id="320" r:id="rId58"/>
    <p:sldId id="321" r:id="rId59"/>
    <p:sldId id="322" r:id="rId60"/>
    <p:sldId id="323" r:id="rId61"/>
    <p:sldId id="294" r:id="rId6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998FC-E6B1-4CB3-B223-926F73989E76}" type="doc">
      <dgm:prSet loTypeId="urn:microsoft.com/office/officeart/2005/8/layout/orgChart1" loCatId="hierarchy" qsTypeId="urn:microsoft.com/office/officeart/2005/8/quickstyle/simple3" qsCatId="simple" csTypeId="urn:microsoft.com/office/officeart/2005/8/colors/accent4_3" csCatId="accent4" phldr="1"/>
      <dgm:spPr/>
      <dgm:t>
        <a:bodyPr/>
        <a:lstStyle/>
        <a:p>
          <a:endParaRPr lang="ru-RU"/>
        </a:p>
      </dgm:t>
    </dgm:pt>
    <dgm:pt modelId="{0619C5FA-83AA-4E5F-BAB3-4A64DD70500D}">
      <dgm:prSet phldrT="[Текст]" custT="1"/>
      <dgm:spPr>
        <a:ln>
          <a:solidFill>
            <a:schemeClr val="accent4">
              <a:lumMod val="50000"/>
            </a:schemeClr>
          </a:solidFill>
        </a:ln>
      </dgm:spPr>
      <dgm:t>
        <a:bodyPr/>
        <a:lstStyle/>
        <a:p>
          <a:r>
            <a:rPr lang="ru-RU" sz="2300" b="1" dirty="0" smtClean="0">
              <a:solidFill>
                <a:schemeClr val="accent4">
                  <a:lumMod val="50000"/>
                </a:schemeClr>
              </a:solidFill>
              <a:latin typeface="Times New Roman" panose="02020603050405020304" pitchFamily="18" charset="0"/>
              <a:cs typeface="Times New Roman" panose="02020603050405020304" pitchFamily="18" charset="0"/>
            </a:rPr>
            <a:t>Согласно статьи 212 ТК РФ работодатель </a:t>
          </a:r>
          <a:r>
            <a:rPr lang="ru-RU" sz="2300" b="1" u="sng" dirty="0" smtClean="0">
              <a:solidFill>
                <a:schemeClr val="accent4">
                  <a:lumMod val="50000"/>
                </a:schemeClr>
              </a:solidFill>
              <a:latin typeface="Times New Roman" panose="02020603050405020304" pitchFamily="18" charset="0"/>
              <a:cs typeface="Times New Roman" panose="02020603050405020304" pitchFamily="18" charset="0"/>
            </a:rPr>
            <a:t>обязан </a:t>
          </a:r>
          <a:r>
            <a:rPr lang="ru-RU" sz="2300" b="1" dirty="0" smtClean="0">
              <a:solidFill>
                <a:schemeClr val="accent4">
                  <a:lumMod val="50000"/>
                </a:schemeClr>
              </a:solidFill>
              <a:latin typeface="Times New Roman" panose="02020603050405020304" pitchFamily="18" charset="0"/>
              <a:cs typeface="Times New Roman" panose="02020603050405020304" pitchFamily="18" charset="0"/>
            </a:rPr>
            <a:t>обеспечить</a:t>
          </a:r>
          <a:endParaRPr lang="ru-RU" sz="2300" b="1" dirty="0">
            <a:solidFill>
              <a:schemeClr val="accent4">
                <a:lumMod val="50000"/>
              </a:schemeClr>
            </a:solidFill>
          </a:endParaRPr>
        </a:p>
      </dgm:t>
    </dgm:pt>
    <dgm:pt modelId="{2A509D2C-A93B-412A-A109-413A169CF9E0}" type="parTrans" cxnId="{D0EE5F97-1926-4991-B0DA-86D6F34DBE26}">
      <dgm:prSet/>
      <dgm:spPr/>
      <dgm:t>
        <a:bodyPr/>
        <a:lstStyle/>
        <a:p>
          <a:endParaRPr lang="ru-RU" sz="2000"/>
        </a:p>
      </dgm:t>
    </dgm:pt>
    <dgm:pt modelId="{48740128-C8EA-472B-81C8-310ADBA6D49C}" type="sibTrans" cxnId="{D0EE5F97-1926-4991-B0DA-86D6F34DBE26}">
      <dgm:prSet/>
      <dgm:spPr/>
      <dgm:t>
        <a:bodyPr/>
        <a:lstStyle/>
        <a:p>
          <a:endParaRPr lang="ru-RU" sz="2000"/>
        </a:p>
      </dgm:t>
    </dgm:pt>
    <dgm:pt modelId="{C4297609-BCDA-4472-8015-99F27275AFCC}">
      <dgm:prSet phldrT="[Текст]" custT="1"/>
      <dgm:spPr>
        <a:ln>
          <a:solidFill>
            <a:schemeClr val="accent4">
              <a:lumMod val="50000"/>
            </a:schemeClr>
          </a:solidFill>
        </a:ln>
      </dgm:spPr>
      <dgm:t>
        <a:bodyPr/>
        <a:lstStyle/>
        <a:p>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Применение прошедших обязательную сертификацию или декларирование соответствия средств индивидуальной и коллективной защиты работников</a:t>
          </a:r>
          <a:endParaRPr lang="ru-RU" sz="2000" b="1" dirty="0">
            <a:solidFill>
              <a:schemeClr val="accent4">
                <a:lumMod val="50000"/>
              </a:schemeClr>
            </a:solidFill>
          </a:endParaRPr>
        </a:p>
      </dgm:t>
    </dgm:pt>
    <dgm:pt modelId="{46308D65-73A1-40CE-85A9-10E9D95B739F}" type="parTrans" cxnId="{867A08A0-B4B7-40FA-8C84-0384073B05A9}">
      <dgm:prSet/>
      <dgm:spPr>
        <a:ln w="31750">
          <a:solidFill>
            <a:schemeClr val="accent4">
              <a:lumMod val="50000"/>
            </a:schemeClr>
          </a:solidFill>
        </a:ln>
      </dgm:spPr>
      <dgm:t>
        <a:bodyPr/>
        <a:lstStyle/>
        <a:p>
          <a:endParaRPr lang="ru-RU" sz="2000"/>
        </a:p>
      </dgm:t>
    </dgm:pt>
    <dgm:pt modelId="{351E29AA-56B1-49EC-B533-9F1D9F63FD51}" type="sibTrans" cxnId="{867A08A0-B4B7-40FA-8C84-0384073B05A9}">
      <dgm:prSet/>
      <dgm:spPr/>
      <dgm:t>
        <a:bodyPr/>
        <a:lstStyle/>
        <a:p>
          <a:endParaRPr lang="ru-RU" sz="2000"/>
        </a:p>
      </dgm:t>
    </dgm:pt>
    <dgm:pt modelId="{9DD79181-B4A4-46BB-B466-01F6CA1A7355}">
      <dgm:prSet phldrT="[Текст]" custT="1"/>
      <dgm:spPr>
        <a:ln>
          <a:solidFill>
            <a:schemeClr val="accent4">
              <a:lumMod val="50000"/>
            </a:schemeClr>
          </a:solidFill>
        </a:ln>
      </dgm:spPr>
      <dgm:t>
        <a:bodyPr/>
        <a:lstStyle/>
        <a:p>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Приобретение за счет собственных средств и выдачу работникам специальной одежды, специальной обуви и других средств индивидуальной защиты, смывающих и обезвреживающих средств в соответствии с установленными нормами</a:t>
          </a:r>
          <a:endParaRPr lang="ru-RU" sz="2000" b="1" dirty="0">
            <a:solidFill>
              <a:schemeClr val="accent4">
                <a:lumMod val="50000"/>
              </a:schemeClr>
            </a:solidFill>
          </a:endParaRPr>
        </a:p>
      </dgm:t>
    </dgm:pt>
    <dgm:pt modelId="{2CD854F5-6F53-4E60-ACA0-EDF67539CC5C}" type="parTrans" cxnId="{0D67B359-B943-405B-9D2A-140E76BA1058}">
      <dgm:prSet/>
      <dgm:spPr>
        <a:ln w="31750">
          <a:solidFill>
            <a:schemeClr val="accent4">
              <a:lumMod val="50000"/>
            </a:schemeClr>
          </a:solidFill>
        </a:ln>
      </dgm:spPr>
      <dgm:t>
        <a:bodyPr/>
        <a:lstStyle/>
        <a:p>
          <a:endParaRPr lang="ru-RU" sz="2000"/>
        </a:p>
      </dgm:t>
    </dgm:pt>
    <dgm:pt modelId="{C17C4B01-187B-479C-AC7D-CB5210AFE5D8}" type="sibTrans" cxnId="{0D67B359-B943-405B-9D2A-140E76BA1058}">
      <dgm:prSet/>
      <dgm:spPr/>
      <dgm:t>
        <a:bodyPr/>
        <a:lstStyle/>
        <a:p>
          <a:endParaRPr lang="ru-RU" sz="2000"/>
        </a:p>
      </dgm:t>
    </dgm:pt>
    <dgm:pt modelId="{60FE67EA-E21C-4C5C-82F7-A99B274494E9}">
      <dgm:prSet phldrT="[Текст]" custT="1"/>
      <dgm:spPr>
        <a:ln>
          <a:solidFill>
            <a:schemeClr val="accent4">
              <a:lumMod val="50000"/>
            </a:schemeClr>
          </a:solidFill>
        </a:ln>
      </dgm:spPr>
      <dgm:t>
        <a:bodyPr/>
        <a:lstStyle/>
        <a:p>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Организацию контроля за правильностью применения работниками средств индивидуальной и коллективной защиты</a:t>
          </a:r>
          <a:endParaRPr lang="ru-RU" sz="2000" b="1" dirty="0">
            <a:solidFill>
              <a:schemeClr val="accent4">
                <a:lumMod val="50000"/>
              </a:schemeClr>
            </a:solidFill>
          </a:endParaRPr>
        </a:p>
      </dgm:t>
    </dgm:pt>
    <dgm:pt modelId="{B6883A4E-B5EA-4FC1-AE20-CA069E0957B8}" type="parTrans" cxnId="{D8B35689-1E83-4D76-A86B-CA9BF1864936}">
      <dgm:prSet/>
      <dgm:spPr>
        <a:ln w="31750">
          <a:solidFill>
            <a:schemeClr val="accent4">
              <a:lumMod val="50000"/>
            </a:schemeClr>
          </a:solidFill>
        </a:ln>
      </dgm:spPr>
      <dgm:t>
        <a:bodyPr/>
        <a:lstStyle/>
        <a:p>
          <a:endParaRPr lang="ru-RU" sz="2000"/>
        </a:p>
      </dgm:t>
    </dgm:pt>
    <dgm:pt modelId="{94DBBD16-8223-4B51-9781-5D002C581DE1}" type="sibTrans" cxnId="{D8B35689-1E83-4D76-A86B-CA9BF1864936}">
      <dgm:prSet/>
      <dgm:spPr/>
      <dgm:t>
        <a:bodyPr/>
        <a:lstStyle/>
        <a:p>
          <a:endParaRPr lang="ru-RU" sz="2000"/>
        </a:p>
      </dgm:t>
    </dgm:pt>
    <dgm:pt modelId="{151FA59C-83A0-43EC-9B91-50202E26A446}" type="pres">
      <dgm:prSet presAssocID="{23C998FC-E6B1-4CB3-B223-926F73989E76}" presName="hierChild1" presStyleCnt="0">
        <dgm:presLayoutVars>
          <dgm:orgChart val="1"/>
          <dgm:chPref val="1"/>
          <dgm:dir/>
          <dgm:animOne val="branch"/>
          <dgm:animLvl val="lvl"/>
          <dgm:resizeHandles/>
        </dgm:presLayoutVars>
      </dgm:prSet>
      <dgm:spPr/>
      <dgm:t>
        <a:bodyPr/>
        <a:lstStyle/>
        <a:p>
          <a:endParaRPr lang="ru-RU"/>
        </a:p>
      </dgm:t>
    </dgm:pt>
    <dgm:pt modelId="{47B78D4C-6011-4F7C-A6B7-362A031B2800}" type="pres">
      <dgm:prSet presAssocID="{0619C5FA-83AA-4E5F-BAB3-4A64DD70500D}" presName="hierRoot1" presStyleCnt="0">
        <dgm:presLayoutVars>
          <dgm:hierBranch val="init"/>
        </dgm:presLayoutVars>
      </dgm:prSet>
      <dgm:spPr/>
    </dgm:pt>
    <dgm:pt modelId="{8024E420-4CD3-4E2A-B9D8-4845F0DAF47A}" type="pres">
      <dgm:prSet presAssocID="{0619C5FA-83AA-4E5F-BAB3-4A64DD70500D}" presName="rootComposite1" presStyleCnt="0"/>
      <dgm:spPr/>
    </dgm:pt>
    <dgm:pt modelId="{9BFF878D-2386-4C57-9C07-478943DC7B70}" type="pres">
      <dgm:prSet presAssocID="{0619C5FA-83AA-4E5F-BAB3-4A64DD70500D}" presName="rootText1" presStyleLbl="node0" presStyleIdx="0" presStyleCnt="1" custScaleX="428002" custScaleY="46123" custLinFactNeighborX="230" custLinFactNeighborY="-27398">
        <dgm:presLayoutVars>
          <dgm:chPref val="3"/>
        </dgm:presLayoutVars>
      </dgm:prSet>
      <dgm:spPr/>
      <dgm:t>
        <a:bodyPr/>
        <a:lstStyle/>
        <a:p>
          <a:endParaRPr lang="ru-RU"/>
        </a:p>
      </dgm:t>
    </dgm:pt>
    <dgm:pt modelId="{048772FE-A1F6-45AD-84DC-E0F07E75CBAC}" type="pres">
      <dgm:prSet presAssocID="{0619C5FA-83AA-4E5F-BAB3-4A64DD70500D}" presName="rootConnector1" presStyleLbl="node1" presStyleIdx="0" presStyleCnt="0"/>
      <dgm:spPr/>
      <dgm:t>
        <a:bodyPr/>
        <a:lstStyle/>
        <a:p>
          <a:endParaRPr lang="ru-RU"/>
        </a:p>
      </dgm:t>
    </dgm:pt>
    <dgm:pt modelId="{B5DE69C8-3554-4F61-9E0D-2297CB2CD8D8}" type="pres">
      <dgm:prSet presAssocID="{0619C5FA-83AA-4E5F-BAB3-4A64DD70500D}" presName="hierChild2" presStyleCnt="0"/>
      <dgm:spPr/>
    </dgm:pt>
    <dgm:pt modelId="{98EBA9C9-8FBF-4287-8AFF-DE650F5F75D7}" type="pres">
      <dgm:prSet presAssocID="{46308D65-73A1-40CE-85A9-10E9D95B739F}" presName="Name37" presStyleLbl="parChTrans1D2" presStyleIdx="0" presStyleCnt="3"/>
      <dgm:spPr/>
      <dgm:t>
        <a:bodyPr/>
        <a:lstStyle/>
        <a:p>
          <a:endParaRPr lang="ru-RU"/>
        </a:p>
      </dgm:t>
    </dgm:pt>
    <dgm:pt modelId="{18B1FD6C-A8DD-46EA-933B-969F3EC5FF4E}" type="pres">
      <dgm:prSet presAssocID="{C4297609-BCDA-4472-8015-99F27275AFCC}" presName="hierRoot2" presStyleCnt="0">
        <dgm:presLayoutVars>
          <dgm:hierBranch val="init"/>
        </dgm:presLayoutVars>
      </dgm:prSet>
      <dgm:spPr/>
    </dgm:pt>
    <dgm:pt modelId="{0ADD9A0E-E1CD-4DDB-800C-3AD686E611F3}" type="pres">
      <dgm:prSet presAssocID="{C4297609-BCDA-4472-8015-99F27275AFCC}" presName="rootComposite" presStyleCnt="0"/>
      <dgm:spPr/>
    </dgm:pt>
    <dgm:pt modelId="{C666712A-77C9-4D43-9187-9C763E6A4E64}" type="pres">
      <dgm:prSet presAssocID="{C4297609-BCDA-4472-8015-99F27275AFCC}" presName="rootText" presStyleLbl="node2" presStyleIdx="0" presStyleCnt="3" custScaleX="128738" custScaleY="296335" custLinFactNeighborX="7852" custLinFactNeighborY="12426">
        <dgm:presLayoutVars>
          <dgm:chPref val="3"/>
        </dgm:presLayoutVars>
      </dgm:prSet>
      <dgm:spPr/>
      <dgm:t>
        <a:bodyPr/>
        <a:lstStyle/>
        <a:p>
          <a:endParaRPr lang="ru-RU"/>
        </a:p>
      </dgm:t>
    </dgm:pt>
    <dgm:pt modelId="{410AC2BA-2904-4D9F-A2E9-156731AA078E}" type="pres">
      <dgm:prSet presAssocID="{C4297609-BCDA-4472-8015-99F27275AFCC}" presName="rootConnector" presStyleLbl="node2" presStyleIdx="0" presStyleCnt="3"/>
      <dgm:spPr/>
      <dgm:t>
        <a:bodyPr/>
        <a:lstStyle/>
        <a:p>
          <a:endParaRPr lang="ru-RU"/>
        </a:p>
      </dgm:t>
    </dgm:pt>
    <dgm:pt modelId="{F5336B1F-A74D-435D-A1FC-CE10A22F7B5F}" type="pres">
      <dgm:prSet presAssocID="{C4297609-BCDA-4472-8015-99F27275AFCC}" presName="hierChild4" presStyleCnt="0"/>
      <dgm:spPr/>
    </dgm:pt>
    <dgm:pt modelId="{A52450C1-F4DD-40D5-BCE4-C6570C575727}" type="pres">
      <dgm:prSet presAssocID="{C4297609-BCDA-4472-8015-99F27275AFCC}" presName="hierChild5" presStyleCnt="0"/>
      <dgm:spPr/>
    </dgm:pt>
    <dgm:pt modelId="{F18F2AB3-2C1C-4DAC-ADFF-BD8D1E135459}" type="pres">
      <dgm:prSet presAssocID="{2CD854F5-6F53-4E60-ACA0-EDF67539CC5C}" presName="Name37" presStyleLbl="parChTrans1D2" presStyleIdx="1" presStyleCnt="3"/>
      <dgm:spPr/>
      <dgm:t>
        <a:bodyPr/>
        <a:lstStyle/>
        <a:p>
          <a:endParaRPr lang="ru-RU"/>
        </a:p>
      </dgm:t>
    </dgm:pt>
    <dgm:pt modelId="{234329EB-2257-4535-9CC5-5AED37F90B2C}" type="pres">
      <dgm:prSet presAssocID="{9DD79181-B4A4-46BB-B466-01F6CA1A7355}" presName="hierRoot2" presStyleCnt="0">
        <dgm:presLayoutVars>
          <dgm:hierBranch val="init"/>
        </dgm:presLayoutVars>
      </dgm:prSet>
      <dgm:spPr/>
    </dgm:pt>
    <dgm:pt modelId="{5486ED74-6686-49B5-9AEA-DED4CD3AA5B3}" type="pres">
      <dgm:prSet presAssocID="{9DD79181-B4A4-46BB-B466-01F6CA1A7355}" presName="rootComposite" presStyleCnt="0"/>
      <dgm:spPr/>
    </dgm:pt>
    <dgm:pt modelId="{B4D62DDD-15FF-4CD8-8E7B-0807231EFFDE}" type="pres">
      <dgm:prSet presAssocID="{9DD79181-B4A4-46BB-B466-01F6CA1A7355}" presName="rootText" presStyleLbl="node2" presStyleIdx="1" presStyleCnt="3" custScaleX="169144" custScaleY="296335" custLinFactNeighborX="7852" custLinFactNeighborY="12426">
        <dgm:presLayoutVars>
          <dgm:chPref val="3"/>
        </dgm:presLayoutVars>
      </dgm:prSet>
      <dgm:spPr/>
      <dgm:t>
        <a:bodyPr/>
        <a:lstStyle/>
        <a:p>
          <a:endParaRPr lang="ru-RU"/>
        </a:p>
      </dgm:t>
    </dgm:pt>
    <dgm:pt modelId="{3FD4AA0D-1A22-4DC1-9015-D7ABD08FC836}" type="pres">
      <dgm:prSet presAssocID="{9DD79181-B4A4-46BB-B466-01F6CA1A7355}" presName="rootConnector" presStyleLbl="node2" presStyleIdx="1" presStyleCnt="3"/>
      <dgm:spPr/>
      <dgm:t>
        <a:bodyPr/>
        <a:lstStyle/>
        <a:p>
          <a:endParaRPr lang="ru-RU"/>
        </a:p>
      </dgm:t>
    </dgm:pt>
    <dgm:pt modelId="{16E4588D-0B1C-43FF-BF77-A04D8E8F37A6}" type="pres">
      <dgm:prSet presAssocID="{9DD79181-B4A4-46BB-B466-01F6CA1A7355}" presName="hierChild4" presStyleCnt="0"/>
      <dgm:spPr/>
    </dgm:pt>
    <dgm:pt modelId="{A3C590BB-2BC0-453F-865C-F68EA9DEB45C}" type="pres">
      <dgm:prSet presAssocID="{9DD79181-B4A4-46BB-B466-01F6CA1A7355}" presName="hierChild5" presStyleCnt="0"/>
      <dgm:spPr/>
    </dgm:pt>
    <dgm:pt modelId="{8F340326-8F03-465D-A5DF-E9A407835C94}" type="pres">
      <dgm:prSet presAssocID="{B6883A4E-B5EA-4FC1-AE20-CA069E0957B8}" presName="Name37" presStyleLbl="parChTrans1D2" presStyleIdx="2" presStyleCnt="3"/>
      <dgm:spPr/>
      <dgm:t>
        <a:bodyPr/>
        <a:lstStyle/>
        <a:p>
          <a:endParaRPr lang="ru-RU"/>
        </a:p>
      </dgm:t>
    </dgm:pt>
    <dgm:pt modelId="{CDF02C6D-65E1-45AF-8A86-59ABDA9E63F8}" type="pres">
      <dgm:prSet presAssocID="{60FE67EA-E21C-4C5C-82F7-A99B274494E9}" presName="hierRoot2" presStyleCnt="0">
        <dgm:presLayoutVars>
          <dgm:hierBranch val="init"/>
        </dgm:presLayoutVars>
      </dgm:prSet>
      <dgm:spPr/>
    </dgm:pt>
    <dgm:pt modelId="{8F4C78CB-9397-4EE7-9AE1-7142C3F88D95}" type="pres">
      <dgm:prSet presAssocID="{60FE67EA-E21C-4C5C-82F7-A99B274494E9}" presName="rootComposite" presStyleCnt="0"/>
      <dgm:spPr/>
    </dgm:pt>
    <dgm:pt modelId="{60F13372-86C8-4155-B382-F3E5CA381458}" type="pres">
      <dgm:prSet presAssocID="{60FE67EA-E21C-4C5C-82F7-A99B274494E9}" presName="rootText" presStyleLbl="node2" presStyleIdx="2" presStyleCnt="3" custScaleX="125968" custScaleY="296335" custLinFactNeighborX="7093" custLinFactNeighborY="12426">
        <dgm:presLayoutVars>
          <dgm:chPref val="3"/>
        </dgm:presLayoutVars>
      </dgm:prSet>
      <dgm:spPr/>
      <dgm:t>
        <a:bodyPr/>
        <a:lstStyle/>
        <a:p>
          <a:endParaRPr lang="ru-RU"/>
        </a:p>
      </dgm:t>
    </dgm:pt>
    <dgm:pt modelId="{5C830FA4-287A-4154-ACD7-BB6E8D354AEE}" type="pres">
      <dgm:prSet presAssocID="{60FE67EA-E21C-4C5C-82F7-A99B274494E9}" presName="rootConnector" presStyleLbl="node2" presStyleIdx="2" presStyleCnt="3"/>
      <dgm:spPr/>
      <dgm:t>
        <a:bodyPr/>
        <a:lstStyle/>
        <a:p>
          <a:endParaRPr lang="ru-RU"/>
        </a:p>
      </dgm:t>
    </dgm:pt>
    <dgm:pt modelId="{38701BC8-9D91-474D-B5F9-D574AE4F742B}" type="pres">
      <dgm:prSet presAssocID="{60FE67EA-E21C-4C5C-82F7-A99B274494E9}" presName="hierChild4" presStyleCnt="0"/>
      <dgm:spPr/>
    </dgm:pt>
    <dgm:pt modelId="{54B99935-3EF6-478B-96AB-D690DE1BD1FE}" type="pres">
      <dgm:prSet presAssocID="{60FE67EA-E21C-4C5C-82F7-A99B274494E9}" presName="hierChild5" presStyleCnt="0"/>
      <dgm:spPr/>
    </dgm:pt>
    <dgm:pt modelId="{F346C337-854B-4BFB-BD12-9BD523031860}" type="pres">
      <dgm:prSet presAssocID="{0619C5FA-83AA-4E5F-BAB3-4A64DD70500D}" presName="hierChild3" presStyleCnt="0"/>
      <dgm:spPr/>
    </dgm:pt>
  </dgm:ptLst>
  <dgm:cxnLst>
    <dgm:cxn modelId="{296F5DF8-DEBD-41B6-879D-A17CBED05C2D}" type="presOf" srcId="{C4297609-BCDA-4472-8015-99F27275AFCC}" destId="{410AC2BA-2904-4D9F-A2E9-156731AA078E}" srcOrd="1" destOrd="0" presId="urn:microsoft.com/office/officeart/2005/8/layout/orgChart1"/>
    <dgm:cxn modelId="{0ED23B8B-612D-4DE2-BA2C-CEA0747A576D}" type="presOf" srcId="{0619C5FA-83AA-4E5F-BAB3-4A64DD70500D}" destId="{048772FE-A1F6-45AD-84DC-E0F07E75CBAC}" srcOrd="1" destOrd="0" presId="urn:microsoft.com/office/officeart/2005/8/layout/orgChart1"/>
    <dgm:cxn modelId="{D8B35689-1E83-4D76-A86B-CA9BF1864936}" srcId="{0619C5FA-83AA-4E5F-BAB3-4A64DD70500D}" destId="{60FE67EA-E21C-4C5C-82F7-A99B274494E9}" srcOrd="2" destOrd="0" parTransId="{B6883A4E-B5EA-4FC1-AE20-CA069E0957B8}" sibTransId="{94DBBD16-8223-4B51-9781-5D002C581DE1}"/>
    <dgm:cxn modelId="{0FB79BE2-4E5F-4BE8-8709-C4B9C7096F92}" type="presOf" srcId="{2CD854F5-6F53-4E60-ACA0-EDF67539CC5C}" destId="{F18F2AB3-2C1C-4DAC-ADFF-BD8D1E135459}" srcOrd="0" destOrd="0" presId="urn:microsoft.com/office/officeart/2005/8/layout/orgChart1"/>
    <dgm:cxn modelId="{E3AF9853-9DC2-45C0-8F68-3FF3C521CC98}" type="presOf" srcId="{0619C5FA-83AA-4E5F-BAB3-4A64DD70500D}" destId="{9BFF878D-2386-4C57-9C07-478943DC7B70}" srcOrd="0" destOrd="0" presId="urn:microsoft.com/office/officeart/2005/8/layout/orgChart1"/>
    <dgm:cxn modelId="{15B0006B-7D05-4D81-AF79-34E185C3CCE3}" type="presOf" srcId="{60FE67EA-E21C-4C5C-82F7-A99B274494E9}" destId="{60F13372-86C8-4155-B382-F3E5CA381458}" srcOrd="0" destOrd="0" presId="urn:microsoft.com/office/officeart/2005/8/layout/orgChart1"/>
    <dgm:cxn modelId="{FCC9480B-6883-49A5-993A-93F2C737E950}" type="presOf" srcId="{60FE67EA-E21C-4C5C-82F7-A99B274494E9}" destId="{5C830FA4-287A-4154-ACD7-BB6E8D354AEE}" srcOrd="1" destOrd="0" presId="urn:microsoft.com/office/officeart/2005/8/layout/orgChart1"/>
    <dgm:cxn modelId="{351B6AFA-44DA-43A8-93F3-C43CF847DE0C}" type="presOf" srcId="{9DD79181-B4A4-46BB-B466-01F6CA1A7355}" destId="{3FD4AA0D-1A22-4DC1-9015-D7ABD08FC836}" srcOrd="1" destOrd="0" presId="urn:microsoft.com/office/officeart/2005/8/layout/orgChart1"/>
    <dgm:cxn modelId="{828DA138-DA90-4F66-BBB6-2706FA1BE306}" type="presOf" srcId="{B6883A4E-B5EA-4FC1-AE20-CA069E0957B8}" destId="{8F340326-8F03-465D-A5DF-E9A407835C94}" srcOrd="0" destOrd="0" presId="urn:microsoft.com/office/officeart/2005/8/layout/orgChart1"/>
    <dgm:cxn modelId="{B6EC019D-45A7-4381-B468-C1CC1FE79986}" type="presOf" srcId="{46308D65-73A1-40CE-85A9-10E9D95B739F}" destId="{98EBA9C9-8FBF-4287-8AFF-DE650F5F75D7}" srcOrd="0" destOrd="0" presId="urn:microsoft.com/office/officeart/2005/8/layout/orgChart1"/>
    <dgm:cxn modelId="{6BAEE04C-F1CC-460D-9A3F-D52747EE039A}" type="presOf" srcId="{23C998FC-E6B1-4CB3-B223-926F73989E76}" destId="{151FA59C-83A0-43EC-9B91-50202E26A446}" srcOrd="0" destOrd="0" presId="urn:microsoft.com/office/officeart/2005/8/layout/orgChart1"/>
    <dgm:cxn modelId="{35B9F009-5ACD-4C26-8A2B-B672DD101B7C}" type="presOf" srcId="{C4297609-BCDA-4472-8015-99F27275AFCC}" destId="{C666712A-77C9-4D43-9187-9C763E6A4E64}" srcOrd="0" destOrd="0" presId="urn:microsoft.com/office/officeart/2005/8/layout/orgChart1"/>
    <dgm:cxn modelId="{D0EE5F97-1926-4991-B0DA-86D6F34DBE26}" srcId="{23C998FC-E6B1-4CB3-B223-926F73989E76}" destId="{0619C5FA-83AA-4E5F-BAB3-4A64DD70500D}" srcOrd="0" destOrd="0" parTransId="{2A509D2C-A93B-412A-A109-413A169CF9E0}" sibTransId="{48740128-C8EA-472B-81C8-310ADBA6D49C}"/>
    <dgm:cxn modelId="{0D67B359-B943-405B-9D2A-140E76BA1058}" srcId="{0619C5FA-83AA-4E5F-BAB3-4A64DD70500D}" destId="{9DD79181-B4A4-46BB-B466-01F6CA1A7355}" srcOrd="1" destOrd="0" parTransId="{2CD854F5-6F53-4E60-ACA0-EDF67539CC5C}" sibTransId="{C17C4B01-187B-479C-AC7D-CB5210AFE5D8}"/>
    <dgm:cxn modelId="{867A08A0-B4B7-40FA-8C84-0384073B05A9}" srcId="{0619C5FA-83AA-4E5F-BAB3-4A64DD70500D}" destId="{C4297609-BCDA-4472-8015-99F27275AFCC}" srcOrd="0" destOrd="0" parTransId="{46308D65-73A1-40CE-85A9-10E9D95B739F}" sibTransId="{351E29AA-56B1-49EC-B533-9F1D9F63FD51}"/>
    <dgm:cxn modelId="{4B3B3D0C-D187-4539-944F-ADDEA165B121}" type="presOf" srcId="{9DD79181-B4A4-46BB-B466-01F6CA1A7355}" destId="{B4D62DDD-15FF-4CD8-8E7B-0807231EFFDE}" srcOrd="0" destOrd="0" presId="urn:microsoft.com/office/officeart/2005/8/layout/orgChart1"/>
    <dgm:cxn modelId="{825D32A0-A0FC-4A19-88BE-E98B774F7EB7}" type="presParOf" srcId="{151FA59C-83A0-43EC-9B91-50202E26A446}" destId="{47B78D4C-6011-4F7C-A6B7-362A031B2800}" srcOrd="0" destOrd="0" presId="urn:microsoft.com/office/officeart/2005/8/layout/orgChart1"/>
    <dgm:cxn modelId="{815776B6-8341-4E1D-8425-21F662A63194}" type="presParOf" srcId="{47B78D4C-6011-4F7C-A6B7-362A031B2800}" destId="{8024E420-4CD3-4E2A-B9D8-4845F0DAF47A}" srcOrd="0" destOrd="0" presId="urn:microsoft.com/office/officeart/2005/8/layout/orgChart1"/>
    <dgm:cxn modelId="{8F7C597D-892F-485D-ABC6-7FDF7DDEF5A6}" type="presParOf" srcId="{8024E420-4CD3-4E2A-B9D8-4845F0DAF47A}" destId="{9BFF878D-2386-4C57-9C07-478943DC7B70}" srcOrd="0" destOrd="0" presId="urn:microsoft.com/office/officeart/2005/8/layout/orgChart1"/>
    <dgm:cxn modelId="{4FA43752-5E85-4C61-8D94-A58168653FA1}" type="presParOf" srcId="{8024E420-4CD3-4E2A-B9D8-4845F0DAF47A}" destId="{048772FE-A1F6-45AD-84DC-E0F07E75CBAC}" srcOrd="1" destOrd="0" presId="urn:microsoft.com/office/officeart/2005/8/layout/orgChart1"/>
    <dgm:cxn modelId="{1F653D59-7B59-4F1B-B18F-58196889C285}" type="presParOf" srcId="{47B78D4C-6011-4F7C-A6B7-362A031B2800}" destId="{B5DE69C8-3554-4F61-9E0D-2297CB2CD8D8}" srcOrd="1" destOrd="0" presId="urn:microsoft.com/office/officeart/2005/8/layout/orgChart1"/>
    <dgm:cxn modelId="{172518E7-E21D-4447-827E-57279C873B24}" type="presParOf" srcId="{B5DE69C8-3554-4F61-9E0D-2297CB2CD8D8}" destId="{98EBA9C9-8FBF-4287-8AFF-DE650F5F75D7}" srcOrd="0" destOrd="0" presId="urn:microsoft.com/office/officeart/2005/8/layout/orgChart1"/>
    <dgm:cxn modelId="{C9F41BD6-FDEB-4159-86EC-79046DC0FF24}" type="presParOf" srcId="{B5DE69C8-3554-4F61-9E0D-2297CB2CD8D8}" destId="{18B1FD6C-A8DD-46EA-933B-969F3EC5FF4E}" srcOrd="1" destOrd="0" presId="urn:microsoft.com/office/officeart/2005/8/layout/orgChart1"/>
    <dgm:cxn modelId="{D316810A-769E-4022-B485-3D95FCDCAEC2}" type="presParOf" srcId="{18B1FD6C-A8DD-46EA-933B-969F3EC5FF4E}" destId="{0ADD9A0E-E1CD-4DDB-800C-3AD686E611F3}" srcOrd="0" destOrd="0" presId="urn:microsoft.com/office/officeart/2005/8/layout/orgChart1"/>
    <dgm:cxn modelId="{D56AC257-8043-4A33-A903-E373615DA0AD}" type="presParOf" srcId="{0ADD9A0E-E1CD-4DDB-800C-3AD686E611F3}" destId="{C666712A-77C9-4D43-9187-9C763E6A4E64}" srcOrd="0" destOrd="0" presId="urn:microsoft.com/office/officeart/2005/8/layout/orgChart1"/>
    <dgm:cxn modelId="{BF3C64AA-B47F-49A0-9654-5C722A406FDA}" type="presParOf" srcId="{0ADD9A0E-E1CD-4DDB-800C-3AD686E611F3}" destId="{410AC2BA-2904-4D9F-A2E9-156731AA078E}" srcOrd="1" destOrd="0" presId="urn:microsoft.com/office/officeart/2005/8/layout/orgChart1"/>
    <dgm:cxn modelId="{63BC70DA-483C-4C55-8A4E-103165EE2690}" type="presParOf" srcId="{18B1FD6C-A8DD-46EA-933B-969F3EC5FF4E}" destId="{F5336B1F-A74D-435D-A1FC-CE10A22F7B5F}" srcOrd="1" destOrd="0" presId="urn:microsoft.com/office/officeart/2005/8/layout/orgChart1"/>
    <dgm:cxn modelId="{4C1E99AF-D1CE-4CC0-B241-353B025FFF89}" type="presParOf" srcId="{18B1FD6C-A8DD-46EA-933B-969F3EC5FF4E}" destId="{A52450C1-F4DD-40D5-BCE4-C6570C575727}" srcOrd="2" destOrd="0" presId="urn:microsoft.com/office/officeart/2005/8/layout/orgChart1"/>
    <dgm:cxn modelId="{09335A7B-4B97-4833-B373-F8C6F54C89AF}" type="presParOf" srcId="{B5DE69C8-3554-4F61-9E0D-2297CB2CD8D8}" destId="{F18F2AB3-2C1C-4DAC-ADFF-BD8D1E135459}" srcOrd="2" destOrd="0" presId="urn:microsoft.com/office/officeart/2005/8/layout/orgChart1"/>
    <dgm:cxn modelId="{FF2CBB17-4FE5-40F5-B8AB-E485A262E9E7}" type="presParOf" srcId="{B5DE69C8-3554-4F61-9E0D-2297CB2CD8D8}" destId="{234329EB-2257-4535-9CC5-5AED37F90B2C}" srcOrd="3" destOrd="0" presId="urn:microsoft.com/office/officeart/2005/8/layout/orgChart1"/>
    <dgm:cxn modelId="{68BD22A9-1DEE-48CE-A937-5DAF1946BD18}" type="presParOf" srcId="{234329EB-2257-4535-9CC5-5AED37F90B2C}" destId="{5486ED74-6686-49B5-9AEA-DED4CD3AA5B3}" srcOrd="0" destOrd="0" presId="urn:microsoft.com/office/officeart/2005/8/layout/orgChart1"/>
    <dgm:cxn modelId="{7E523A73-EDC2-403A-AAC8-DC2756C94523}" type="presParOf" srcId="{5486ED74-6686-49B5-9AEA-DED4CD3AA5B3}" destId="{B4D62DDD-15FF-4CD8-8E7B-0807231EFFDE}" srcOrd="0" destOrd="0" presId="urn:microsoft.com/office/officeart/2005/8/layout/orgChart1"/>
    <dgm:cxn modelId="{3A964A0B-FEEF-44CA-9AD6-EFFFC6DC6D77}" type="presParOf" srcId="{5486ED74-6686-49B5-9AEA-DED4CD3AA5B3}" destId="{3FD4AA0D-1A22-4DC1-9015-D7ABD08FC836}" srcOrd="1" destOrd="0" presId="urn:microsoft.com/office/officeart/2005/8/layout/orgChart1"/>
    <dgm:cxn modelId="{1D08DE62-B837-404D-8FFC-8E117CC83EBF}" type="presParOf" srcId="{234329EB-2257-4535-9CC5-5AED37F90B2C}" destId="{16E4588D-0B1C-43FF-BF77-A04D8E8F37A6}" srcOrd="1" destOrd="0" presId="urn:microsoft.com/office/officeart/2005/8/layout/orgChart1"/>
    <dgm:cxn modelId="{7FFB5F3A-7D0A-484E-A248-87DDBB0EE83C}" type="presParOf" srcId="{234329EB-2257-4535-9CC5-5AED37F90B2C}" destId="{A3C590BB-2BC0-453F-865C-F68EA9DEB45C}" srcOrd="2" destOrd="0" presId="urn:microsoft.com/office/officeart/2005/8/layout/orgChart1"/>
    <dgm:cxn modelId="{85FC2665-1EFF-4CB0-8B57-9584BEE505FA}" type="presParOf" srcId="{B5DE69C8-3554-4F61-9E0D-2297CB2CD8D8}" destId="{8F340326-8F03-465D-A5DF-E9A407835C94}" srcOrd="4" destOrd="0" presId="urn:microsoft.com/office/officeart/2005/8/layout/orgChart1"/>
    <dgm:cxn modelId="{6AFB19DC-AC81-4EFB-9440-29F9CDF24656}" type="presParOf" srcId="{B5DE69C8-3554-4F61-9E0D-2297CB2CD8D8}" destId="{CDF02C6D-65E1-45AF-8A86-59ABDA9E63F8}" srcOrd="5" destOrd="0" presId="urn:microsoft.com/office/officeart/2005/8/layout/orgChart1"/>
    <dgm:cxn modelId="{38F90687-4C1E-4348-81DB-AFF779E289C4}" type="presParOf" srcId="{CDF02C6D-65E1-45AF-8A86-59ABDA9E63F8}" destId="{8F4C78CB-9397-4EE7-9AE1-7142C3F88D95}" srcOrd="0" destOrd="0" presId="urn:microsoft.com/office/officeart/2005/8/layout/orgChart1"/>
    <dgm:cxn modelId="{4F83195F-8CEB-4B6F-AF90-22B4918F2DBD}" type="presParOf" srcId="{8F4C78CB-9397-4EE7-9AE1-7142C3F88D95}" destId="{60F13372-86C8-4155-B382-F3E5CA381458}" srcOrd="0" destOrd="0" presId="urn:microsoft.com/office/officeart/2005/8/layout/orgChart1"/>
    <dgm:cxn modelId="{A6EC719C-ED50-4A67-B9CF-96940F73F3E0}" type="presParOf" srcId="{8F4C78CB-9397-4EE7-9AE1-7142C3F88D95}" destId="{5C830FA4-287A-4154-ACD7-BB6E8D354AEE}" srcOrd="1" destOrd="0" presId="urn:microsoft.com/office/officeart/2005/8/layout/orgChart1"/>
    <dgm:cxn modelId="{108CAFAA-30B0-4F18-A40B-BD49D7BF4180}" type="presParOf" srcId="{CDF02C6D-65E1-45AF-8A86-59ABDA9E63F8}" destId="{38701BC8-9D91-474D-B5F9-D574AE4F742B}" srcOrd="1" destOrd="0" presId="urn:microsoft.com/office/officeart/2005/8/layout/orgChart1"/>
    <dgm:cxn modelId="{0A5A4785-0F59-4FCE-9BC5-E4744177BE4F}" type="presParOf" srcId="{CDF02C6D-65E1-45AF-8A86-59ABDA9E63F8}" destId="{54B99935-3EF6-478B-96AB-D690DE1BD1FE}" srcOrd="2" destOrd="0" presId="urn:microsoft.com/office/officeart/2005/8/layout/orgChart1"/>
    <dgm:cxn modelId="{A692C9CD-0E21-4FFF-A6BC-C41AAA8CEC56}" type="presParOf" srcId="{47B78D4C-6011-4F7C-A6B7-362A031B2800}" destId="{F346C337-854B-4BFB-BD12-9BD5230318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18793-C459-4501-98BD-50D11D383873}" type="doc">
      <dgm:prSet loTypeId="urn:microsoft.com/office/officeart/2005/8/layout/vList6" loCatId="list" qsTypeId="urn:microsoft.com/office/officeart/2005/8/quickstyle/simple3" qsCatId="simple" csTypeId="urn:microsoft.com/office/officeart/2005/8/colors/accent4_1" csCatId="accent4" phldr="1"/>
      <dgm:spPr/>
      <dgm:t>
        <a:bodyPr/>
        <a:lstStyle/>
        <a:p>
          <a:endParaRPr lang="ru-RU"/>
        </a:p>
      </dgm:t>
    </dgm:pt>
    <dgm:pt modelId="{C2532688-6320-4269-8C67-85E768C75CD5}">
      <dgm:prSet phldrT="[Текст]" custT="1"/>
      <dgm:spPr>
        <a:ln w="41275">
          <a:solidFill>
            <a:schemeClr val="tx1">
              <a:lumMod val="75000"/>
              <a:lumOff val="25000"/>
            </a:schemeClr>
          </a:solidFill>
        </a:ln>
      </dgm:spPr>
      <dgm:t>
        <a:bodyPr/>
        <a:lstStyle/>
        <a:p>
          <a:r>
            <a:rPr lang="ru-RU" sz="2000" b="1" dirty="0" smtClean="0">
              <a:solidFill>
                <a:srgbClr val="000000"/>
              </a:solidFill>
              <a:latin typeface="Times New Roman" panose="02020603050405020304" pitchFamily="18" charset="0"/>
              <a:cs typeface="Times New Roman" panose="02020603050405020304" pitchFamily="18" charset="0"/>
            </a:rPr>
            <a:t>Приобретение СИЗ осуществляется за счет средств работодателя.</a:t>
          </a:r>
          <a:endParaRPr lang="ru-RU" sz="2000" b="1" dirty="0">
            <a:solidFill>
              <a:srgbClr val="000000"/>
            </a:solidFill>
            <a:latin typeface="Times New Roman" panose="02020603050405020304" pitchFamily="18" charset="0"/>
            <a:cs typeface="Times New Roman" panose="02020603050405020304" pitchFamily="18" charset="0"/>
          </a:endParaRPr>
        </a:p>
      </dgm:t>
    </dgm:pt>
    <dgm:pt modelId="{1E1D1B76-63EB-4026-A761-259A77029DC2}" type="parTrans" cxnId="{663C2C01-DEBC-4CAD-A140-F34A1A502621}">
      <dgm:prSet/>
      <dgm:spPr/>
      <dgm:t>
        <a:bodyPr/>
        <a:lstStyle/>
        <a:p>
          <a:endParaRPr lang="ru-RU" sz="2000">
            <a:solidFill>
              <a:srgbClr val="000000"/>
            </a:solidFill>
          </a:endParaRPr>
        </a:p>
      </dgm:t>
    </dgm:pt>
    <dgm:pt modelId="{D5B8AF18-4AD6-455C-87B7-FFE355999134}" type="sibTrans" cxnId="{663C2C01-DEBC-4CAD-A140-F34A1A502621}">
      <dgm:prSet/>
      <dgm:spPr/>
      <dgm:t>
        <a:bodyPr/>
        <a:lstStyle/>
        <a:p>
          <a:endParaRPr lang="ru-RU" sz="2000">
            <a:solidFill>
              <a:srgbClr val="000000"/>
            </a:solidFill>
          </a:endParaRPr>
        </a:p>
      </dgm:t>
    </dgm:pt>
    <dgm:pt modelId="{4B257BBE-E8A3-4F8E-8C46-ED793E7F9855}">
      <dgm:prSet phldrT="[Текст]" custT="1"/>
      <dgm:spPr>
        <a:ln w="41275">
          <a:solidFill>
            <a:schemeClr val="tx1">
              <a:lumMod val="75000"/>
              <a:lumOff val="25000"/>
            </a:schemeClr>
          </a:solidFill>
        </a:ln>
      </dgm:spPr>
      <dgm:t>
        <a:bodyPr/>
        <a:lstStyle/>
        <a:p>
          <a:r>
            <a:rPr lang="ru-RU" sz="2000" b="1" dirty="0" smtClean="0">
              <a:solidFill>
                <a:srgbClr val="000000"/>
              </a:solidFill>
              <a:latin typeface="Times New Roman" panose="02020603050405020304" pitchFamily="18" charset="0"/>
              <a:cs typeface="Times New Roman" panose="02020603050405020304" pitchFamily="18" charset="0"/>
            </a:rPr>
            <a:t>Допускается приобретение работодателем СИЗ во временное пользование по договору аренды.</a:t>
          </a:r>
          <a:endParaRPr lang="ru-RU" sz="2000" b="1" dirty="0">
            <a:solidFill>
              <a:srgbClr val="000000"/>
            </a:solidFill>
            <a:latin typeface="Times New Roman" panose="02020603050405020304" pitchFamily="18" charset="0"/>
            <a:cs typeface="Times New Roman" panose="02020603050405020304" pitchFamily="18" charset="0"/>
          </a:endParaRPr>
        </a:p>
      </dgm:t>
    </dgm:pt>
    <dgm:pt modelId="{6D8AD230-E9B8-42F3-B864-6A55B94A78D9}" type="parTrans" cxnId="{C723E778-AC0E-43E9-951C-BBA5A4F9DA68}">
      <dgm:prSet/>
      <dgm:spPr/>
      <dgm:t>
        <a:bodyPr/>
        <a:lstStyle/>
        <a:p>
          <a:endParaRPr lang="ru-RU" sz="2000">
            <a:solidFill>
              <a:srgbClr val="000000"/>
            </a:solidFill>
          </a:endParaRPr>
        </a:p>
      </dgm:t>
    </dgm:pt>
    <dgm:pt modelId="{95396D42-4504-4ECB-AD8C-B3640A8BEDFA}" type="sibTrans" cxnId="{C723E778-AC0E-43E9-951C-BBA5A4F9DA68}">
      <dgm:prSet/>
      <dgm:spPr/>
      <dgm:t>
        <a:bodyPr/>
        <a:lstStyle/>
        <a:p>
          <a:endParaRPr lang="ru-RU" sz="2000">
            <a:solidFill>
              <a:srgbClr val="000000"/>
            </a:solidFill>
          </a:endParaRPr>
        </a:p>
      </dgm:t>
    </dgm:pt>
    <dgm:pt modelId="{B6D8B4BB-C1F2-4B09-BB93-B7F5A78A6AEE}">
      <dgm:prSet phldrT="[Текст]" custT="1"/>
      <dgm:spPr>
        <a:ln w="41275">
          <a:solidFill>
            <a:schemeClr val="tx1">
              <a:lumMod val="75000"/>
              <a:lumOff val="25000"/>
            </a:schemeClr>
          </a:solidFill>
        </a:ln>
      </dgm:spPr>
      <dgm:t>
        <a:bodyPr/>
        <a:lstStyle/>
        <a:p>
          <a:r>
            <a:rPr lang="ru-RU" sz="2000" b="1" dirty="0" smtClean="0">
              <a:solidFill>
                <a:srgbClr val="000000"/>
              </a:solidFill>
              <a:latin typeface="Times New Roman" panose="02020603050405020304" pitchFamily="18" charset="0"/>
              <a:cs typeface="Times New Roman" panose="02020603050405020304" pitchFamily="18" charset="0"/>
            </a:rPr>
            <a:t>Работникам, занятым на работах с вредными и (или) опасными условиями труда, а также на работах, выполняемых в особых температурных условиях или связанных с загрязнением, соответствующие СИЗ выдаются бесплатно.</a:t>
          </a:r>
          <a:endParaRPr lang="ru-RU" sz="2000" b="1" dirty="0">
            <a:solidFill>
              <a:srgbClr val="000000"/>
            </a:solidFill>
            <a:latin typeface="Times New Roman" panose="02020603050405020304" pitchFamily="18" charset="0"/>
            <a:cs typeface="Times New Roman" panose="02020603050405020304" pitchFamily="18" charset="0"/>
          </a:endParaRPr>
        </a:p>
      </dgm:t>
    </dgm:pt>
    <dgm:pt modelId="{5C963722-6551-4A37-9022-C9EE9F199E46}" type="parTrans" cxnId="{B598BB43-DC61-4C45-ACFA-EBB80B0DC9ED}">
      <dgm:prSet/>
      <dgm:spPr/>
      <dgm:t>
        <a:bodyPr/>
        <a:lstStyle/>
        <a:p>
          <a:endParaRPr lang="ru-RU" sz="2000">
            <a:solidFill>
              <a:srgbClr val="000000"/>
            </a:solidFill>
          </a:endParaRPr>
        </a:p>
      </dgm:t>
    </dgm:pt>
    <dgm:pt modelId="{D5862FD3-6800-451D-B818-D52BC1E710E8}" type="sibTrans" cxnId="{B598BB43-DC61-4C45-ACFA-EBB80B0DC9ED}">
      <dgm:prSet/>
      <dgm:spPr/>
      <dgm:t>
        <a:bodyPr/>
        <a:lstStyle/>
        <a:p>
          <a:endParaRPr lang="ru-RU" sz="2000">
            <a:solidFill>
              <a:srgbClr val="000000"/>
            </a:solidFill>
          </a:endParaRPr>
        </a:p>
      </dgm:t>
    </dgm:pt>
    <dgm:pt modelId="{0E0518A6-E952-43DB-B893-34BD56FD63A5}" type="pres">
      <dgm:prSet presAssocID="{5EB18793-C459-4501-98BD-50D11D383873}" presName="Name0" presStyleCnt="0">
        <dgm:presLayoutVars>
          <dgm:dir/>
          <dgm:animLvl val="lvl"/>
          <dgm:resizeHandles/>
        </dgm:presLayoutVars>
      </dgm:prSet>
      <dgm:spPr/>
      <dgm:t>
        <a:bodyPr/>
        <a:lstStyle/>
        <a:p>
          <a:endParaRPr lang="ru-RU"/>
        </a:p>
      </dgm:t>
    </dgm:pt>
    <dgm:pt modelId="{FE73BDDA-6229-4AA4-B270-60AF92510E0B}" type="pres">
      <dgm:prSet presAssocID="{C2532688-6320-4269-8C67-85E768C75CD5}" presName="linNode" presStyleCnt="0"/>
      <dgm:spPr/>
    </dgm:pt>
    <dgm:pt modelId="{E9C329F3-C110-4FF1-BE06-8705D03BE9A5}" type="pres">
      <dgm:prSet presAssocID="{C2532688-6320-4269-8C67-85E768C75CD5}" presName="parentShp" presStyleLbl="node1" presStyleIdx="0" presStyleCnt="3" custScaleX="690949" custScaleY="74546">
        <dgm:presLayoutVars>
          <dgm:bulletEnabled val="1"/>
        </dgm:presLayoutVars>
      </dgm:prSet>
      <dgm:spPr/>
      <dgm:t>
        <a:bodyPr/>
        <a:lstStyle/>
        <a:p>
          <a:endParaRPr lang="ru-RU"/>
        </a:p>
      </dgm:t>
    </dgm:pt>
    <dgm:pt modelId="{8E145129-3AB7-4202-B7B8-C0FE5B0544FA}" type="pres">
      <dgm:prSet presAssocID="{C2532688-6320-4269-8C67-85E768C75CD5}" presName="childShp" presStyleLbl="bgAccFollowNode1" presStyleIdx="0" presStyleCnt="3">
        <dgm:presLayoutVars>
          <dgm:bulletEnabled val="1"/>
        </dgm:presLayoutVars>
      </dgm:prSet>
      <dgm:spPr>
        <a:solidFill>
          <a:schemeClr val="bg1">
            <a:lumMod val="50000"/>
            <a:alpha val="90000"/>
          </a:schemeClr>
        </a:solidFill>
      </dgm:spPr>
      <dgm:t>
        <a:bodyPr/>
        <a:lstStyle/>
        <a:p>
          <a:endParaRPr lang="ru-RU"/>
        </a:p>
      </dgm:t>
    </dgm:pt>
    <dgm:pt modelId="{AD21C932-9058-4D70-861D-3EF550AD3538}" type="pres">
      <dgm:prSet presAssocID="{D5B8AF18-4AD6-455C-87B7-FFE355999134}" presName="spacing" presStyleCnt="0"/>
      <dgm:spPr/>
    </dgm:pt>
    <dgm:pt modelId="{A513E1B2-17C5-406F-8254-2D0CDAFA6720}" type="pres">
      <dgm:prSet presAssocID="{4B257BBE-E8A3-4F8E-8C46-ED793E7F9855}" presName="linNode" presStyleCnt="0"/>
      <dgm:spPr/>
    </dgm:pt>
    <dgm:pt modelId="{23CFCDA3-85C0-44F3-981E-C48DC1A2D5A6}" type="pres">
      <dgm:prSet presAssocID="{4B257BBE-E8A3-4F8E-8C46-ED793E7F9855}" presName="parentShp" presStyleLbl="node1" presStyleIdx="1" presStyleCnt="3" custScaleX="699035" custLinFactNeighborX="81" custLinFactNeighborY="-11091">
        <dgm:presLayoutVars>
          <dgm:bulletEnabled val="1"/>
        </dgm:presLayoutVars>
      </dgm:prSet>
      <dgm:spPr/>
      <dgm:t>
        <a:bodyPr/>
        <a:lstStyle/>
        <a:p>
          <a:endParaRPr lang="ru-RU"/>
        </a:p>
      </dgm:t>
    </dgm:pt>
    <dgm:pt modelId="{3A73C219-76D9-4F39-B6B7-1E142A71A408}" type="pres">
      <dgm:prSet presAssocID="{4B257BBE-E8A3-4F8E-8C46-ED793E7F9855}" presName="childShp" presStyleLbl="bgAccFollowNode1" presStyleIdx="1" presStyleCnt="3">
        <dgm:presLayoutVars>
          <dgm:bulletEnabled val="1"/>
        </dgm:presLayoutVars>
      </dgm:prSet>
      <dgm:spPr>
        <a:solidFill>
          <a:schemeClr val="bg1">
            <a:lumMod val="50000"/>
            <a:alpha val="90000"/>
          </a:schemeClr>
        </a:solidFill>
      </dgm:spPr>
      <dgm:t>
        <a:bodyPr/>
        <a:lstStyle/>
        <a:p>
          <a:endParaRPr lang="ru-RU"/>
        </a:p>
      </dgm:t>
    </dgm:pt>
    <dgm:pt modelId="{63877ADF-4548-4399-B876-386ADD1051D3}" type="pres">
      <dgm:prSet presAssocID="{95396D42-4504-4ECB-AD8C-B3640A8BEDFA}" presName="spacing" presStyleCnt="0"/>
      <dgm:spPr/>
    </dgm:pt>
    <dgm:pt modelId="{58FB6B84-E0BF-4A46-B352-E5741B7F06B1}" type="pres">
      <dgm:prSet presAssocID="{B6D8B4BB-C1F2-4B09-BB93-B7F5A78A6AEE}" presName="linNode" presStyleCnt="0"/>
      <dgm:spPr/>
    </dgm:pt>
    <dgm:pt modelId="{D0729907-4801-4056-BFF2-9FEFBD15D5BC}" type="pres">
      <dgm:prSet presAssocID="{B6D8B4BB-C1F2-4B09-BB93-B7F5A78A6AEE}" presName="parentShp" presStyleLbl="node1" presStyleIdx="2" presStyleCnt="3" custScaleX="743158" custLinFactNeighborX="-1084" custLinFactNeighborY="-10545">
        <dgm:presLayoutVars>
          <dgm:bulletEnabled val="1"/>
        </dgm:presLayoutVars>
      </dgm:prSet>
      <dgm:spPr/>
      <dgm:t>
        <a:bodyPr/>
        <a:lstStyle/>
        <a:p>
          <a:endParaRPr lang="ru-RU"/>
        </a:p>
      </dgm:t>
    </dgm:pt>
    <dgm:pt modelId="{CC7C594B-B0D0-4134-9409-BB05CD3A6291}" type="pres">
      <dgm:prSet presAssocID="{B6D8B4BB-C1F2-4B09-BB93-B7F5A78A6AEE}" presName="childShp" presStyleLbl="bgAccFollowNode1" presStyleIdx="2" presStyleCnt="3">
        <dgm:presLayoutVars>
          <dgm:bulletEnabled val="1"/>
        </dgm:presLayoutVars>
      </dgm:prSet>
      <dgm:spPr>
        <a:solidFill>
          <a:schemeClr val="bg1">
            <a:lumMod val="50000"/>
            <a:alpha val="90000"/>
          </a:schemeClr>
        </a:solidFill>
      </dgm:spPr>
      <dgm:t>
        <a:bodyPr/>
        <a:lstStyle/>
        <a:p>
          <a:endParaRPr lang="ru-RU"/>
        </a:p>
      </dgm:t>
    </dgm:pt>
  </dgm:ptLst>
  <dgm:cxnLst>
    <dgm:cxn modelId="{814923AC-FF3A-44BC-BDA1-B6118A16B665}" type="presOf" srcId="{B6D8B4BB-C1F2-4B09-BB93-B7F5A78A6AEE}" destId="{D0729907-4801-4056-BFF2-9FEFBD15D5BC}" srcOrd="0" destOrd="0" presId="urn:microsoft.com/office/officeart/2005/8/layout/vList6"/>
    <dgm:cxn modelId="{C723E778-AC0E-43E9-951C-BBA5A4F9DA68}" srcId="{5EB18793-C459-4501-98BD-50D11D383873}" destId="{4B257BBE-E8A3-4F8E-8C46-ED793E7F9855}" srcOrd="1" destOrd="0" parTransId="{6D8AD230-E9B8-42F3-B864-6A55B94A78D9}" sibTransId="{95396D42-4504-4ECB-AD8C-B3640A8BEDFA}"/>
    <dgm:cxn modelId="{B598BB43-DC61-4C45-ACFA-EBB80B0DC9ED}" srcId="{5EB18793-C459-4501-98BD-50D11D383873}" destId="{B6D8B4BB-C1F2-4B09-BB93-B7F5A78A6AEE}" srcOrd="2" destOrd="0" parTransId="{5C963722-6551-4A37-9022-C9EE9F199E46}" sibTransId="{D5862FD3-6800-451D-B818-D52BC1E710E8}"/>
    <dgm:cxn modelId="{663C2C01-DEBC-4CAD-A140-F34A1A502621}" srcId="{5EB18793-C459-4501-98BD-50D11D383873}" destId="{C2532688-6320-4269-8C67-85E768C75CD5}" srcOrd="0" destOrd="0" parTransId="{1E1D1B76-63EB-4026-A761-259A77029DC2}" sibTransId="{D5B8AF18-4AD6-455C-87B7-FFE355999134}"/>
    <dgm:cxn modelId="{1882CA96-9E8C-4B5B-9EA4-1D65F435C8D9}" type="presOf" srcId="{5EB18793-C459-4501-98BD-50D11D383873}" destId="{0E0518A6-E952-43DB-B893-34BD56FD63A5}" srcOrd="0" destOrd="0" presId="urn:microsoft.com/office/officeart/2005/8/layout/vList6"/>
    <dgm:cxn modelId="{F1DBD306-5DD5-46C3-9CDC-B13CB72123FA}" type="presOf" srcId="{C2532688-6320-4269-8C67-85E768C75CD5}" destId="{E9C329F3-C110-4FF1-BE06-8705D03BE9A5}" srcOrd="0" destOrd="0" presId="urn:microsoft.com/office/officeart/2005/8/layout/vList6"/>
    <dgm:cxn modelId="{0D7721A2-7063-430D-B2B3-70086B7C8A21}" type="presOf" srcId="{4B257BBE-E8A3-4F8E-8C46-ED793E7F9855}" destId="{23CFCDA3-85C0-44F3-981E-C48DC1A2D5A6}" srcOrd="0" destOrd="0" presId="urn:microsoft.com/office/officeart/2005/8/layout/vList6"/>
    <dgm:cxn modelId="{8C252A9E-3FE6-4DE7-9788-DDF875E2B571}" type="presParOf" srcId="{0E0518A6-E952-43DB-B893-34BD56FD63A5}" destId="{FE73BDDA-6229-4AA4-B270-60AF92510E0B}" srcOrd="0" destOrd="0" presId="urn:microsoft.com/office/officeart/2005/8/layout/vList6"/>
    <dgm:cxn modelId="{3D1C9E05-2BC3-4909-8A24-2AFEADE8A59D}" type="presParOf" srcId="{FE73BDDA-6229-4AA4-B270-60AF92510E0B}" destId="{E9C329F3-C110-4FF1-BE06-8705D03BE9A5}" srcOrd="0" destOrd="0" presId="urn:microsoft.com/office/officeart/2005/8/layout/vList6"/>
    <dgm:cxn modelId="{C04CAF02-1A5F-4D4B-9CDA-003A99F419DD}" type="presParOf" srcId="{FE73BDDA-6229-4AA4-B270-60AF92510E0B}" destId="{8E145129-3AB7-4202-B7B8-C0FE5B0544FA}" srcOrd="1" destOrd="0" presId="urn:microsoft.com/office/officeart/2005/8/layout/vList6"/>
    <dgm:cxn modelId="{234AFB4D-A3AE-4000-ADAA-B96C5F553C94}" type="presParOf" srcId="{0E0518A6-E952-43DB-B893-34BD56FD63A5}" destId="{AD21C932-9058-4D70-861D-3EF550AD3538}" srcOrd="1" destOrd="0" presId="urn:microsoft.com/office/officeart/2005/8/layout/vList6"/>
    <dgm:cxn modelId="{CC394383-4AE8-4DF4-9502-3B426234DE7D}" type="presParOf" srcId="{0E0518A6-E952-43DB-B893-34BD56FD63A5}" destId="{A513E1B2-17C5-406F-8254-2D0CDAFA6720}" srcOrd="2" destOrd="0" presId="urn:microsoft.com/office/officeart/2005/8/layout/vList6"/>
    <dgm:cxn modelId="{DDEC2501-A196-4D77-8B6D-E29B6CD8E953}" type="presParOf" srcId="{A513E1B2-17C5-406F-8254-2D0CDAFA6720}" destId="{23CFCDA3-85C0-44F3-981E-C48DC1A2D5A6}" srcOrd="0" destOrd="0" presId="urn:microsoft.com/office/officeart/2005/8/layout/vList6"/>
    <dgm:cxn modelId="{D1C65FC3-ECE5-4D5B-A7BB-60B01BABFB26}" type="presParOf" srcId="{A513E1B2-17C5-406F-8254-2D0CDAFA6720}" destId="{3A73C219-76D9-4F39-B6B7-1E142A71A408}" srcOrd="1" destOrd="0" presId="urn:microsoft.com/office/officeart/2005/8/layout/vList6"/>
    <dgm:cxn modelId="{39231131-306D-4725-BFD8-CE5C2E9E94F4}" type="presParOf" srcId="{0E0518A6-E952-43DB-B893-34BD56FD63A5}" destId="{63877ADF-4548-4399-B876-386ADD1051D3}" srcOrd="3" destOrd="0" presId="urn:microsoft.com/office/officeart/2005/8/layout/vList6"/>
    <dgm:cxn modelId="{B52B388B-828D-42E5-A4DA-0077B55A4848}" type="presParOf" srcId="{0E0518A6-E952-43DB-B893-34BD56FD63A5}" destId="{58FB6B84-E0BF-4A46-B352-E5741B7F06B1}" srcOrd="4" destOrd="0" presId="urn:microsoft.com/office/officeart/2005/8/layout/vList6"/>
    <dgm:cxn modelId="{52630352-5657-4243-ABD7-A7EE85B3E7FF}" type="presParOf" srcId="{58FB6B84-E0BF-4A46-B352-E5741B7F06B1}" destId="{D0729907-4801-4056-BFF2-9FEFBD15D5BC}" srcOrd="0" destOrd="0" presId="urn:microsoft.com/office/officeart/2005/8/layout/vList6"/>
    <dgm:cxn modelId="{C9A8F468-F943-4F53-A2AC-5D26387130CA}" type="presParOf" srcId="{58FB6B84-E0BF-4A46-B352-E5741B7F06B1}" destId="{CC7C594B-B0D0-4134-9409-BB05CD3A629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A7B61-2C91-42BD-9BED-A237DCE9BC0C}" type="doc">
      <dgm:prSet loTypeId="urn:microsoft.com/office/officeart/2005/8/layout/hierarchy1" loCatId="hierarchy" qsTypeId="urn:microsoft.com/office/officeart/2005/8/quickstyle/3d1" qsCatId="3D" csTypeId="urn:microsoft.com/office/officeart/2005/8/colors/accent5_1" csCatId="accent5" phldr="1"/>
      <dgm:spPr/>
      <dgm:t>
        <a:bodyPr/>
        <a:lstStyle/>
        <a:p>
          <a:endParaRPr lang="ru-RU"/>
        </a:p>
      </dgm:t>
    </dgm:pt>
    <dgm:pt modelId="{50286A62-3C9C-402F-9951-7DF80F27DCC5}">
      <dgm:prSet phldrT="[Текст]" custT="1"/>
      <dgm:spPr/>
      <dgm:t>
        <a:bodyPr/>
        <a:lstStyle/>
        <a:p>
          <a:r>
            <a:rPr lang="ru-RU" sz="2000" b="1" dirty="0" smtClean="0">
              <a:solidFill>
                <a:srgbClr val="000000"/>
              </a:solidFill>
              <a:latin typeface="Times New Roman" panose="02020603050405020304" pitchFamily="18" charset="0"/>
              <a:cs typeface="Times New Roman" panose="02020603050405020304" pitchFamily="18" charset="0"/>
            </a:rPr>
            <a:t> Работодатель имеет право с учетом мнения выборного органа первичной профсоюзной организации или иного представительного органа работников:</a:t>
          </a:r>
          <a:endParaRPr lang="ru-RU" sz="2000" b="1" dirty="0">
            <a:solidFill>
              <a:srgbClr val="000000"/>
            </a:solidFill>
            <a:latin typeface="Times New Roman" panose="02020603050405020304" pitchFamily="18" charset="0"/>
            <a:cs typeface="Times New Roman" panose="02020603050405020304" pitchFamily="18" charset="0"/>
          </a:endParaRPr>
        </a:p>
      </dgm:t>
    </dgm:pt>
    <dgm:pt modelId="{81968B68-8F39-4FB7-B316-37D69AC1CA50}" type="parTrans" cxnId="{5191DC2C-B759-450F-AB03-6BA60E401467}">
      <dgm:prSet/>
      <dgm:spPr/>
      <dgm:t>
        <a:bodyPr/>
        <a:lstStyle/>
        <a:p>
          <a:endParaRPr lang="ru-RU" sz="2000">
            <a:solidFill>
              <a:srgbClr val="000000"/>
            </a:solidFill>
            <a:latin typeface="Times New Roman" panose="02020603050405020304" pitchFamily="18" charset="0"/>
            <a:cs typeface="Times New Roman" panose="02020603050405020304" pitchFamily="18" charset="0"/>
          </a:endParaRPr>
        </a:p>
      </dgm:t>
    </dgm:pt>
    <dgm:pt modelId="{32DBEEF5-6254-4A42-A187-4B2353F3ADC0}" type="sibTrans" cxnId="{5191DC2C-B759-450F-AB03-6BA60E401467}">
      <dgm:prSet/>
      <dgm:spPr/>
      <dgm:t>
        <a:bodyPr/>
        <a:lstStyle/>
        <a:p>
          <a:endParaRPr lang="ru-RU" sz="2000">
            <a:solidFill>
              <a:srgbClr val="000000"/>
            </a:solidFill>
            <a:latin typeface="Times New Roman" panose="02020603050405020304" pitchFamily="18" charset="0"/>
            <a:cs typeface="Times New Roman" panose="02020603050405020304" pitchFamily="18" charset="0"/>
          </a:endParaRPr>
        </a:p>
      </dgm:t>
    </dgm:pt>
    <dgm:pt modelId="{5A11AD0D-2742-42B4-95D8-92E7FA91074F}">
      <dgm:prSet phldrT="[Текст]" custT="1"/>
      <dgm:spPr/>
      <dgm:t>
        <a:bodyPr/>
        <a:lstStyle/>
        <a:p>
          <a:r>
            <a:rPr lang="ru-RU" sz="2000" dirty="0" smtClean="0">
              <a:solidFill>
                <a:srgbClr val="000000"/>
              </a:solidFill>
              <a:latin typeface="Times New Roman" panose="02020603050405020304" pitchFamily="18" charset="0"/>
              <a:cs typeface="Times New Roman" panose="02020603050405020304" pitchFamily="18" charset="0"/>
            </a:rPr>
            <a:t>Устанавливать нормы бесплатной выдачи работникам специальной одежды, специальной обуви и других средств индивидуальной защиты, улучшающие по сравнению с типовыми нормами защиту работников от имеющихся на рабочих местах вредных и (или) опасных факторов, а также особых температурных условий или загрязнения</a:t>
          </a:r>
          <a:endParaRPr lang="ru-RU" sz="2000" dirty="0">
            <a:solidFill>
              <a:srgbClr val="000000"/>
            </a:solidFill>
            <a:latin typeface="Times New Roman" panose="02020603050405020304" pitchFamily="18" charset="0"/>
            <a:cs typeface="Times New Roman" panose="02020603050405020304" pitchFamily="18" charset="0"/>
          </a:endParaRPr>
        </a:p>
      </dgm:t>
    </dgm:pt>
    <dgm:pt modelId="{0084852E-A7CD-463D-A539-DE5B69FE3F35}" type="parTrans" cxnId="{FFA646C5-42FF-465A-BC33-97668276EC93}">
      <dgm:prSet/>
      <dgm:spPr/>
      <dgm:t>
        <a:bodyPr/>
        <a:lstStyle/>
        <a:p>
          <a:endParaRPr lang="ru-RU" sz="2000">
            <a:solidFill>
              <a:srgbClr val="000000"/>
            </a:solidFill>
            <a:latin typeface="Times New Roman" panose="02020603050405020304" pitchFamily="18" charset="0"/>
            <a:cs typeface="Times New Roman" panose="02020603050405020304" pitchFamily="18" charset="0"/>
          </a:endParaRPr>
        </a:p>
      </dgm:t>
    </dgm:pt>
    <dgm:pt modelId="{4BC28916-9978-4572-999B-D0346C661580}" type="sibTrans" cxnId="{FFA646C5-42FF-465A-BC33-97668276EC93}">
      <dgm:prSet/>
      <dgm:spPr/>
      <dgm:t>
        <a:bodyPr/>
        <a:lstStyle/>
        <a:p>
          <a:endParaRPr lang="ru-RU" sz="2000">
            <a:solidFill>
              <a:srgbClr val="000000"/>
            </a:solidFill>
            <a:latin typeface="Times New Roman" panose="02020603050405020304" pitchFamily="18" charset="0"/>
            <a:cs typeface="Times New Roman" panose="02020603050405020304" pitchFamily="18" charset="0"/>
          </a:endParaRPr>
        </a:p>
      </dgm:t>
    </dgm:pt>
    <dgm:pt modelId="{395C509D-C94C-4A28-8E00-6027201CC842}">
      <dgm:prSet phldrT="[Текст]" custT="1"/>
      <dgm:spPr/>
      <dgm:t>
        <a:bodyPr/>
        <a:lstStyle/>
        <a:p>
          <a:r>
            <a:rPr lang="ru-RU" sz="2000" dirty="0" smtClean="0">
              <a:solidFill>
                <a:srgbClr val="000000"/>
              </a:solidFill>
              <a:latin typeface="Times New Roman" panose="02020603050405020304" pitchFamily="18" charset="0"/>
              <a:cs typeface="Times New Roman" panose="02020603050405020304" pitchFamily="18" charset="0"/>
            </a:rPr>
            <a:t>Заменять один вид средств индивидуальной защиты, предусмотренных типовыми нормами, аналогичным, обеспечивающим равноценную защиту от опасных и вредных производственных факторов</a:t>
          </a:r>
          <a:endParaRPr lang="ru-RU" sz="2000" dirty="0">
            <a:solidFill>
              <a:srgbClr val="000000"/>
            </a:solidFill>
            <a:latin typeface="Times New Roman" panose="02020603050405020304" pitchFamily="18" charset="0"/>
            <a:cs typeface="Times New Roman" panose="02020603050405020304" pitchFamily="18" charset="0"/>
          </a:endParaRPr>
        </a:p>
      </dgm:t>
    </dgm:pt>
    <dgm:pt modelId="{8699240A-4CB9-4978-B631-7D7805370573}" type="parTrans" cxnId="{250C98B5-6A93-4E45-B819-C69258B013EC}">
      <dgm:prSet/>
      <dgm:spPr/>
      <dgm:t>
        <a:bodyPr/>
        <a:lstStyle/>
        <a:p>
          <a:endParaRPr lang="ru-RU" sz="2000">
            <a:solidFill>
              <a:srgbClr val="000000"/>
            </a:solidFill>
            <a:latin typeface="Times New Roman" panose="02020603050405020304" pitchFamily="18" charset="0"/>
            <a:cs typeface="Times New Roman" panose="02020603050405020304" pitchFamily="18" charset="0"/>
          </a:endParaRPr>
        </a:p>
      </dgm:t>
    </dgm:pt>
    <dgm:pt modelId="{FC5C69F7-4CF0-4246-8D2A-C464B9CCA9BF}" type="sibTrans" cxnId="{250C98B5-6A93-4E45-B819-C69258B013EC}">
      <dgm:prSet/>
      <dgm:spPr/>
      <dgm:t>
        <a:bodyPr/>
        <a:lstStyle/>
        <a:p>
          <a:endParaRPr lang="ru-RU" sz="2000">
            <a:solidFill>
              <a:srgbClr val="000000"/>
            </a:solidFill>
            <a:latin typeface="Times New Roman" panose="02020603050405020304" pitchFamily="18" charset="0"/>
            <a:cs typeface="Times New Roman" panose="02020603050405020304" pitchFamily="18" charset="0"/>
          </a:endParaRPr>
        </a:p>
      </dgm:t>
    </dgm:pt>
    <dgm:pt modelId="{7D4B4E7E-F17A-442E-91F5-B19F999AD75C}">
      <dgm:prSet custT="1"/>
      <dgm:spPr/>
      <dgm:t>
        <a:bodyPr/>
        <a:lstStyle/>
        <a:p>
          <a:r>
            <a:rPr lang="ru-RU" sz="2000" dirty="0" smtClean="0">
              <a:solidFill>
                <a:srgbClr val="000000"/>
              </a:solidFill>
              <a:latin typeface="Times New Roman" panose="02020603050405020304" pitchFamily="18" charset="0"/>
              <a:cs typeface="Times New Roman" panose="02020603050405020304" pitchFamily="18" charset="0"/>
            </a:rPr>
            <a:t>Указанные нормы утверждаются локальными нормативными актами работодателя на основании результатов аттестации рабочих мест по условиям труда и с учетом мнения соответствующего профсоюзного или иного уполномоченного работниками органа и могут быть включены в коллективный и (или) трудовой договор с указанием типовых норм, по сравнению с которыми улучшается обеспечение работников средствами индивидуальной защиты.</a:t>
          </a:r>
          <a:endParaRPr lang="ru-RU" sz="2000" dirty="0">
            <a:solidFill>
              <a:srgbClr val="000000"/>
            </a:solidFill>
            <a:latin typeface="Times New Roman" panose="02020603050405020304" pitchFamily="18" charset="0"/>
            <a:cs typeface="Times New Roman" panose="02020603050405020304" pitchFamily="18" charset="0"/>
          </a:endParaRPr>
        </a:p>
      </dgm:t>
    </dgm:pt>
    <dgm:pt modelId="{629BDB0C-D5CC-45DC-A945-F5DD6DBCC5A0}" type="parTrans" cxnId="{073E14AA-F3EB-4ADC-B120-3BF2B6A12F59}">
      <dgm:prSet/>
      <dgm:spPr/>
      <dgm:t>
        <a:bodyPr/>
        <a:lstStyle/>
        <a:p>
          <a:endParaRPr lang="ru-RU" sz="2000">
            <a:solidFill>
              <a:srgbClr val="000000"/>
            </a:solidFill>
          </a:endParaRPr>
        </a:p>
      </dgm:t>
    </dgm:pt>
    <dgm:pt modelId="{8608AF8D-0B86-4DFB-8F61-AA347A5DDA17}" type="sibTrans" cxnId="{073E14AA-F3EB-4ADC-B120-3BF2B6A12F59}">
      <dgm:prSet/>
      <dgm:spPr/>
      <dgm:t>
        <a:bodyPr/>
        <a:lstStyle/>
        <a:p>
          <a:endParaRPr lang="ru-RU" sz="2000">
            <a:solidFill>
              <a:srgbClr val="000000"/>
            </a:solidFill>
          </a:endParaRPr>
        </a:p>
      </dgm:t>
    </dgm:pt>
    <dgm:pt modelId="{AD0D0A2B-91E2-4C0F-BE2C-03D27123684F}" type="pres">
      <dgm:prSet presAssocID="{765A7B61-2C91-42BD-9BED-A237DCE9BC0C}" presName="hierChild1" presStyleCnt="0">
        <dgm:presLayoutVars>
          <dgm:chPref val="1"/>
          <dgm:dir/>
          <dgm:animOne val="branch"/>
          <dgm:animLvl val="lvl"/>
          <dgm:resizeHandles/>
        </dgm:presLayoutVars>
      </dgm:prSet>
      <dgm:spPr/>
      <dgm:t>
        <a:bodyPr/>
        <a:lstStyle/>
        <a:p>
          <a:endParaRPr lang="ru-RU"/>
        </a:p>
      </dgm:t>
    </dgm:pt>
    <dgm:pt modelId="{782694D7-B884-4E84-B64F-E9C8B2E7AEE9}" type="pres">
      <dgm:prSet presAssocID="{50286A62-3C9C-402F-9951-7DF80F27DCC5}" presName="hierRoot1" presStyleCnt="0"/>
      <dgm:spPr/>
    </dgm:pt>
    <dgm:pt modelId="{D96386DF-0E7E-4F11-90F7-8E6E9F319FB0}" type="pres">
      <dgm:prSet presAssocID="{50286A62-3C9C-402F-9951-7DF80F27DCC5}" presName="composite" presStyleCnt="0"/>
      <dgm:spPr/>
    </dgm:pt>
    <dgm:pt modelId="{25E62B7D-18D7-45EC-919C-B1E87E29C35C}" type="pres">
      <dgm:prSet presAssocID="{50286A62-3C9C-402F-9951-7DF80F27DCC5}" presName="background" presStyleLbl="node0" presStyleIdx="0" presStyleCnt="1"/>
      <dgm:spPr/>
    </dgm:pt>
    <dgm:pt modelId="{F56DE241-5DF8-4F63-B850-A18EC2A57C25}" type="pres">
      <dgm:prSet presAssocID="{50286A62-3C9C-402F-9951-7DF80F27DCC5}" presName="text" presStyleLbl="fgAcc0" presStyleIdx="0" presStyleCnt="1" custScaleX="1203998" custScaleY="161531" custLinFactNeighborX="-7916" custLinFactNeighborY="-97180">
        <dgm:presLayoutVars>
          <dgm:chPref val="3"/>
        </dgm:presLayoutVars>
      </dgm:prSet>
      <dgm:spPr/>
      <dgm:t>
        <a:bodyPr/>
        <a:lstStyle/>
        <a:p>
          <a:endParaRPr lang="ru-RU"/>
        </a:p>
      </dgm:t>
    </dgm:pt>
    <dgm:pt modelId="{399CD531-177D-40AA-BEE2-C80FB5427184}" type="pres">
      <dgm:prSet presAssocID="{50286A62-3C9C-402F-9951-7DF80F27DCC5}" presName="hierChild2" presStyleCnt="0"/>
      <dgm:spPr/>
    </dgm:pt>
    <dgm:pt modelId="{275CC16C-49A1-425A-B145-36ED560871F3}" type="pres">
      <dgm:prSet presAssocID="{0084852E-A7CD-463D-A539-DE5B69FE3F35}" presName="Name10" presStyleLbl="parChTrans1D2" presStyleIdx="0" presStyleCnt="2"/>
      <dgm:spPr/>
      <dgm:t>
        <a:bodyPr/>
        <a:lstStyle/>
        <a:p>
          <a:endParaRPr lang="ru-RU"/>
        </a:p>
      </dgm:t>
    </dgm:pt>
    <dgm:pt modelId="{FC912FBE-3558-4D23-AA5F-128BD3B06A91}" type="pres">
      <dgm:prSet presAssocID="{5A11AD0D-2742-42B4-95D8-92E7FA91074F}" presName="hierRoot2" presStyleCnt="0"/>
      <dgm:spPr/>
    </dgm:pt>
    <dgm:pt modelId="{C78A1AC8-1DBB-48BC-908B-091DB2EB3B1D}" type="pres">
      <dgm:prSet presAssocID="{5A11AD0D-2742-42B4-95D8-92E7FA91074F}" presName="composite2" presStyleCnt="0"/>
      <dgm:spPr/>
    </dgm:pt>
    <dgm:pt modelId="{8F5D646C-72EA-4D0D-9DF4-CA2A9B173BCF}" type="pres">
      <dgm:prSet presAssocID="{5A11AD0D-2742-42B4-95D8-92E7FA91074F}" presName="background2" presStyleLbl="node2" presStyleIdx="0" presStyleCnt="2"/>
      <dgm:spPr/>
    </dgm:pt>
    <dgm:pt modelId="{5BF55F54-F871-404B-AF9F-F725CBF4AB2C}" type="pres">
      <dgm:prSet presAssocID="{5A11AD0D-2742-42B4-95D8-92E7FA91074F}" presName="text2" presStyleLbl="fgAcc2" presStyleIdx="0" presStyleCnt="2" custScaleX="806898" custScaleY="448869" custLinFactNeighborX="-37636" custLinFactNeighborY="21236">
        <dgm:presLayoutVars>
          <dgm:chPref val="3"/>
        </dgm:presLayoutVars>
      </dgm:prSet>
      <dgm:spPr/>
      <dgm:t>
        <a:bodyPr/>
        <a:lstStyle/>
        <a:p>
          <a:endParaRPr lang="ru-RU"/>
        </a:p>
      </dgm:t>
    </dgm:pt>
    <dgm:pt modelId="{291A24AD-5051-4E09-B33F-ECD9FDFF0705}" type="pres">
      <dgm:prSet presAssocID="{5A11AD0D-2742-42B4-95D8-92E7FA91074F}" presName="hierChild3" presStyleCnt="0"/>
      <dgm:spPr/>
    </dgm:pt>
    <dgm:pt modelId="{32BE68B1-3AEF-4F36-903E-53900176471A}" type="pres">
      <dgm:prSet presAssocID="{629BDB0C-D5CC-45DC-A945-F5DD6DBCC5A0}" presName="Name17" presStyleLbl="parChTrans1D3" presStyleIdx="0" presStyleCnt="1"/>
      <dgm:spPr/>
      <dgm:t>
        <a:bodyPr/>
        <a:lstStyle/>
        <a:p>
          <a:endParaRPr lang="ru-RU"/>
        </a:p>
      </dgm:t>
    </dgm:pt>
    <dgm:pt modelId="{859443F2-EA68-4E82-999A-4E9B4F23D059}" type="pres">
      <dgm:prSet presAssocID="{7D4B4E7E-F17A-442E-91F5-B19F999AD75C}" presName="hierRoot3" presStyleCnt="0"/>
      <dgm:spPr/>
    </dgm:pt>
    <dgm:pt modelId="{C1EFA39F-7D9D-4588-9D2E-3F3BAF520BAB}" type="pres">
      <dgm:prSet presAssocID="{7D4B4E7E-F17A-442E-91F5-B19F999AD75C}" presName="composite3" presStyleCnt="0"/>
      <dgm:spPr/>
    </dgm:pt>
    <dgm:pt modelId="{474853B7-FA41-478E-B515-CE32F4D82E5B}" type="pres">
      <dgm:prSet presAssocID="{7D4B4E7E-F17A-442E-91F5-B19F999AD75C}" presName="background3" presStyleLbl="node3" presStyleIdx="0" presStyleCnt="1"/>
      <dgm:spPr/>
    </dgm:pt>
    <dgm:pt modelId="{9AE92D4C-DA33-41EF-9284-06979E28B8ED}" type="pres">
      <dgm:prSet presAssocID="{7D4B4E7E-F17A-442E-91F5-B19F999AD75C}" presName="text3" presStyleLbl="fgAcc3" presStyleIdx="0" presStyleCnt="1" custScaleX="794588" custScaleY="551771" custLinFactNeighborX="-525" custLinFactNeighborY="95113">
        <dgm:presLayoutVars>
          <dgm:chPref val="3"/>
        </dgm:presLayoutVars>
      </dgm:prSet>
      <dgm:spPr/>
      <dgm:t>
        <a:bodyPr/>
        <a:lstStyle/>
        <a:p>
          <a:endParaRPr lang="ru-RU"/>
        </a:p>
      </dgm:t>
    </dgm:pt>
    <dgm:pt modelId="{CE1FCBA6-3878-4AD0-BDC9-FFBD2540624D}" type="pres">
      <dgm:prSet presAssocID="{7D4B4E7E-F17A-442E-91F5-B19F999AD75C}" presName="hierChild4" presStyleCnt="0"/>
      <dgm:spPr/>
    </dgm:pt>
    <dgm:pt modelId="{F1366C4D-D616-4366-851A-AD735CC793B6}" type="pres">
      <dgm:prSet presAssocID="{8699240A-4CB9-4978-B631-7D7805370573}" presName="Name10" presStyleLbl="parChTrans1D2" presStyleIdx="1" presStyleCnt="2"/>
      <dgm:spPr/>
      <dgm:t>
        <a:bodyPr/>
        <a:lstStyle/>
        <a:p>
          <a:endParaRPr lang="ru-RU"/>
        </a:p>
      </dgm:t>
    </dgm:pt>
    <dgm:pt modelId="{F42EE859-E877-4E7D-A784-C80F382D76C2}" type="pres">
      <dgm:prSet presAssocID="{395C509D-C94C-4A28-8E00-6027201CC842}" presName="hierRoot2" presStyleCnt="0"/>
      <dgm:spPr/>
    </dgm:pt>
    <dgm:pt modelId="{6F9A2852-7E64-4159-ACFA-F7C0D47EE510}" type="pres">
      <dgm:prSet presAssocID="{395C509D-C94C-4A28-8E00-6027201CC842}" presName="composite2" presStyleCnt="0"/>
      <dgm:spPr/>
    </dgm:pt>
    <dgm:pt modelId="{0FEF4BA0-559E-4554-80EE-D7D92DB1FCCE}" type="pres">
      <dgm:prSet presAssocID="{395C509D-C94C-4A28-8E00-6027201CC842}" presName="background2" presStyleLbl="node2" presStyleIdx="1" presStyleCnt="2"/>
      <dgm:spPr/>
    </dgm:pt>
    <dgm:pt modelId="{2122744E-EE1F-456D-B20D-E88DCB00B098}" type="pres">
      <dgm:prSet presAssocID="{395C509D-C94C-4A28-8E00-6027201CC842}" presName="text2" presStyleLbl="fgAcc2" presStyleIdx="1" presStyleCnt="2" custScaleX="362955" custScaleY="801594" custLinFactNeighborX="45205" custLinFactNeighborY="-25957">
        <dgm:presLayoutVars>
          <dgm:chPref val="3"/>
        </dgm:presLayoutVars>
      </dgm:prSet>
      <dgm:spPr/>
      <dgm:t>
        <a:bodyPr/>
        <a:lstStyle/>
        <a:p>
          <a:endParaRPr lang="ru-RU"/>
        </a:p>
      </dgm:t>
    </dgm:pt>
    <dgm:pt modelId="{6F094431-ACF8-4341-8612-2E1B2AB008F8}" type="pres">
      <dgm:prSet presAssocID="{395C509D-C94C-4A28-8E00-6027201CC842}" presName="hierChild3" presStyleCnt="0"/>
      <dgm:spPr/>
    </dgm:pt>
  </dgm:ptLst>
  <dgm:cxnLst>
    <dgm:cxn modelId="{073E14AA-F3EB-4ADC-B120-3BF2B6A12F59}" srcId="{5A11AD0D-2742-42B4-95D8-92E7FA91074F}" destId="{7D4B4E7E-F17A-442E-91F5-B19F999AD75C}" srcOrd="0" destOrd="0" parTransId="{629BDB0C-D5CC-45DC-A945-F5DD6DBCC5A0}" sibTransId="{8608AF8D-0B86-4DFB-8F61-AA347A5DDA17}"/>
    <dgm:cxn modelId="{6A5BD4F2-B0C9-4C6F-9EEB-8DC4D6056AE8}" type="presOf" srcId="{765A7B61-2C91-42BD-9BED-A237DCE9BC0C}" destId="{AD0D0A2B-91E2-4C0F-BE2C-03D27123684F}" srcOrd="0" destOrd="0" presId="urn:microsoft.com/office/officeart/2005/8/layout/hierarchy1"/>
    <dgm:cxn modelId="{CDE2F854-EC0A-4206-A6B6-8D063C94CA37}" type="presOf" srcId="{629BDB0C-D5CC-45DC-A945-F5DD6DBCC5A0}" destId="{32BE68B1-3AEF-4F36-903E-53900176471A}" srcOrd="0" destOrd="0" presId="urn:microsoft.com/office/officeart/2005/8/layout/hierarchy1"/>
    <dgm:cxn modelId="{250C98B5-6A93-4E45-B819-C69258B013EC}" srcId="{50286A62-3C9C-402F-9951-7DF80F27DCC5}" destId="{395C509D-C94C-4A28-8E00-6027201CC842}" srcOrd="1" destOrd="0" parTransId="{8699240A-4CB9-4978-B631-7D7805370573}" sibTransId="{FC5C69F7-4CF0-4246-8D2A-C464B9CCA9BF}"/>
    <dgm:cxn modelId="{30AE5C73-D685-4EC0-B577-D077ECAC1422}" type="presOf" srcId="{8699240A-4CB9-4978-B631-7D7805370573}" destId="{F1366C4D-D616-4366-851A-AD735CC793B6}" srcOrd="0" destOrd="0" presId="urn:microsoft.com/office/officeart/2005/8/layout/hierarchy1"/>
    <dgm:cxn modelId="{ECA5A0D8-4F80-4FCD-ABA1-9C96344B9C08}" type="presOf" srcId="{5A11AD0D-2742-42B4-95D8-92E7FA91074F}" destId="{5BF55F54-F871-404B-AF9F-F725CBF4AB2C}" srcOrd="0" destOrd="0" presId="urn:microsoft.com/office/officeart/2005/8/layout/hierarchy1"/>
    <dgm:cxn modelId="{1BCA19B5-CAD6-4E20-8070-540FE6C1BEB1}" type="presOf" srcId="{0084852E-A7CD-463D-A539-DE5B69FE3F35}" destId="{275CC16C-49A1-425A-B145-36ED560871F3}" srcOrd="0" destOrd="0" presId="urn:microsoft.com/office/officeart/2005/8/layout/hierarchy1"/>
    <dgm:cxn modelId="{D7EA47BD-0CD4-4E3B-96C0-01BCCF35F8C0}" type="presOf" srcId="{50286A62-3C9C-402F-9951-7DF80F27DCC5}" destId="{F56DE241-5DF8-4F63-B850-A18EC2A57C25}" srcOrd="0" destOrd="0" presId="urn:microsoft.com/office/officeart/2005/8/layout/hierarchy1"/>
    <dgm:cxn modelId="{FFA646C5-42FF-465A-BC33-97668276EC93}" srcId="{50286A62-3C9C-402F-9951-7DF80F27DCC5}" destId="{5A11AD0D-2742-42B4-95D8-92E7FA91074F}" srcOrd="0" destOrd="0" parTransId="{0084852E-A7CD-463D-A539-DE5B69FE3F35}" sibTransId="{4BC28916-9978-4572-999B-D0346C661580}"/>
    <dgm:cxn modelId="{5191DC2C-B759-450F-AB03-6BA60E401467}" srcId="{765A7B61-2C91-42BD-9BED-A237DCE9BC0C}" destId="{50286A62-3C9C-402F-9951-7DF80F27DCC5}" srcOrd="0" destOrd="0" parTransId="{81968B68-8F39-4FB7-B316-37D69AC1CA50}" sibTransId="{32DBEEF5-6254-4A42-A187-4B2353F3ADC0}"/>
    <dgm:cxn modelId="{5E510A48-7253-47A3-9E43-B3E31F70E1BB}" type="presOf" srcId="{7D4B4E7E-F17A-442E-91F5-B19F999AD75C}" destId="{9AE92D4C-DA33-41EF-9284-06979E28B8ED}" srcOrd="0" destOrd="0" presId="urn:microsoft.com/office/officeart/2005/8/layout/hierarchy1"/>
    <dgm:cxn modelId="{5EE1668C-6A27-4025-8AB7-09BF89EDEF51}" type="presOf" srcId="{395C509D-C94C-4A28-8E00-6027201CC842}" destId="{2122744E-EE1F-456D-B20D-E88DCB00B098}" srcOrd="0" destOrd="0" presId="urn:microsoft.com/office/officeart/2005/8/layout/hierarchy1"/>
    <dgm:cxn modelId="{D48199E8-BFDA-4CFD-8B42-AAB37C4DE350}" type="presParOf" srcId="{AD0D0A2B-91E2-4C0F-BE2C-03D27123684F}" destId="{782694D7-B884-4E84-B64F-E9C8B2E7AEE9}" srcOrd="0" destOrd="0" presId="urn:microsoft.com/office/officeart/2005/8/layout/hierarchy1"/>
    <dgm:cxn modelId="{8CF42282-E3D4-49A9-9F9C-4C9594FE9852}" type="presParOf" srcId="{782694D7-B884-4E84-B64F-E9C8B2E7AEE9}" destId="{D96386DF-0E7E-4F11-90F7-8E6E9F319FB0}" srcOrd="0" destOrd="0" presId="urn:microsoft.com/office/officeart/2005/8/layout/hierarchy1"/>
    <dgm:cxn modelId="{33CDCEF0-D705-445B-9592-39C16EAC9318}" type="presParOf" srcId="{D96386DF-0E7E-4F11-90F7-8E6E9F319FB0}" destId="{25E62B7D-18D7-45EC-919C-B1E87E29C35C}" srcOrd="0" destOrd="0" presId="urn:microsoft.com/office/officeart/2005/8/layout/hierarchy1"/>
    <dgm:cxn modelId="{0D6D5FAB-7E83-45DF-9CEE-83CF9BB17E26}" type="presParOf" srcId="{D96386DF-0E7E-4F11-90F7-8E6E9F319FB0}" destId="{F56DE241-5DF8-4F63-B850-A18EC2A57C25}" srcOrd="1" destOrd="0" presId="urn:microsoft.com/office/officeart/2005/8/layout/hierarchy1"/>
    <dgm:cxn modelId="{B195CDBC-EE5C-4F00-AFE2-00076B40D1AE}" type="presParOf" srcId="{782694D7-B884-4E84-B64F-E9C8B2E7AEE9}" destId="{399CD531-177D-40AA-BEE2-C80FB5427184}" srcOrd="1" destOrd="0" presId="urn:microsoft.com/office/officeart/2005/8/layout/hierarchy1"/>
    <dgm:cxn modelId="{01A9B6B7-A263-4BC1-86DF-598DC157CF43}" type="presParOf" srcId="{399CD531-177D-40AA-BEE2-C80FB5427184}" destId="{275CC16C-49A1-425A-B145-36ED560871F3}" srcOrd="0" destOrd="0" presId="urn:microsoft.com/office/officeart/2005/8/layout/hierarchy1"/>
    <dgm:cxn modelId="{F620F998-0CE1-415D-9B71-86B29EA6152D}" type="presParOf" srcId="{399CD531-177D-40AA-BEE2-C80FB5427184}" destId="{FC912FBE-3558-4D23-AA5F-128BD3B06A91}" srcOrd="1" destOrd="0" presId="urn:microsoft.com/office/officeart/2005/8/layout/hierarchy1"/>
    <dgm:cxn modelId="{42EDD51D-C79E-4D52-BE4C-5B38E7A7D76C}" type="presParOf" srcId="{FC912FBE-3558-4D23-AA5F-128BD3B06A91}" destId="{C78A1AC8-1DBB-48BC-908B-091DB2EB3B1D}" srcOrd="0" destOrd="0" presId="urn:microsoft.com/office/officeart/2005/8/layout/hierarchy1"/>
    <dgm:cxn modelId="{30E79DA6-5F42-49B1-A02E-6300221DCC15}" type="presParOf" srcId="{C78A1AC8-1DBB-48BC-908B-091DB2EB3B1D}" destId="{8F5D646C-72EA-4D0D-9DF4-CA2A9B173BCF}" srcOrd="0" destOrd="0" presId="urn:microsoft.com/office/officeart/2005/8/layout/hierarchy1"/>
    <dgm:cxn modelId="{9195B3A6-7528-4490-ABE2-4D836775FE70}" type="presParOf" srcId="{C78A1AC8-1DBB-48BC-908B-091DB2EB3B1D}" destId="{5BF55F54-F871-404B-AF9F-F725CBF4AB2C}" srcOrd="1" destOrd="0" presId="urn:microsoft.com/office/officeart/2005/8/layout/hierarchy1"/>
    <dgm:cxn modelId="{971D708F-0744-467B-BD24-4BD218D9D41A}" type="presParOf" srcId="{FC912FBE-3558-4D23-AA5F-128BD3B06A91}" destId="{291A24AD-5051-4E09-B33F-ECD9FDFF0705}" srcOrd="1" destOrd="0" presId="urn:microsoft.com/office/officeart/2005/8/layout/hierarchy1"/>
    <dgm:cxn modelId="{D80E1690-3085-4D11-BD45-6D3238D4CA13}" type="presParOf" srcId="{291A24AD-5051-4E09-B33F-ECD9FDFF0705}" destId="{32BE68B1-3AEF-4F36-903E-53900176471A}" srcOrd="0" destOrd="0" presId="urn:microsoft.com/office/officeart/2005/8/layout/hierarchy1"/>
    <dgm:cxn modelId="{C67DDFDE-72BF-4B8A-8DA6-910C5EFC6957}" type="presParOf" srcId="{291A24AD-5051-4E09-B33F-ECD9FDFF0705}" destId="{859443F2-EA68-4E82-999A-4E9B4F23D059}" srcOrd="1" destOrd="0" presId="urn:microsoft.com/office/officeart/2005/8/layout/hierarchy1"/>
    <dgm:cxn modelId="{96D79C37-2D35-46EA-9CB3-D4916DC46CD2}" type="presParOf" srcId="{859443F2-EA68-4E82-999A-4E9B4F23D059}" destId="{C1EFA39F-7D9D-4588-9D2E-3F3BAF520BAB}" srcOrd="0" destOrd="0" presId="urn:microsoft.com/office/officeart/2005/8/layout/hierarchy1"/>
    <dgm:cxn modelId="{96960320-A358-4686-BF58-6F25B1B11C12}" type="presParOf" srcId="{C1EFA39F-7D9D-4588-9D2E-3F3BAF520BAB}" destId="{474853B7-FA41-478E-B515-CE32F4D82E5B}" srcOrd="0" destOrd="0" presId="urn:microsoft.com/office/officeart/2005/8/layout/hierarchy1"/>
    <dgm:cxn modelId="{15FCD951-C93D-4F05-859A-BB9A12DE5659}" type="presParOf" srcId="{C1EFA39F-7D9D-4588-9D2E-3F3BAF520BAB}" destId="{9AE92D4C-DA33-41EF-9284-06979E28B8ED}" srcOrd="1" destOrd="0" presId="urn:microsoft.com/office/officeart/2005/8/layout/hierarchy1"/>
    <dgm:cxn modelId="{34502F3A-2B9D-4CF1-89F0-E3D4CBA99585}" type="presParOf" srcId="{859443F2-EA68-4E82-999A-4E9B4F23D059}" destId="{CE1FCBA6-3878-4AD0-BDC9-FFBD2540624D}" srcOrd="1" destOrd="0" presId="urn:microsoft.com/office/officeart/2005/8/layout/hierarchy1"/>
    <dgm:cxn modelId="{A28888B0-3902-4521-8A99-3FFEE098F33F}" type="presParOf" srcId="{399CD531-177D-40AA-BEE2-C80FB5427184}" destId="{F1366C4D-D616-4366-851A-AD735CC793B6}" srcOrd="2" destOrd="0" presId="urn:microsoft.com/office/officeart/2005/8/layout/hierarchy1"/>
    <dgm:cxn modelId="{FFD9072C-A1C7-4B05-9D08-CDF246EC4707}" type="presParOf" srcId="{399CD531-177D-40AA-BEE2-C80FB5427184}" destId="{F42EE859-E877-4E7D-A784-C80F382D76C2}" srcOrd="3" destOrd="0" presId="urn:microsoft.com/office/officeart/2005/8/layout/hierarchy1"/>
    <dgm:cxn modelId="{BBB01151-E486-49B9-88AB-16FC22A95BEA}" type="presParOf" srcId="{F42EE859-E877-4E7D-A784-C80F382D76C2}" destId="{6F9A2852-7E64-4159-ACFA-F7C0D47EE510}" srcOrd="0" destOrd="0" presId="urn:microsoft.com/office/officeart/2005/8/layout/hierarchy1"/>
    <dgm:cxn modelId="{14A6E241-194E-4B7A-A76A-F7EDE16F1888}" type="presParOf" srcId="{6F9A2852-7E64-4159-ACFA-F7C0D47EE510}" destId="{0FEF4BA0-559E-4554-80EE-D7D92DB1FCCE}" srcOrd="0" destOrd="0" presId="urn:microsoft.com/office/officeart/2005/8/layout/hierarchy1"/>
    <dgm:cxn modelId="{49DF8D0C-819D-4557-89E3-27518CACBC79}" type="presParOf" srcId="{6F9A2852-7E64-4159-ACFA-F7C0D47EE510}" destId="{2122744E-EE1F-456D-B20D-E88DCB00B098}" srcOrd="1" destOrd="0" presId="urn:microsoft.com/office/officeart/2005/8/layout/hierarchy1"/>
    <dgm:cxn modelId="{3FE4959D-03D0-4128-9312-82627B21C8A0}" type="presParOf" srcId="{F42EE859-E877-4E7D-A784-C80F382D76C2}" destId="{6F094431-ACF8-4341-8612-2E1B2AB008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B410A-2C94-4294-9113-75D1FEA5C2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EEAADEE4-DC2D-4CEB-A433-CB46C141DB28}">
      <dgm:prSet phldrT="[Текст]" custT="1"/>
      <dgm:spPr/>
      <dgm:t>
        <a:bodyPr/>
        <a:lstStyle/>
        <a:p>
          <a:r>
            <a:rPr lang="ru-RU" sz="1800" b="1" i="0" u="sng" dirty="0" smtClean="0">
              <a:solidFill>
                <a:srgbClr val="000000"/>
              </a:solidFill>
              <a:latin typeface="Times New Roman" pitchFamily="18" charset="0"/>
              <a:cs typeface="Times New Roman" pitchFamily="18" charset="0"/>
            </a:rPr>
            <a:t>Обувь можно разделить по назначению:</a:t>
          </a:r>
          <a:endParaRPr lang="ru-RU" sz="1800" b="1" u="sng" dirty="0">
            <a:solidFill>
              <a:srgbClr val="000000"/>
            </a:solidFill>
            <a:latin typeface="Times New Roman" pitchFamily="18" charset="0"/>
            <a:cs typeface="Times New Roman" pitchFamily="18" charset="0"/>
          </a:endParaRPr>
        </a:p>
      </dgm:t>
    </dgm:pt>
    <dgm:pt modelId="{B9C13913-A6E2-4264-8BAD-FCA5559BD9C7}" type="parTrans" cxnId="{1C72FDB9-977E-40C9-820D-30090639885B}">
      <dgm:prSet/>
      <dgm:spPr/>
      <dgm:t>
        <a:bodyPr/>
        <a:lstStyle/>
        <a:p>
          <a:endParaRPr lang="ru-RU" sz="1800"/>
        </a:p>
      </dgm:t>
    </dgm:pt>
    <dgm:pt modelId="{04299344-2ADF-4EF5-9193-2E43DA6F112C}" type="sibTrans" cxnId="{1C72FDB9-977E-40C9-820D-30090639885B}">
      <dgm:prSet/>
      <dgm:spPr/>
      <dgm:t>
        <a:bodyPr/>
        <a:lstStyle/>
        <a:p>
          <a:endParaRPr lang="ru-RU" sz="1800"/>
        </a:p>
      </dgm:t>
    </dgm:pt>
    <dgm:pt modelId="{576AD939-6054-4719-B1A3-C8A1A388025D}">
      <dgm:prSet phldrT="[Текст]" custT="1"/>
      <dgm:spPr/>
      <dgm:t>
        <a:bodyPr/>
        <a:lstStyle/>
        <a:p>
          <a:r>
            <a:rPr lang="ru-RU" sz="1800" b="0" i="0" dirty="0" smtClean="0">
              <a:solidFill>
                <a:srgbClr val="000000"/>
              </a:solidFill>
              <a:latin typeface="Times New Roman" pitchFamily="18" charset="0"/>
              <a:cs typeface="Times New Roman" pitchFamily="18" charset="0"/>
            </a:rPr>
            <a:t>строитель-ная обувь</a:t>
          </a:r>
          <a:endParaRPr lang="ru-RU" sz="1800" dirty="0">
            <a:solidFill>
              <a:srgbClr val="000000"/>
            </a:solidFill>
            <a:latin typeface="Times New Roman" pitchFamily="18" charset="0"/>
            <a:cs typeface="Times New Roman" pitchFamily="18" charset="0"/>
          </a:endParaRPr>
        </a:p>
      </dgm:t>
    </dgm:pt>
    <dgm:pt modelId="{BF46222C-D035-4A36-A587-89713F298C92}" type="parTrans" cxnId="{25F6F767-B708-437B-A6E8-86DC49A22D69}">
      <dgm:prSet/>
      <dgm:spPr/>
      <dgm:t>
        <a:bodyPr/>
        <a:lstStyle/>
        <a:p>
          <a:endParaRPr lang="ru-RU" sz="1800"/>
        </a:p>
      </dgm:t>
    </dgm:pt>
    <dgm:pt modelId="{B350AB58-6A56-45FE-80E4-7A012F5FC95C}" type="sibTrans" cxnId="{25F6F767-B708-437B-A6E8-86DC49A22D69}">
      <dgm:prSet/>
      <dgm:spPr/>
      <dgm:t>
        <a:bodyPr/>
        <a:lstStyle/>
        <a:p>
          <a:endParaRPr lang="ru-RU" sz="1800"/>
        </a:p>
      </dgm:t>
    </dgm:pt>
    <dgm:pt modelId="{F2FE3D7B-87EB-4040-96F7-285CEC8D5593}">
      <dgm:prSet phldrT="[Текст]" custT="1"/>
      <dgm:spPr/>
      <dgm:t>
        <a:bodyPr/>
        <a:lstStyle/>
        <a:p>
          <a:r>
            <a:rPr lang="ru-RU" sz="1800" b="0" i="0" dirty="0" smtClean="0">
              <a:solidFill>
                <a:srgbClr val="000000"/>
              </a:solidFill>
              <a:latin typeface="Times New Roman" pitchFamily="18" charset="0"/>
              <a:cs typeface="Times New Roman" pitchFamily="18" charset="0"/>
            </a:rPr>
            <a:t>обувь для силовых структур, как правило это ботинки с высокими берцами.</a:t>
          </a:r>
          <a:endParaRPr lang="ru-RU" sz="1800" dirty="0">
            <a:solidFill>
              <a:srgbClr val="000000"/>
            </a:solidFill>
            <a:latin typeface="Times New Roman" pitchFamily="18" charset="0"/>
            <a:cs typeface="Times New Roman" pitchFamily="18" charset="0"/>
          </a:endParaRPr>
        </a:p>
      </dgm:t>
    </dgm:pt>
    <dgm:pt modelId="{1D3AA122-3E2A-44B5-B404-F8CB7F177B06}" type="parTrans" cxnId="{10450A4B-2AAE-416A-86D1-2B458C543357}">
      <dgm:prSet/>
      <dgm:spPr/>
      <dgm:t>
        <a:bodyPr/>
        <a:lstStyle/>
        <a:p>
          <a:endParaRPr lang="ru-RU" sz="1800"/>
        </a:p>
      </dgm:t>
    </dgm:pt>
    <dgm:pt modelId="{47D2ECCF-2462-47A3-9991-41967BD5CF27}" type="sibTrans" cxnId="{10450A4B-2AAE-416A-86D1-2B458C543357}">
      <dgm:prSet/>
      <dgm:spPr/>
      <dgm:t>
        <a:bodyPr/>
        <a:lstStyle/>
        <a:p>
          <a:endParaRPr lang="ru-RU" sz="1800"/>
        </a:p>
      </dgm:t>
    </dgm:pt>
    <dgm:pt modelId="{240524B1-4698-471F-AE29-147F5905C79F}">
      <dgm:prSet custT="1"/>
      <dgm:spPr/>
      <dgm:t>
        <a:bodyPr/>
        <a:lstStyle/>
        <a:p>
          <a:r>
            <a:rPr lang="ru-RU" sz="1800" b="0" i="0" dirty="0" smtClean="0">
              <a:solidFill>
                <a:srgbClr val="000000"/>
              </a:solidFill>
              <a:latin typeface="Times New Roman" pitchFamily="18" charset="0"/>
              <a:cs typeface="Times New Roman" pitchFamily="18" charset="0"/>
            </a:rPr>
            <a:t>Специа-лизиро-ванная мед обувь (обувь для мед.работ-ников)</a:t>
          </a:r>
          <a:endParaRPr lang="ru-RU" sz="1800" b="0" i="0" dirty="0">
            <a:solidFill>
              <a:srgbClr val="000000"/>
            </a:solidFill>
            <a:latin typeface="Times New Roman" pitchFamily="18" charset="0"/>
            <a:cs typeface="Times New Roman" pitchFamily="18" charset="0"/>
          </a:endParaRPr>
        </a:p>
      </dgm:t>
    </dgm:pt>
    <dgm:pt modelId="{956D7D03-FFA7-4809-80AA-00B25C7A9927}" type="parTrans" cxnId="{1C5CB299-417E-44E0-8112-35BB1EBF2696}">
      <dgm:prSet/>
      <dgm:spPr/>
      <dgm:t>
        <a:bodyPr/>
        <a:lstStyle/>
        <a:p>
          <a:endParaRPr lang="ru-RU" sz="1800"/>
        </a:p>
      </dgm:t>
    </dgm:pt>
    <dgm:pt modelId="{DC14346F-AA59-4F90-999B-5FE4ABA9014C}" type="sibTrans" cxnId="{1C5CB299-417E-44E0-8112-35BB1EBF2696}">
      <dgm:prSet/>
      <dgm:spPr/>
      <dgm:t>
        <a:bodyPr/>
        <a:lstStyle/>
        <a:p>
          <a:endParaRPr lang="ru-RU" sz="1800"/>
        </a:p>
      </dgm:t>
    </dgm:pt>
    <dgm:pt modelId="{08C64514-A0AD-44E7-8E26-032A27E707AA}">
      <dgm:prSet custT="1"/>
      <dgm:spPr/>
      <dgm:t>
        <a:bodyPr/>
        <a:lstStyle/>
        <a:p>
          <a:r>
            <a:rPr lang="ru-RU" sz="1800" b="0" i="0" dirty="0" smtClean="0">
              <a:solidFill>
                <a:srgbClr val="000000"/>
              </a:solidFill>
              <a:latin typeface="Times New Roman" pitchFamily="18" charset="0"/>
              <a:cs typeface="Times New Roman" pitchFamily="18" charset="0"/>
            </a:rPr>
            <a:t>для работни-ков пищевой промыш-ленности</a:t>
          </a:r>
          <a:endParaRPr lang="ru-RU" sz="1800" dirty="0">
            <a:solidFill>
              <a:srgbClr val="000000"/>
            </a:solidFill>
            <a:latin typeface="Times New Roman" pitchFamily="18" charset="0"/>
            <a:cs typeface="Times New Roman" pitchFamily="18" charset="0"/>
          </a:endParaRPr>
        </a:p>
      </dgm:t>
    </dgm:pt>
    <dgm:pt modelId="{799F03AD-720A-4464-9C93-0D6554F650C0}" type="parTrans" cxnId="{E0203D45-6D5E-49C6-AE5D-D51F5E9D8B5A}">
      <dgm:prSet/>
      <dgm:spPr/>
      <dgm:t>
        <a:bodyPr/>
        <a:lstStyle/>
        <a:p>
          <a:endParaRPr lang="ru-RU" sz="1800"/>
        </a:p>
      </dgm:t>
    </dgm:pt>
    <dgm:pt modelId="{13450294-F777-449C-B8C9-D158957B932F}" type="sibTrans" cxnId="{E0203D45-6D5E-49C6-AE5D-D51F5E9D8B5A}">
      <dgm:prSet/>
      <dgm:spPr/>
      <dgm:t>
        <a:bodyPr/>
        <a:lstStyle/>
        <a:p>
          <a:endParaRPr lang="ru-RU" sz="1800"/>
        </a:p>
      </dgm:t>
    </dgm:pt>
    <dgm:pt modelId="{B6870765-84FA-4E4D-BCE5-1F937EE40305}">
      <dgm:prSet custT="1"/>
      <dgm:spPr/>
      <dgm:t>
        <a:bodyPr/>
        <a:lstStyle/>
        <a:p>
          <a:r>
            <a:rPr lang="ru-RU" sz="1800" b="0" i="0" dirty="0" smtClean="0">
              <a:solidFill>
                <a:srgbClr val="000000"/>
              </a:solidFill>
              <a:latin typeface="Times New Roman" pitchFamily="18" charset="0"/>
              <a:cs typeface="Times New Roman" pitchFamily="18" charset="0"/>
            </a:rPr>
            <a:t>химических, нефтяных компаний и т.д.</a:t>
          </a:r>
          <a:endParaRPr lang="ru-RU" sz="1800" dirty="0">
            <a:solidFill>
              <a:srgbClr val="000000"/>
            </a:solidFill>
            <a:latin typeface="Times New Roman" pitchFamily="18" charset="0"/>
            <a:cs typeface="Times New Roman" pitchFamily="18" charset="0"/>
          </a:endParaRPr>
        </a:p>
      </dgm:t>
    </dgm:pt>
    <dgm:pt modelId="{44C9F6B2-CD4B-4160-B976-C1E0C5D308B6}" type="parTrans" cxnId="{55C661FC-9D3D-47B7-B6FD-31923A9F741B}">
      <dgm:prSet/>
      <dgm:spPr/>
      <dgm:t>
        <a:bodyPr/>
        <a:lstStyle/>
        <a:p>
          <a:endParaRPr lang="ru-RU" sz="1800"/>
        </a:p>
      </dgm:t>
    </dgm:pt>
    <dgm:pt modelId="{FE12F2E2-B37B-466A-A1DC-72DEB20E7B43}" type="sibTrans" cxnId="{55C661FC-9D3D-47B7-B6FD-31923A9F741B}">
      <dgm:prSet/>
      <dgm:spPr/>
      <dgm:t>
        <a:bodyPr/>
        <a:lstStyle/>
        <a:p>
          <a:endParaRPr lang="ru-RU" sz="1800"/>
        </a:p>
      </dgm:t>
    </dgm:pt>
    <dgm:pt modelId="{4E2DF6A5-EC8D-48C8-A701-0DDFB5CEE609}" type="pres">
      <dgm:prSet presAssocID="{1EBB410A-2C94-4294-9113-75D1FEA5C237}" presName="hierChild1" presStyleCnt="0">
        <dgm:presLayoutVars>
          <dgm:chPref val="1"/>
          <dgm:dir/>
          <dgm:animOne val="branch"/>
          <dgm:animLvl val="lvl"/>
          <dgm:resizeHandles/>
        </dgm:presLayoutVars>
      </dgm:prSet>
      <dgm:spPr/>
      <dgm:t>
        <a:bodyPr/>
        <a:lstStyle/>
        <a:p>
          <a:endParaRPr lang="ru-RU"/>
        </a:p>
      </dgm:t>
    </dgm:pt>
    <dgm:pt modelId="{C28475F5-D102-40CB-8500-C0490459917A}" type="pres">
      <dgm:prSet presAssocID="{EEAADEE4-DC2D-4CEB-A433-CB46C141DB28}" presName="hierRoot1" presStyleCnt="0"/>
      <dgm:spPr/>
    </dgm:pt>
    <dgm:pt modelId="{074E87CF-9BC1-4BC3-AF5C-783BDF69B2A7}" type="pres">
      <dgm:prSet presAssocID="{EEAADEE4-DC2D-4CEB-A433-CB46C141DB28}" presName="composite" presStyleCnt="0"/>
      <dgm:spPr/>
    </dgm:pt>
    <dgm:pt modelId="{B3F8A939-CD49-47F4-96EF-BB9E8BCE138E}" type="pres">
      <dgm:prSet presAssocID="{EEAADEE4-DC2D-4CEB-A433-CB46C141DB28}" presName="background" presStyleLbl="node0" presStyleIdx="0" presStyleCnt="1"/>
      <dgm:spPr/>
    </dgm:pt>
    <dgm:pt modelId="{F4890759-0AA0-4FA0-BD38-04D60767C8CE}" type="pres">
      <dgm:prSet presAssocID="{EEAADEE4-DC2D-4CEB-A433-CB46C141DB28}" presName="text" presStyleLbl="fgAcc0" presStyleIdx="0" presStyleCnt="1" custScaleX="472841" custLinFactNeighborX="-5555" custLinFactNeighborY="-31508">
        <dgm:presLayoutVars>
          <dgm:chPref val="3"/>
        </dgm:presLayoutVars>
      </dgm:prSet>
      <dgm:spPr/>
      <dgm:t>
        <a:bodyPr/>
        <a:lstStyle/>
        <a:p>
          <a:endParaRPr lang="ru-RU"/>
        </a:p>
      </dgm:t>
    </dgm:pt>
    <dgm:pt modelId="{67565ADE-0AAD-479A-89CD-833E5B65D42D}" type="pres">
      <dgm:prSet presAssocID="{EEAADEE4-DC2D-4CEB-A433-CB46C141DB28}" presName="hierChild2" presStyleCnt="0"/>
      <dgm:spPr/>
    </dgm:pt>
    <dgm:pt modelId="{59F55084-820B-4FC0-9B97-819C28533223}" type="pres">
      <dgm:prSet presAssocID="{BF46222C-D035-4A36-A587-89713F298C92}" presName="Name10" presStyleLbl="parChTrans1D2" presStyleIdx="0" presStyleCnt="5"/>
      <dgm:spPr/>
      <dgm:t>
        <a:bodyPr/>
        <a:lstStyle/>
        <a:p>
          <a:endParaRPr lang="ru-RU"/>
        </a:p>
      </dgm:t>
    </dgm:pt>
    <dgm:pt modelId="{D020C31A-A9F9-49CC-B7A4-FA99C461ED20}" type="pres">
      <dgm:prSet presAssocID="{576AD939-6054-4719-B1A3-C8A1A388025D}" presName="hierRoot2" presStyleCnt="0"/>
      <dgm:spPr/>
    </dgm:pt>
    <dgm:pt modelId="{ED92E17F-9A0B-43EA-BA70-B42B28010444}" type="pres">
      <dgm:prSet presAssocID="{576AD939-6054-4719-B1A3-C8A1A388025D}" presName="composite2" presStyleCnt="0"/>
      <dgm:spPr/>
    </dgm:pt>
    <dgm:pt modelId="{CCE4DC75-E7AA-4D2C-B1A2-35F43EC48D3D}" type="pres">
      <dgm:prSet presAssocID="{576AD939-6054-4719-B1A3-C8A1A388025D}" presName="background2" presStyleLbl="node2" presStyleIdx="0" presStyleCnt="5"/>
      <dgm:spPr/>
    </dgm:pt>
    <dgm:pt modelId="{3179C9BB-0E22-4E15-9786-4CF7E1C7277C}" type="pres">
      <dgm:prSet presAssocID="{576AD939-6054-4719-B1A3-C8A1A388025D}" presName="text2" presStyleLbl="fgAcc2" presStyleIdx="0" presStyleCnt="5" custScaleX="125277" custScaleY="234210">
        <dgm:presLayoutVars>
          <dgm:chPref val="3"/>
        </dgm:presLayoutVars>
      </dgm:prSet>
      <dgm:spPr/>
      <dgm:t>
        <a:bodyPr/>
        <a:lstStyle/>
        <a:p>
          <a:endParaRPr lang="ru-RU"/>
        </a:p>
      </dgm:t>
    </dgm:pt>
    <dgm:pt modelId="{BC7D6760-06BE-46C6-A7F2-C51861AEC82E}" type="pres">
      <dgm:prSet presAssocID="{576AD939-6054-4719-B1A3-C8A1A388025D}" presName="hierChild3" presStyleCnt="0"/>
      <dgm:spPr/>
    </dgm:pt>
    <dgm:pt modelId="{C08E80A3-B510-4779-98AA-C2BC0807221B}" type="pres">
      <dgm:prSet presAssocID="{956D7D03-FFA7-4809-80AA-00B25C7A9927}" presName="Name10" presStyleLbl="parChTrans1D2" presStyleIdx="1" presStyleCnt="5"/>
      <dgm:spPr/>
      <dgm:t>
        <a:bodyPr/>
        <a:lstStyle/>
        <a:p>
          <a:endParaRPr lang="ru-RU"/>
        </a:p>
      </dgm:t>
    </dgm:pt>
    <dgm:pt modelId="{F193630C-46B8-465F-BE52-145CB549F79B}" type="pres">
      <dgm:prSet presAssocID="{240524B1-4698-471F-AE29-147F5905C79F}" presName="hierRoot2" presStyleCnt="0"/>
      <dgm:spPr/>
    </dgm:pt>
    <dgm:pt modelId="{9C44DA17-C40D-402E-9CB2-DE3DC3BA99CD}" type="pres">
      <dgm:prSet presAssocID="{240524B1-4698-471F-AE29-147F5905C79F}" presName="composite2" presStyleCnt="0"/>
      <dgm:spPr/>
    </dgm:pt>
    <dgm:pt modelId="{559095B4-32CF-4D63-9F20-3810809ED7AA}" type="pres">
      <dgm:prSet presAssocID="{240524B1-4698-471F-AE29-147F5905C79F}" presName="background2" presStyleLbl="node2" presStyleIdx="1" presStyleCnt="5"/>
      <dgm:spPr/>
    </dgm:pt>
    <dgm:pt modelId="{8C019344-5205-4AB5-8975-74485B059C19}" type="pres">
      <dgm:prSet presAssocID="{240524B1-4698-471F-AE29-147F5905C79F}" presName="text2" presStyleLbl="fgAcc2" presStyleIdx="1" presStyleCnt="5" custScaleY="232779">
        <dgm:presLayoutVars>
          <dgm:chPref val="3"/>
        </dgm:presLayoutVars>
      </dgm:prSet>
      <dgm:spPr/>
      <dgm:t>
        <a:bodyPr/>
        <a:lstStyle/>
        <a:p>
          <a:endParaRPr lang="ru-RU"/>
        </a:p>
      </dgm:t>
    </dgm:pt>
    <dgm:pt modelId="{0123888E-8BFB-499F-BFBC-D3A49CE56D18}" type="pres">
      <dgm:prSet presAssocID="{240524B1-4698-471F-AE29-147F5905C79F}" presName="hierChild3" presStyleCnt="0"/>
      <dgm:spPr/>
    </dgm:pt>
    <dgm:pt modelId="{660F965D-9BE0-401E-AC18-18A095356066}" type="pres">
      <dgm:prSet presAssocID="{1D3AA122-3E2A-44B5-B404-F8CB7F177B06}" presName="Name10" presStyleLbl="parChTrans1D2" presStyleIdx="2" presStyleCnt="5"/>
      <dgm:spPr/>
      <dgm:t>
        <a:bodyPr/>
        <a:lstStyle/>
        <a:p>
          <a:endParaRPr lang="ru-RU"/>
        </a:p>
      </dgm:t>
    </dgm:pt>
    <dgm:pt modelId="{944267C6-FA2D-44AC-AB63-2E54400B2A63}" type="pres">
      <dgm:prSet presAssocID="{F2FE3D7B-87EB-4040-96F7-285CEC8D5593}" presName="hierRoot2" presStyleCnt="0"/>
      <dgm:spPr/>
    </dgm:pt>
    <dgm:pt modelId="{0876AEBA-0345-494B-8D8C-6E5BE62C2585}" type="pres">
      <dgm:prSet presAssocID="{F2FE3D7B-87EB-4040-96F7-285CEC8D5593}" presName="composite2" presStyleCnt="0"/>
      <dgm:spPr/>
    </dgm:pt>
    <dgm:pt modelId="{28CFCAC7-07E5-4EB7-9DF7-7D4E82316EBC}" type="pres">
      <dgm:prSet presAssocID="{F2FE3D7B-87EB-4040-96F7-285CEC8D5593}" presName="background2" presStyleLbl="node2" presStyleIdx="2" presStyleCnt="5"/>
      <dgm:spPr/>
    </dgm:pt>
    <dgm:pt modelId="{437745FC-320E-4627-AFDD-207F5788FB65}" type="pres">
      <dgm:prSet presAssocID="{F2FE3D7B-87EB-4040-96F7-285CEC8D5593}" presName="text2" presStyleLbl="fgAcc2" presStyleIdx="2" presStyleCnt="5" custScaleX="132414" custScaleY="233658">
        <dgm:presLayoutVars>
          <dgm:chPref val="3"/>
        </dgm:presLayoutVars>
      </dgm:prSet>
      <dgm:spPr/>
      <dgm:t>
        <a:bodyPr/>
        <a:lstStyle/>
        <a:p>
          <a:endParaRPr lang="ru-RU"/>
        </a:p>
      </dgm:t>
    </dgm:pt>
    <dgm:pt modelId="{AC97BB86-3E12-48C7-A70B-F8EA62235788}" type="pres">
      <dgm:prSet presAssocID="{F2FE3D7B-87EB-4040-96F7-285CEC8D5593}" presName="hierChild3" presStyleCnt="0"/>
      <dgm:spPr/>
    </dgm:pt>
    <dgm:pt modelId="{FD612F78-7F17-47D9-A8DA-FA7A9EFE63BC}" type="pres">
      <dgm:prSet presAssocID="{799F03AD-720A-4464-9C93-0D6554F650C0}" presName="Name10" presStyleLbl="parChTrans1D2" presStyleIdx="3" presStyleCnt="5"/>
      <dgm:spPr/>
      <dgm:t>
        <a:bodyPr/>
        <a:lstStyle/>
        <a:p>
          <a:endParaRPr lang="ru-RU"/>
        </a:p>
      </dgm:t>
    </dgm:pt>
    <dgm:pt modelId="{A6DCD3FF-C283-47AA-A608-D31FF9FBEC6C}" type="pres">
      <dgm:prSet presAssocID="{08C64514-A0AD-44E7-8E26-032A27E707AA}" presName="hierRoot2" presStyleCnt="0"/>
      <dgm:spPr/>
    </dgm:pt>
    <dgm:pt modelId="{ACB85A52-E78D-43F0-B9A2-2F485F3E95D8}" type="pres">
      <dgm:prSet presAssocID="{08C64514-A0AD-44E7-8E26-032A27E707AA}" presName="composite2" presStyleCnt="0"/>
      <dgm:spPr/>
    </dgm:pt>
    <dgm:pt modelId="{5F040E68-9E2F-4084-8A8C-1267DE94C689}" type="pres">
      <dgm:prSet presAssocID="{08C64514-A0AD-44E7-8E26-032A27E707AA}" presName="background2" presStyleLbl="node2" presStyleIdx="3" presStyleCnt="5"/>
      <dgm:spPr/>
    </dgm:pt>
    <dgm:pt modelId="{AE1D62A4-8D82-45DA-8E6D-6A459676CE6B}" type="pres">
      <dgm:prSet presAssocID="{08C64514-A0AD-44E7-8E26-032A27E707AA}" presName="text2" presStyleLbl="fgAcc2" presStyleIdx="3" presStyleCnt="5" custScaleY="236849">
        <dgm:presLayoutVars>
          <dgm:chPref val="3"/>
        </dgm:presLayoutVars>
      </dgm:prSet>
      <dgm:spPr/>
      <dgm:t>
        <a:bodyPr/>
        <a:lstStyle/>
        <a:p>
          <a:endParaRPr lang="ru-RU"/>
        </a:p>
      </dgm:t>
    </dgm:pt>
    <dgm:pt modelId="{FD4565D7-9234-48D8-941F-3A07E704D104}" type="pres">
      <dgm:prSet presAssocID="{08C64514-A0AD-44E7-8E26-032A27E707AA}" presName="hierChild3" presStyleCnt="0"/>
      <dgm:spPr/>
    </dgm:pt>
    <dgm:pt modelId="{208081E9-F75E-4D11-932C-43907FA880B3}" type="pres">
      <dgm:prSet presAssocID="{44C9F6B2-CD4B-4160-B976-C1E0C5D308B6}" presName="Name10" presStyleLbl="parChTrans1D2" presStyleIdx="4" presStyleCnt="5"/>
      <dgm:spPr/>
      <dgm:t>
        <a:bodyPr/>
        <a:lstStyle/>
        <a:p>
          <a:endParaRPr lang="ru-RU"/>
        </a:p>
      </dgm:t>
    </dgm:pt>
    <dgm:pt modelId="{7BEDDA79-2A62-42FB-A858-993C1CAA406D}" type="pres">
      <dgm:prSet presAssocID="{B6870765-84FA-4E4D-BCE5-1F937EE40305}" presName="hierRoot2" presStyleCnt="0"/>
      <dgm:spPr/>
    </dgm:pt>
    <dgm:pt modelId="{575D383A-3501-4BA8-AC04-03F01B8C81E4}" type="pres">
      <dgm:prSet presAssocID="{B6870765-84FA-4E4D-BCE5-1F937EE40305}" presName="composite2" presStyleCnt="0"/>
      <dgm:spPr/>
    </dgm:pt>
    <dgm:pt modelId="{228EA323-75F4-4F6E-8813-5BAA4AEE801A}" type="pres">
      <dgm:prSet presAssocID="{B6870765-84FA-4E4D-BCE5-1F937EE40305}" presName="background2" presStyleLbl="node2" presStyleIdx="4" presStyleCnt="5"/>
      <dgm:spPr/>
    </dgm:pt>
    <dgm:pt modelId="{42A1ED60-27DE-4C06-9E9F-02766277F922}" type="pres">
      <dgm:prSet presAssocID="{B6870765-84FA-4E4D-BCE5-1F937EE40305}" presName="text2" presStyleLbl="fgAcc2" presStyleIdx="4" presStyleCnt="5" custScaleX="140278" custScaleY="236850">
        <dgm:presLayoutVars>
          <dgm:chPref val="3"/>
        </dgm:presLayoutVars>
      </dgm:prSet>
      <dgm:spPr/>
      <dgm:t>
        <a:bodyPr/>
        <a:lstStyle/>
        <a:p>
          <a:endParaRPr lang="ru-RU"/>
        </a:p>
      </dgm:t>
    </dgm:pt>
    <dgm:pt modelId="{F88190FA-124E-4041-90DB-5B3D179C5086}" type="pres">
      <dgm:prSet presAssocID="{B6870765-84FA-4E4D-BCE5-1F937EE40305}" presName="hierChild3" presStyleCnt="0"/>
      <dgm:spPr/>
    </dgm:pt>
  </dgm:ptLst>
  <dgm:cxnLst>
    <dgm:cxn modelId="{8B0A1297-C3EA-4435-9665-67B5A34157D7}" type="presOf" srcId="{799F03AD-720A-4464-9C93-0D6554F650C0}" destId="{FD612F78-7F17-47D9-A8DA-FA7A9EFE63BC}" srcOrd="0" destOrd="0" presId="urn:microsoft.com/office/officeart/2005/8/layout/hierarchy1"/>
    <dgm:cxn modelId="{3B96E113-7739-423D-82B5-8A74670EFC4E}" type="presOf" srcId="{08C64514-A0AD-44E7-8E26-032A27E707AA}" destId="{AE1D62A4-8D82-45DA-8E6D-6A459676CE6B}" srcOrd="0" destOrd="0" presId="urn:microsoft.com/office/officeart/2005/8/layout/hierarchy1"/>
    <dgm:cxn modelId="{803E43A5-FC32-430C-9079-1E4FCFFA1542}" type="presOf" srcId="{BF46222C-D035-4A36-A587-89713F298C92}" destId="{59F55084-820B-4FC0-9B97-819C28533223}" srcOrd="0" destOrd="0" presId="urn:microsoft.com/office/officeart/2005/8/layout/hierarchy1"/>
    <dgm:cxn modelId="{10450A4B-2AAE-416A-86D1-2B458C543357}" srcId="{EEAADEE4-DC2D-4CEB-A433-CB46C141DB28}" destId="{F2FE3D7B-87EB-4040-96F7-285CEC8D5593}" srcOrd="2" destOrd="0" parTransId="{1D3AA122-3E2A-44B5-B404-F8CB7F177B06}" sibTransId="{47D2ECCF-2462-47A3-9991-41967BD5CF27}"/>
    <dgm:cxn modelId="{55C661FC-9D3D-47B7-B6FD-31923A9F741B}" srcId="{EEAADEE4-DC2D-4CEB-A433-CB46C141DB28}" destId="{B6870765-84FA-4E4D-BCE5-1F937EE40305}" srcOrd="4" destOrd="0" parTransId="{44C9F6B2-CD4B-4160-B976-C1E0C5D308B6}" sibTransId="{FE12F2E2-B37B-466A-A1DC-72DEB20E7B43}"/>
    <dgm:cxn modelId="{94FE4ABD-A70B-484D-98E3-FEB5D35461CB}" type="presOf" srcId="{F2FE3D7B-87EB-4040-96F7-285CEC8D5593}" destId="{437745FC-320E-4627-AFDD-207F5788FB65}" srcOrd="0" destOrd="0" presId="urn:microsoft.com/office/officeart/2005/8/layout/hierarchy1"/>
    <dgm:cxn modelId="{09B6AEC3-0AD1-4E92-9621-87C8955330C4}" type="presOf" srcId="{1EBB410A-2C94-4294-9113-75D1FEA5C237}" destId="{4E2DF6A5-EC8D-48C8-A701-0DDFB5CEE609}" srcOrd="0" destOrd="0" presId="urn:microsoft.com/office/officeart/2005/8/layout/hierarchy1"/>
    <dgm:cxn modelId="{E0203D45-6D5E-49C6-AE5D-D51F5E9D8B5A}" srcId="{EEAADEE4-DC2D-4CEB-A433-CB46C141DB28}" destId="{08C64514-A0AD-44E7-8E26-032A27E707AA}" srcOrd="3" destOrd="0" parTransId="{799F03AD-720A-4464-9C93-0D6554F650C0}" sibTransId="{13450294-F777-449C-B8C9-D158957B932F}"/>
    <dgm:cxn modelId="{BCF3EE1A-3712-45EA-9269-966F98DE0274}" type="presOf" srcId="{240524B1-4698-471F-AE29-147F5905C79F}" destId="{8C019344-5205-4AB5-8975-74485B059C19}" srcOrd="0" destOrd="0" presId="urn:microsoft.com/office/officeart/2005/8/layout/hierarchy1"/>
    <dgm:cxn modelId="{41ADAC3D-5108-4DBF-9025-9A53618AFC9C}" type="presOf" srcId="{B6870765-84FA-4E4D-BCE5-1F937EE40305}" destId="{42A1ED60-27DE-4C06-9E9F-02766277F922}" srcOrd="0" destOrd="0" presId="urn:microsoft.com/office/officeart/2005/8/layout/hierarchy1"/>
    <dgm:cxn modelId="{5E2A39A8-6894-4667-9A72-C98AF707C35E}" type="presOf" srcId="{956D7D03-FFA7-4809-80AA-00B25C7A9927}" destId="{C08E80A3-B510-4779-98AA-C2BC0807221B}" srcOrd="0" destOrd="0" presId="urn:microsoft.com/office/officeart/2005/8/layout/hierarchy1"/>
    <dgm:cxn modelId="{1C72FDB9-977E-40C9-820D-30090639885B}" srcId="{1EBB410A-2C94-4294-9113-75D1FEA5C237}" destId="{EEAADEE4-DC2D-4CEB-A433-CB46C141DB28}" srcOrd="0" destOrd="0" parTransId="{B9C13913-A6E2-4264-8BAD-FCA5559BD9C7}" sibTransId="{04299344-2ADF-4EF5-9193-2E43DA6F112C}"/>
    <dgm:cxn modelId="{9C4EFF64-18A3-496A-BD93-D5C43A5FC2A0}" type="presOf" srcId="{EEAADEE4-DC2D-4CEB-A433-CB46C141DB28}" destId="{F4890759-0AA0-4FA0-BD38-04D60767C8CE}" srcOrd="0" destOrd="0" presId="urn:microsoft.com/office/officeart/2005/8/layout/hierarchy1"/>
    <dgm:cxn modelId="{25F6F767-B708-437B-A6E8-86DC49A22D69}" srcId="{EEAADEE4-DC2D-4CEB-A433-CB46C141DB28}" destId="{576AD939-6054-4719-B1A3-C8A1A388025D}" srcOrd="0" destOrd="0" parTransId="{BF46222C-D035-4A36-A587-89713F298C92}" sibTransId="{B350AB58-6A56-45FE-80E4-7A012F5FC95C}"/>
    <dgm:cxn modelId="{1C5CB299-417E-44E0-8112-35BB1EBF2696}" srcId="{EEAADEE4-DC2D-4CEB-A433-CB46C141DB28}" destId="{240524B1-4698-471F-AE29-147F5905C79F}" srcOrd="1" destOrd="0" parTransId="{956D7D03-FFA7-4809-80AA-00B25C7A9927}" sibTransId="{DC14346F-AA59-4F90-999B-5FE4ABA9014C}"/>
    <dgm:cxn modelId="{A8E56229-530F-4962-8A7D-21682B61B7FC}" type="presOf" srcId="{576AD939-6054-4719-B1A3-C8A1A388025D}" destId="{3179C9BB-0E22-4E15-9786-4CF7E1C7277C}" srcOrd="0" destOrd="0" presId="urn:microsoft.com/office/officeart/2005/8/layout/hierarchy1"/>
    <dgm:cxn modelId="{0E94144E-3149-4950-A2F6-5277BE88ABBF}" type="presOf" srcId="{1D3AA122-3E2A-44B5-B404-F8CB7F177B06}" destId="{660F965D-9BE0-401E-AC18-18A095356066}" srcOrd="0" destOrd="0" presId="urn:microsoft.com/office/officeart/2005/8/layout/hierarchy1"/>
    <dgm:cxn modelId="{14965963-3402-436C-A7D9-710D711EC3C0}" type="presOf" srcId="{44C9F6B2-CD4B-4160-B976-C1E0C5D308B6}" destId="{208081E9-F75E-4D11-932C-43907FA880B3}" srcOrd="0" destOrd="0" presId="urn:microsoft.com/office/officeart/2005/8/layout/hierarchy1"/>
    <dgm:cxn modelId="{C402CD42-AA60-4847-B2C9-C61A040FF20F}" type="presParOf" srcId="{4E2DF6A5-EC8D-48C8-A701-0DDFB5CEE609}" destId="{C28475F5-D102-40CB-8500-C0490459917A}" srcOrd="0" destOrd="0" presId="urn:microsoft.com/office/officeart/2005/8/layout/hierarchy1"/>
    <dgm:cxn modelId="{D27CFEBD-E521-42A6-8EFC-32EF232162D6}" type="presParOf" srcId="{C28475F5-D102-40CB-8500-C0490459917A}" destId="{074E87CF-9BC1-4BC3-AF5C-783BDF69B2A7}" srcOrd="0" destOrd="0" presId="urn:microsoft.com/office/officeart/2005/8/layout/hierarchy1"/>
    <dgm:cxn modelId="{6306103D-EF07-416A-B39D-12B9BAAA3BEB}" type="presParOf" srcId="{074E87CF-9BC1-4BC3-AF5C-783BDF69B2A7}" destId="{B3F8A939-CD49-47F4-96EF-BB9E8BCE138E}" srcOrd="0" destOrd="0" presId="urn:microsoft.com/office/officeart/2005/8/layout/hierarchy1"/>
    <dgm:cxn modelId="{51E3EFE2-9C52-4FB9-8A19-108663799F6F}" type="presParOf" srcId="{074E87CF-9BC1-4BC3-AF5C-783BDF69B2A7}" destId="{F4890759-0AA0-4FA0-BD38-04D60767C8CE}" srcOrd="1" destOrd="0" presId="urn:microsoft.com/office/officeart/2005/8/layout/hierarchy1"/>
    <dgm:cxn modelId="{77616921-87DF-480E-A869-5C776782F9D4}" type="presParOf" srcId="{C28475F5-D102-40CB-8500-C0490459917A}" destId="{67565ADE-0AAD-479A-89CD-833E5B65D42D}" srcOrd="1" destOrd="0" presId="urn:microsoft.com/office/officeart/2005/8/layout/hierarchy1"/>
    <dgm:cxn modelId="{4F4BBDE9-6EF2-47E8-8DFA-9ACF6F2C219A}" type="presParOf" srcId="{67565ADE-0AAD-479A-89CD-833E5B65D42D}" destId="{59F55084-820B-4FC0-9B97-819C28533223}" srcOrd="0" destOrd="0" presId="urn:microsoft.com/office/officeart/2005/8/layout/hierarchy1"/>
    <dgm:cxn modelId="{81AA9A9D-0356-4233-83BD-5352816836F4}" type="presParOf" srcId="{67565ADE-0AAD-479A-89CD-833E5B65D42D}" destId="{D020C31A-A9F9-49CC-B7A4-FA99C461ED20}" srcOrd="1" destOrd="0" presId="urn:microsoft.com/office/officeart/2005/8/layout/hierarchy1"/>
    <dgm:cxn modelId="{0C19F5B2-07B3-4082-BC48-C6862DE3904B}" type="presParOf" srcId="{D020C31A-A9F9-49CC-B7A4-FA99C461ED20}" destId="{ED92E17F-9A0B-43EA-BA70-B42B28010444}" srcOrd="0" destOrd="0" presId="urn:microsoft.com/office/officeart/2005/8/layout/hierarchy1"/>
    <dgm:cxn modelId="{0C9B8B6B-90A1-4C93-BF0B-1F52E14379C4}" type="presParOf" srcId="{ED92E17F-9A0B-43EA-BA70-B42B28010444}" destId="{CCE4DC75-E7AA-4D2C-B1A2-35F43EC48D3D}" srcOrd="0" destOrd="0" presId="urn:microsoft.com/office/officeart/2005/8/layout/hierarchy1"/>
    <dgm:cxn modelId="{B0C11951-73EA-4191-85BD-A063D05C895F}" type="presParOf" srcId="{ED92E17F-9A0B-43EA-BA70-B42B28010444}" destId="{3179C9BB-0E22-4E15-9786-4CF7E1C7277C}" srcOrd="1" destOrd="0" presId="urn:microsoft.com/office/officeart/2005/8/layout/hierarchy1"/>
    <dgm:cxn modelId="{971ADCE0-D7DF-436D-AA37-047479AB5BF5}" type="presParOf" srcId="{D020C31A-A9F9-49CC-B7A4-FA99C461ED20}" destId="{BC7D6760-06BE-46C6-A7F2-C51861AEC82E}" srcOrd="1" destOrd="0" presId="urn:microsoft.com/office/officeart/2005/8/layout/hierarchy1"/>
    <dgm:cxn modelId="{536A2568-50CB-42A7-B892-F8EDCE2C5E91}" type="presParOf" srcId="{67565ADE-0AAD-479A-89CD-833E5B65D42D}" destId="{C08E80A3-B510-4779-98AA-C2BC0807221B}" srcOrd="2" destOrd="0" presId="urn:microsoft.com/office/officeart/2005/8/layout/hierarchy1"/>
    <dgm:cxn modelId="{B4A6BB90-DBA0-45D2-B881-F6100EEBE9B1}" type="presParOf" srcId="{67565ADE-0AAD-479A-89CD-833E5B65D42D}" destId="{F193630C-46B8-465F-BE52-145CB549F79B}" srcOrd="3" destOrd="0" presId="urn:microsoft.com/office/officeart/2005/8/layout/hierarchy1"/>
    <dgm:cxn modelId="{46E75768-2DBB-48E8-A046-C484D7EB0E5C}" type="presParOf" srcId="{F193630C-46B8-465F-BE52-145CB549F79B}" destId="{9C44DA17-C40D-402E-9CB2-DE3DC3BA99CD}" srcOrd="0" destOrd="0" presId="urn:microsoft.com/office/officeart/2005/8/layout/hierarchy1"/>
    <dgm:cxn modelId="{659AA12C-DA21-4E38-894E-EDB44C2A16BA}" type="presParOf" srcId="{9C44DA17-C40D-402E-9CB2-DE3DC3BA99CD}" destId="{559095B4-32CF-4D63-9F20-3810809ED7AA}" srcOrd="0" destOrd="0" presId="urn:microsoft.com/office/officeart/2005/8/layout/hierarchy1"/>
    <dgm:cxn modelId="{4F8C2AE1-C385-414A-9137-885A62784629}" type="presParOf" srcId="{9C44DA17-C40D-402E-9CB2-DE3DC3BA99CD}" destId="{8C019344-5205-4AB5-8975-74485B059C19}" srcOrd="1" destOrd="0" presId="urn:microsoft.com/office/officeart/2005/8/layout/hierarchy1"/>
    <dgm:cxn modelId="{DE4ED1CD-BD30-43B5-8D72-4AAF2E844A5D}" type="presParOf" srcId="{F193630C-46B8-465F-BE52-145CB549F79B}" destId="{0123888E-8BFB-499F-BFBC-D3A49CE56D18}" srcOrd="1" destOrd="0" presId="urn:microsoft.com/office/officeart/2005/8/layout/hierarchy1"/>
    <dgm:cxn modelId="{E10E8AAE-6228-465F-ACC3-8243B1CB0F8B}" type="presParOf" srcId="{67565ADE-0AAD-479A-89CD-833E5B65D42D}" destId="{660F965D-9BE0-401E-AC18-18A095356066}" srcOrd="4" destOrd="0" presId="urn:microsoft.com/office/officeart/2005/8/layout/hierarchy1"/>
    <dgm:cxn modelId="{6C76F1C9-7163-422D-96E0-38ACA31ADAE5}" type="presParOf" srcId="{67565ADE-0AAD-479A-89CD-833E5B65D42D}" destId="{944267C6-FA2D-44AC-AB63-2E54400B2A63}" srcOrd="5" destOrd="0" presId="urn:microsoft.com/office/officeart/2005/8/layout/hierarchy1"/>
    <dgm:cxn modelId="{265D745C-EC0A-4A57-89F9-3F9A14DA646F}" type="presParOf" srcId="{944267C6-FA2D-44AC-AB63-2E54400B2A63}" destId="{0876AEBA-0345-494B-8D8C-6E5BE62C2585}" srcOrd="0" destOrd="0" presId="urn:microsoft.com/office/officeart/2005/8/layout/hierarchy1"/>
    <dgm:cxn modelId="{384664E8-2C5F-42BC-86B3-CDE5AF579FF2}" type="presParOf" srcId="{0876AEBA-0345-494B-8D8C-6E5BE62C2585}" destId="{28CFCAC7-07E5-4EB7-9DF7-7D4E82316EBC}" srcOrd="0" destOrd="0" presId="urn:microsoft.com/office/officeart/2005/8/layout/hierarchy1"/>
    <dgm:cxn modelId="{55548B77-8396-4D9E-8917-F1F695414619}" type="presParOf" srcId="{0876AEBA-0345-494B-8D8C-6E5BE62C2585}" destId="{437745FC-320E-4627-AFDD-207F5788FB65}" srcOrd="1" destOrd="0" presId="urn:microsoft.com/office/officeart/2005/8/layout/hierarchy1"/>
    <dgm:cxn modelId="{4EFC9350-DF13-4960-B9AA-235462DBEAF4}" type="presParOf" srcId="{944267C6-FA2D-44AC-AB63-2E54400B2A63}" destId="{AC97BB86-3E12-48C7-A70B-F8EA62235788}" srcOrd="1" destOrd="0" presId="urn:microsoft.com/office/officeart/2005/8/layout/hierarchy1"/>
    <dgm:cxn modelId="{B9466A3C-0292-4DBC-8F70-C124F498B3D1}" type="presParOf" srcId="{67565ADE-0AAD-479A-89CD-833E5B65D42D}" destId="{FD612F78-7F17-47D9-A8DA-FA7A9EFE63BC}" srcOrd="6" destOrd="0" presId="urn:microsoft.com/office/officeart/2005/8/layout/hierarchy1"/>
    <dgm:cxn modelId="{EE1B0EB3-66F4-4B64-B0E4-DCFFA5E47642}" type="presParOf" srcId="{67565ADE-0AAD-479A-89CD-833E5B65D42D}" destId="{A6DCD3FF-C283-47AA-A608-D31FF9FBEC6C}" srcOrd="7" destOrd="0" presId="urn:microsoft.com/office/officeart/2005/8/layout/hierarchy1"/>
    <dgm:cxn modelId="{9289578A-5C9B-4F28-93DE-2AAFD179DCC5}" type="presParOf" srcId="{A6DCD3FF-C283-47AA-A608-D31FF9FBEC6C}" destId="{ACB85A52-E78D-43F0-B9A2-2F485F3E95D8}" srcOrd="0" destOrd="0" presId="urn:microsoft.com/office/officeart/2005/8/layout/hierarchy1"/>
    <dgm:cxn modelId="{AF5F97CC-3C74-47A5-9595-74CCDD26944B}" type="presParOf" srcId="{ACB85A52-E78D-43F0-B9A2-2F485F3E95D8}" destId="{5F040E68-9E2F-4084-8A8C-1267DE94C689}" srcOrd="0" destOrd="0" presId="urn:microsoft.com/office/officeart/2005/8/layout/hierarchy1"/>
    <dgm:cxn modelId="{9E424950-8E36-4E80-B20E-0274F40ECAE6}" type="presParOf" srcId="{ACB85A52-E78D-43F0-B9A2-2F485F3E95D8}" destId="{AE1D62A4-8D82-45DA-8E6D-6A459676CE6B}" srcOrd="1" destOrd="0" presId="urn:microsoft.com/office/officeart/2005/8/layout/hierarchy1"/>
    <dgm:cxn modelId="{B5336642-80B4-4322-BD3A-DB6256569412}" type="presParOf" srcId="{A6DCD3FF-C283-47AA-A608-D31FF9FBEC6C}" destId="{FD4565D7-9234-48D8-941F-3A07E704D104}" srcOrd="1" destOrd="0" presId="urn:microsoft.com/office/officeart/2005/8/layout/hierarchy1"/>
    <dgm:cxn modelId="{A4AF3D5F-08FA-437C-9F13-0BAA856EB051}" type="presParOf" srcId="{67565ADE-0AAD-479A-89CD-833E5B65D42D}" destId="{208081E9-F75E-4D11-932C-43907FA880B3}" srcOrd="8" destOrd="0" presId="urn:microsoft.com/office/officeart/2005/8/layout/hierarchy1"/>
    <dgm:cxn modelId="{58B988FE-4AC7-49FB-B5AE-5E4BDC50C0C9}" type="presParOf" srcId="{67565ADE-0AAD-479A-89CD-833E5B65D42D}" destId="{7BEDDA79-2A62-42FB-A858-993C1CAA406D}" srcOrd="9" destOrd="0" presId="urn:microsoft.com/office/officeart/2005/8/layout/hierarchy1"/>
    <dgm:cxn modelId="{A1460534-C4F3-433A-A126-7AA89BE3F0FB}" type="presParOf" srcId="{7BEDDA79-2A62-42FB-A858-993C1CAA406D}" destId="{575D383A-3501-4BA8-AC04-03F01B8C81E4}" srcOrd="0" destOrd="0" presId="urn:microsoft.com/office/officeart/2005/8/layout/hierarchy1"/>
    <dgm:cxn modelId="{0FC09256-57C1-43D0-9E3F-778DF9525B2A}" type="presParOf" srcId="{575D383A-3501-4BA8-AC04-03F01B8C81E4}" destId="{228EA323-75F4-4F6E-8813-5BAA4AEE801A}" srcOrd="0" destOrd="0" presId="urn:microsoft.com/office/officeart/2005/8/layout/hierarchy1"/>
    <dgm:cxn modelId="{67D4E4F6-D175-435B-BF3E-6CCA69D9C49D}" type="presParOf" srcId="{575D383A-3501-4BA8-AC04-03F01B8C81E4}" destId="{42A1ED60-27DE-4C06-9E9F-02766277F922}" srcOrd="1" destOrd="0" presId="urn:microsoft.com/office/officeart/2005/8/layout/hierarchy1"/>
    <dgm:cxn modelId="{C8999ACB-F10E-4CF2-9B27-F30D485F8352}" type="presParOf" srcId="{7BEDDA79-2A62-42FB-A858-993C1CAA406D}" destId="{F88190FA-124E-4041-90DB-5B3D179C50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B410A-2C94-4294-9113-75D1FEA5C237}"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EEAADEE4-DC2D-4CEB-A433-CB46C141DB28}">
      <dgm:prSet phldrT="[Текст]" custT="1"/>
      <dgm:spPr/>
      <dgm:t>
        <a:bodyPr/>
        <a:lstStyle/>
        <a:p>
          <a:r>
            <a:rPr lang="ru-RU" sz="2000" b="1" i="0" dirty="0" smtClean="0">
              <a:solidFill>
                <a:srgbClr val="000000"/>
              </a:solidFill>
              <a:latin typeface="Times New Roman" pitchFamily="18" charset="0"/>
              <a:cs typeface="Times New Roman" pitchFamily="18" charset="0"/>
            </a:rPr>
            <a:t>Классификация рабочей спецобуви по форме выполнения</a:t>
          </a:r>
          <a:endParaRPr lang="ru-RU" sz="2000" b="1" u="sng" dirty="0">
            <a:solidFill>
              <a:srgbClr val="000000"/>
            </a:solidFill>
            <a:latin typeface="Times New Roman" pitchFamily="18" charset="0"/>
            <a:cs typeface="Times New Roman" pitchFamily="18" charset="0"/>
          </a:endParaRPr>
        </a:p>
      </dgm:t>
    </dgm:pt>
    <dgm:pt modelId="{B9C13913-A6E2-4264-8BAD-FCA5559BD9C7}" type="parTrans" cxnId="{1C72FDB9-977E-40C9-820D-30090639885B}">
      <dgm:prSet/>
      <dgm:spPr/>
      <dgm:t>
        <a:bodyPr/>
        <a:lstStyle/>
        <a:p>
          <a:endParaRPr lang="ru-RU" sz="2000">
            <a:solidFill>
              <a:srgbClr val="000000"/>
            </a:solidFill>
            <a:latin typeface="Times New Roman" pitchFamily="18" charset="0"/>
            <a:cs typeface="Times New Roman" pitchFamily="18" charset="0"/>
          </a:endParaRPr>
        </a:p>
      </dgm:t>
    </dgm:pt>
    <dgm:pt modelId="{04299344-2ADF-4EF5-9193-2E43DA6F112C}" type="sibTrans" cxnId="{1C72FDB9-977E-40C9-820D-30090639885B}">
      <dgm:prSet/>
      <dgm:spPr/>
      <dgm:t>
        <a:bodyPr/>
        <a:lstStyle/>
        <a:p>
          <a:endParaRPr lang="ru-RU" sz="2000">
            <a:solidFill>
              <a:srgbClr val="000000"/>
            </a:solidFill>
            <a:latin typeface="Times New Roman" pitchFamily="18" charset="0"/>
            <a:cs typeface="Times New Roman" pitchFamily="18" charset="0"/>
          </a:endParaRPr>
        </a:p>
      </dgm:t>
    </dgm:pt>
    <dgm:pt modelId="{576AD939-6054-4719-B1A3-C8A1A388025D}">
      <dgm:prSet phldrT="[Текст]" custT="1"/>
      <dgm:spPr/>
      <dgm:t>
        <a:bodyPr/>
        <a:lstStyle/>
        <a:p>
          <a:r>
            <a:rPr lang="ru-RU" sz="2000" b="1" i="0" dirty="0" smtClean="0">
              <a:solidFill>
                <a:srgbClr val="000000"/>
              </a:solidFill>
              <a:latin typeface="Times New Roman" pitchFamily="18" charset="0"/>
              <a:cs typeface="Times New Roman" pitchFamily="18" charset="0"/>
            </a:rPr>
            <a:t>Сапоги</a:t>
          </a:r>
          <a:endParaRPr lang="ru-RU" sz="2000" b="1" dirty="0">
            <a:solidFill>
              <a:srgbClr val="000000"/>
            </a:solidFill>
            <a:latin typeface="Times New Roman" pitchFamily="18" charset="0"/>
            <a:cs typeface="Times New Roman" pitchFamily="18" charset="0"/>
          </a:endParaRPr>
        </a:p>
      </dgm:t>
    </dgm:pt>
    <dgm:pt modelId="{BF46222C-D035-4A36-A587-89713F298C92}" type="parTrans" cxnId="{25F6F767-B708-437B-A6E8-86DC49A22D69}">
      <dgm:prSet/>
      <dgm:spPr/>
      <dgm:t>
        <a:bodyPr/>
        <a:lstStyle/>
        <a:p>
          <a:endParaRPr lang="ru-RU" sz="2000">
            <a:solidFill>
              <a:srgbClr val="000000"/>
            </a:solidFill>
            <a:latin typeface="Times New Roman" pitchFamily="18" charset="0"/>
            <a:cs typeface="Times New Roman" pitchFamily="18" charset="0"/>
          </a:endParaRPr>
        </a:p>
      </dgm:t>
    </dgm:pt>
    <dgm:pt modelId="{B350AB58-6A56-45FE-80E4-7A012F5FC95C}" type="sibTrans" cxnId="{25F6F767-B708-437B-A6E8-86DC49A22D69}">
      <dgm:prSet/>
      <dgm:spPr/>
      <dgm:t>
        <a:bodyPr/>
        <a:lstStyle/>
        <a:p>
          <a:endParaRPr lang="ru-RU" sz="2000">
            <a:solidFill>
              <a:srgbClr val="000000"/>
            </a:solidFill>
            <a:latin typeface="Times New Roman" pitchFamily="18" charset="0"/>
            <a:cs typeface="Times New Roman" pitchFamily="18" charset="0"/>
          </a:endParaRPr>
        </a:p>
      </dgm:t>
    </dgm:pt>
    <dgm:pt modelId="{F2FE3D7B-87EB-4040-96F7-285CEC8D5593}">
      <dgm:prSet phldrT="[Текст]" custT="1"/>
      <dgm:spPr/>
      <dgm:t>
        <a:bodyPr/>
        <a:lstStyle/>
        <a:p>
          <a:r>
            <a:rPr lang="ru-RU" sz="2000" b="1" dirty="0" smtClean="0">
              <a:solidFill>
                <a:srgbClr val="000000"/>
              </a:solidFill>
              <a:latin typeface="Times New Roman" pitchFamily="18" charset="0"/>
              <a:cs typeface="Times New Roman" pitchFamily="18" charset="0"/>
            </a:rPr>
            <a:t>Туфли</a:t>
          </a:r>
          <a:endParaRPr lang="ru-RU" sz="2000" b="1" dirty="0">
            <a:solidFill>
              <a:srgbClr val="000000"/>
            </a:solidFill>
            <a:latin typeface="Times New Roman" pitchFamily="18" charset="0"/>
            <a:cs typeface="Times New Roman" pitchFamily="18" charset="0"/>
          </a:endParaRPr>
        </a:p>
      </dgm:t>
    </dgm:pt>
    <dgm:pt modelId="{1D3AA122-3E2A-44B5-B404-F8CB7F177B06}" type="parTrans" cxnId="{10450A4B-2AAE-416A-86D1-2B458C543357}">
      <dgm:prSet/>
      <dgm:spPr/>
      <dgm:t>
        <a:bodyPr/>
        <a:lstStyle/>
        <a:p>
          <a:endParaRPr lang="ru-RU" sz="2000">
            <a:solidFill>
              <a:srgbClr val="000000"/>
            </a:solidFill>
            <a:latin typeface="Times New Roman" pitchFamily="18" charset="0"/>
            <a:cs typeface="Times New Roman" pitchFamily="18" charset="0"/>
          </a:endParaRPr>
        </a:p>
      </dgm:t>
    </dgm:pt>
    <dgm:pt modelId="{47D2ECCF-2462-47A3-9991-41967BD5CF27}" type="sibTrans" cxnId="{10450A4B-2AAE-416A-86D1-2B458C543357}">
      <dgm:prSet/>
      <dgm:spPr/>
      <dgm:t>
        <a:bodyPr/>
        <a:lstStyle/>
        <a:p>
          <a:endParaRPr lang="ru-RU" sz="2000">
            <a:solidFill>
              <a:srgbClr val="000000"/>
            </a:solidFill>
            <a:latin typeface="Times New Roman" pitchFamily="18" charset="0"/>
            <a:cs typeface="Times New Roman" pitchFamily="18" charset="0"/>
          </a:endParaRPr>
        </a:p>
      </dgm:t>
    </dgm:pt>
    <dgm:pt modelId="{240524B1-4698-471F-AE29-147F5905C79F}">
      <dgm:prSet custT="1"/>
      <dgm:spPr/>
      <dgm:t>
        <a:bodyPr/>
        <a:lstStyle/>
        <a:p>
          <a:r>
            <a:rPr lang="ru-RU" sz="2000" b="1" i="0" dirty="0" smtClean="0">
              <a:solidFill>
                <a:srgbClr val="000000"/>
              </a:solidFill>
              <a:latin typeface="Times New Roman" pitchFamily="18" charset="0"/>
              <a:cs typeface="Times New Roman" pitchFamily="18" charset="0"/>
            </a:rPr>
            <a:t>Ботинки</a:t>
          </a:r>
          <a:endParaRPr lang="ru-RU" sz="2000" b="1" i="0" dirty="0">
            <a:solidFill>
              <a:srgbClr val="000000"/>
            </a:solidFill>
            <a:latin typeface="Times New Roman" pitchFamily="18" charset="0"/>
            <a:cs typeface="Times New Roman" pitchFamily="18" charset="0"/>
          </a:endParaRPr>
        </a:p>
      </dgm:t>
    </dgm:pt>
    <dgm:pt modelId="{956D7D03-FFA7-4809-80AA-00B25C7A9927}" type="parTrans" cxnId="{1C5CB299-417E-44E0-8112-35BB1EBF2696}">
      <dgm:prSet/>
      <dgm:spPr/>
      <dgm:t>
        <a:bodyPr/>
        <a:lstStyle/>
        <a:p>
          <a:endParaRPr lang="ru-RU" sz="2000">
            <a:solidFill>
              <a:srgbClr val="000000"/>
            </a:solidFill>
            <a:latin typeface="Times New Roman" pitchFamily="18" charset="0"/>
            <a:cs typeface="Times New Roman" pitchFamily="18" charset="0"/>
          </a:endParaRPr>
        </a:p>
      </dgm:t>
    </dgm:pt>
    <dgm:pt modelId="{DC14346F-AA59-4F90-999B-5FE4ABA9014C}" type="sibTrans" cxnId="{1C5CB299-417E-44E0-8112-35BB1EBF2696}">
      <dgm:prSet/>
      <dgm:spPr/>
      <dgm:t>
        <a:bodyPr/>
        <a:lstStyle/>
        <a:p>
          <a:endParaRPr lang="ru-RU" sz="2000">
            <a:solidFill>
              <a:srgbClr val="000000"/>
            </a:solidFill>
            <a:latin typeface="Times New Roman" pitchFamily="18" charset="0"/>
            <a:cs typeface="Times New Roman" pitchFamily="18" charset="0"/>
          </a:endParaRPr>
        </a:p>
      </dgm:t>
    </dgm:pt>
    <dgm:pt modelId="{08C64514-A0AD-44E7-8E26-032A27E707AA}">
      <dgm:prSet custT="1"/>
      <dgm:spPr/>
      <dgm:t>
        <a:bodyPr/>
        <a:lstStyle/>
        <a:p>
          <a:r>
            <a:rPr lang="ru-RU" sz="2000" b="1" i="0" dirty="0" smtClean="0">
              <a:solidFill>
                <a:srgbClr val="000000"/>
              </a:solidFill>
              <a:latin typeface="Times New Roman" pitchFamily="18" charset="0"/>
              <a:cs typeface="Times New Roman" pitchFamily="18" charset="0"/>
            </a:rPr>
            <a:t>Бахилы</a:t>
          </a:r>
          <a:endParaRPr lang="ru-RU" sz="2000" b="1" dirty="0">
            <a:solidFill>
              <a:srgbClr val="000000"/>
            </a:solidFill>
            <a:latin typeface="Times New Roman" pitchFamily="18" charset="0"/>
            <a:cs typeface="Times New Roman" pitchFamily="18" charset="0"/>
          </a:endParaRPr>
        </a:p>
      </dgm:t>
    </dgm:pt>
    <dgm:pt modelId="{799F03AD-720A-4464-9C93-0D6554F650C0}" type="parTrans" cxnId="{E0203D45-6D5E-49C6-AE5D-D51F5E9D8B5A}">
      <dgm:prSet/>
      <dgm:spPr/>
      <dgm:t>
        <a:bodyPr/>
        <a:lstStyle/>
        <a:p>
          <a:endParaRPr lang="ru-RU" sz="2000">
            <a:solidFill>
              <a:srgbClr val="000000"/>
            </a:solidFill>
            <a:latin typeface="Times New Roman" pitchFamily="18" charset="0"/>
            <a:cs typeface="Times New Roman" pitchFamily="18" charset="0"/>
          </a:endParaRPr>
        </a:p>
      </dgm:t>
    </dgm:pt>
    <dgm:pt modelId="{13450294-F777-449C-B8C9-D158957B932F}" type="sibTrans" cxnId="{E0203D45-6D5E-49C6-AE5D-D51F5E9D8B5A}">
      <dgm:prSet/>
      <dgm:spPr/>
      <dgm:t>
        <a:bodyPr/>
        <a:lstStyle/>
        <a:p>
          <a:endParaRPr lang="ru-RU" sz="2000">
            <a:solidFill>
              <a:srgbClr val="000000"/>
            </a:solidFill>
            <a:latin typeface="Times New Roman" pitchFamily="18" charset="0"/>
            <a:cs typeface="Times New Roman" pitchFamily="18" charset="0"/>
          </a:endParaRPr>
        </a:p>
      </dgm:t>
    </dgm:pt>
    <dgm:pt modelId="{B6870765-84FA-4E4D-BCE5-1F937EE40305}">
      <dgm:prSet custT="1"/>
      <dgm:spPr/>
      <dgm:t>
        <a:bodyPr/>
        <a:lstStyle/>
        <a:p>
          <a:r>
            <a:rPr lang="ru-RU" sz="2000" b="1" i="0" dirty="0" smtClean="0">
              <a:solidFill>
                <a:srgbClr val="000000"/>
              </a:solidFill>
              <a:latin typeface="Times New Roman" pitchFamily="18" charset="0"/>
              <a:cs typeface="Times New Roman" pitchFamily="18" charset="0"/>
            </a:rPr>
            <a:t>Галоши</a:t>
          </a:r>
          <a:endParaRPr lang="ru-RU" sz="2000" b="1" dirty="0">
            <a:solidFill>
              <a:srgbClr val="000000"/>
            </a:solidFill>
            <a:latin typeface="Times New Roman" pitchFamily="18" charset="0"/>
            <a:cs typeface="Times New Roman" pitchFamily="18" charset="0"/>
          </a:endParaRPr>
        </a:p>
      </dgm:t>
    </dgm:pt>
    <dgm:pt modelId="{44C9F6B2-CD4B-4160-B976-C1E0C5D308B6}" type="parTrans" cxnId="{55C661FC-9D3D-47B7-B6FD-31923A9F741B}">
      <dgm:prSet/>
      <dgm:spPr/>
      <dgm:t>
        <a:bodyPr/>
        <a:lstStyle/>
        <a:p>
          <a:endParaRPr lang="ru-RU" sz="2000">
            <a:solidFill>
              <a:srgbClr val="000000"/>
            </a:solidFill>
            <a:latin typeface="Times New Roman" pitchFamily="18" charset="0"/>
            <a:cs typeface="Times New Roman" pitchFamily="18" charset="0"/>
          </a:endParaRPr>
        </a:p>
      </dgm:t>
    </dgm:pt>
    <dgm:pt modelId="{FE12F2E2-B37B-466A-A1DC-72DEB20E7B43}" type="sibTrans" cxnId="{55C661FC-9D3D-47B7-B6FD-31923A9F741B}">
      <dgm:prSet/>
      <dgm:spPr/>
      <dgm:t>
        <a:bodyPr/>
        <a:lstStyle/>
        <a:p>
          <a:endParaRPr lang="ru-RU" sz="2000">
            <a:solidFill>
              <a:srgbClr val="000000"/>
            </a:solidFill>
            <a:latin typeface="Times New Roman" pitchFamily="18" charset="0"/>
            <a:cs typeface="Times New Roman" pitchFamily="18" charset="0"/>
          </a:endParaRPr>
        </a:p>
      </dgm:t>
    </dgm:pt>
    <dgm:pt modelId="{D79D4DA1-2FD3-42E7-BDA1-9D19B50E1F66}">
      <dgm:prSet custT="1"/>
      <dgm:spPr/>
      <dgm:t>
        <a:bodyPr/>
        <a:lstStyle/>
        <a:p>
          <a:r>
            <a:rPr lang="ru-RU" sz="2000" dirty="0" smtClean="0">
              <a:solidFill>
                <a:srgbClr val="000000"/>
              </a:solidFill>
              <a:latin typeface="Times New Roman" pitchFamily="18" charset="0"/>
              <a:cs typeface="Times New Roman" pitchFamily="18" charset="0"/>
            </a:rPr>
            <a:t>Сапоги с удлинен-ным и укорочен-ным голенищем, полусапоги</a:t>
          </a:r>
          <a:endParaRPr lang="ru-RU" sz="2000" dirty="0">
            <a:solidFill>
              <a:srgbClr val="000000"/>
            </a:solidFill>
            <a:latin typeface="Times New Roman" pitchFamily="18" charset="0"/>
            <a:cs typeface="Times New Roman" pitchFamily="18" charset="0"/>
          </a:endParaRPr>
        </a:p>
      </dgm:t>
    </dgm:pt>
    <dgm:pt modelId="{91F9B4A6-F22A-4C5D-AD0F-DEA395EB239E}" type="parTrans" cxnId="{68DF9998-1EC7-4526-91DB-86A0E13E9B08}">
      <dgm:prSet/>
      <dgm:spPr/>
      <dgm:t>
        <a:bodyPr/>
        <a:lstStyle/>
        <a:p>
          <a:endParaRPr lang="ru-RU" sz="2000">
            <a:solidFill>
              <a:srgbClr val="000000"/>
            </a:solidFill>
            <a:latin typeface="Times New Roman" pitchFamily="18" charset="0"/>
            <a:cs typeface="Times New Roman" pitchFamily="18" charset="0"/>
          </a:endParaRPr>
        </a:p>
      </dgm:t>
    </dgm:pt>
    <dgm:pt modelId="{A6DEF071-8379-4918-91EA-8D5140B7CEB5}" type="sibTrans" cxnId="{68DF9998-1EC7-4526-91DB-86A0E13E9B08}">
      <dgm:prSet/>
      <dgm:spPr/>
      <dgm:t>
        <a:bodyPr/>
        <a:lstStyle/>
        <a:p>
          <a:endParaRPr lang="ru-RU" sz="2000">
            <a:solidFill>
              <a:srgbClr val="000000"/>
            </a:solidFill>
            <a:latin typeface="Times New Roman" pitchFamily="18" charset="0"/>
            <a:cs typeface="Times New Roman" pitchFamily="18" charset="0"/>
          </a:endParaRPr>
        </a:p>
      </dgm:t>
    </dgm:pt>
    <dgm:pt modelId="{E14BD980-A26F-4CE5-871E-862FF6B6F3FE}">
      <dgm:prSet custT="1"/>
      <dgm:spPr/>
      <dgm:t>
        <a:bodyPr/>
        <a:lstStyle/>
        <a:p>
          <a:r>
            <a:rPr lang="ru-RU" sz="2000" dirty="0" smtClean="0">
              <a:solidFill>
                <a:srgbClr val="000000"/>
              </a:solidFill>
              <a:latin typeface="Times New Roman" pitchFamily="18" charset="0"/>
              <a:cs typeface="Times New Roman" pitchFamily="18" charset="0"/>
            </a:rPr>
            <a:t>Полуботинки</a:t>
          </a:r>
          <a:endParaRPr lang="ru-RU" sz="2000" dirty="0">
            <a:solidFill>
              <a:srgbClr val="000000"/>
            </a:solidFill>
            <a:latin typeface="Times New Roman" pitchFamily="18" charset="0"/>
            <a:cs typeface="Times New Roman" pitchFamily="18" charset="0"/>
          </a:endParaRPr>
        </a:p>
      </dgm:t>
    </dgm:pt>
    <dgm:pt modelId="{AF95F0BC-2192-4FAB-BA16-AB9D24B42A55}" type="parTrans" cxnId="{6DFC9D8A-176F-494B-99B1-2D4C9C4E48BD}">
      <dgm:prSet/>
      <dgm:spPr/>
      <dgm:t>
        <a:bodyPr/>
        <a:lstStyle/>
        <a:p>
          <a:endParaRPr lang="ru-RU" sz="2000">
            <a:solidFill>
              <a:srgbClr val="000000"/>
            </a:solidFill>
            <a:latin typeface="Times New Roman" pitchFamily="18" charset="0"/>
            <a:cs typeface="Times New Roman" pitchFamily="18" charset="0"/>
          </a:endParaRPr>
        </a:p>
      </dgm:t>
    </dgm:pt>
    <dgm:pt modelId="{E16E36B9-5846-4D09-A26B-D9E5309CA65A}" type="sibTrans" cxnId="{6DFC9D8A-176F-494B-99B1-2D4C9C4E48BD}">
      <dgm:prSet/>
      <dgm:spPr/>
      <dgm:t>
        <a:bodyPr/>
        <a:lstStyle/>
        <a:p>
          <a:endParaRPr lang="ru-RU" sz="2000">
            <a:solidFill>
              <a:srgbClr val="000000"/>
            </a:solidFill>
            <a:latin typeface="Times New Roman" pitchFamily="18" charset="0"/>
            <a:cs typeface="Times New Roman" pitchFamily="18" charset="0"/>
          </a:endParaRPr>
        </a:p>
      </dgm:t>
    </dgm:pt>
    <dgm:pt modelId="{FB9F9115-EB72-4364-82AF-710436449435}">
      <dgm:prSet custT="1"/>
      <dgm:spPr/>
      <dgm:t>
        <a:bodyPr/>
        <a:lstStyle/>
        <a:p>
          <a:r>
            <a:rPr lang="ru-RU" sz="2000" b="1" dirty="0" smtClean="0">
              <a:solidFill>
                <a:srgbClr val="000000"/>
              </a:solidFill>
              <a:latin typeface="Times New Roman" pitchFamily="18" charset="0"/>
              <a:cs typeface="Times New Roman" pitchFamily="18" charset="0"/>
            </a:rPr>
            <a:t>Боты</a:t>
          </a:r>
          <a:endParaRPr lang="ru-RU" sz="2000" b="1" dirty="0">
            <a:solidFill>
              <a:srgbClr val="000000"/>
            </a:solidFill>
            <a:latin typeface="Times New Roman" pitchFamily="18" charset="0"/>
            <a:cs typeface="Times New Roman" pitchFamily="18" charset="0"/>
          </a:endParaRPr>
        </a:p>
      </dgm:t>
    </dgm:pt>
    <dgm:pt modelId="{292FCF99-F19F-48F3-A0B2-4D4A00071326}" type="parTrans" cxnId="{F098132E-3321-4B7B-827A-F02A56A372E4}">
      <dgm:prSet/>
      <dgm:spPr/>
      <dgm:t>
        <a:bodyPr/>
        <a:lstStyle/>
        <a:p>
          <a:endParaRPr lang="ru-RU" sz="2000">
            <a:solidFill>
              <a:srgbClr val="000000"/>
            </a:solidFill>
            <a:latin typeface="Times New Roman" pitchFamily="18" charset="0"/>
            <a:cs typeface="Times New Roman" pitchFamily="18" charset="0"/>
          </a:endParaRPr>
        </a:p>
      </dgm:t>
    </dgm:pt>
    <dgm:pt modelId="{B80572D0-E466-43F9-B014-B65302BB46C3}" type="sibTrans" cxnId="{F098132E-3321-4B7B-827A-F02A56A372E4}">
      <dgm:prSet/>
      <dgm:spPr/>
      <dgm:t>
        <a:bodyPr/>
        <a:lstStyle/>
        <a:p>
          <a:endParaRPr lang="ru-RU" sz="2000">
            <a:solidFill>
              <a:srgbClr val="000000"/>
            </a:solidFill>
            <a:latin typeface="Times New Roman" pitchFamily="18" charset="0"/>
            <a:cs typeface="Times New Roman" pitchFamily="18" charset="0"/>
          </a:endParaRPr>
        </a:p>
      </dgm:t>
    </dgm:pt>
    <dgm:pt modelId="{B7C6E401-BA9A-44F7-BDD3-4095B7DDF3A7}">
      <dgm:prSet custT="1"/>
      <dgm:spPr/>
      <dgm:t>
        <a:bodyPr/>
        <a:lstStyle/>
        <a:p>
          <a:r>
            <a:rPr lang="ru-RU" sz="2000" b="1" dirty="0" smtClean="0">
              <a:solidFill>
                <a:srgbClr val="000000"/>
              </a:solidFill>
              <a:latin typeface="Times New Roman" pitchFamily="18" charset="0"/>
              <a:cs typeface="Times New Roman" pitchFamily="18" charset="0"/>
            </a:rPr>
            <a:t>Обувь валяная</a:t>
          </a:r>
          <a:endParaRPr lang="ru-RU" sz="2000" b="1" dirty="0">
            <a:solidFill>
              <a:srgbClr val="000000"/>
            </a:solidFill>
            <a:latin typeface="Times New Roman" pitchFamily="18" charset="0"/>
            <a:cs typeface="Times New Roman" pitchFamily="18" charset="0"/>
          </a:endParaRPr>
        </a:p>
      </dgm:t>
    </dgm:pt>
    <dgm:pt modelId="{523DC6D7-0000-48BF-8DA2-038B18E578A7}" type="parTrans" cxnId="{681F129D-6EBF-4027-9ACE-D2E5981766B8}">
      <dgm:prSet/>
      <dgm:spPr/>
      <dgm:t>
        <a:bodyPr/>
        <a:lstStyle/>
        <a:p>
          <a:endParaRPr lang="ru-RU" sz="2000">
            <a:solidFill>
              <a:srgbClr val="000000"/>
            </a:solidFill>
            <a:latin typeface="Times New Roman" pitchFamily="18" charset="0"/>
            <a:cs typeface="Times New Roman" pitchFamily="18" charset="0"/>
          </a:endParaRPr>
        </a:p>
      </dgm:t>
    </dgm:pt>
    <dgm:pt modelId="{44E11DAB-EF84-4D0F-9860-E54B9C2544FC}" type="sibTrans" cxnId="{681F129D-6EBF-4027-9ACE-D2E5981766B8}">
      <dgm:prSet/>
      <dgm:spPr/>
      <dgm:t>
        <a:bodyPr/>
        <a:lstStyle/>
        <a:p>
          <a:endParaRPr lang="ru-RU" sz="2000">
            <a:solidFill>
              <a:srgbClr val="000000"/>
            </a:solidFill>
            <a:latin typeface="Times New Roman" pitchFamily="18" charset="0"/>
            <a:cs typeface="Times New Roman" pitchFamily="18" charset="0"/>
          </a:endParaRPr>
        </a:p>
      </dgm:t>
    </dgm:pt>
    <dgm:pt modelId="{C1EF3FFF-F085-4B2F-9DFE-D7391F66FFED}">
      <dgm:prSet custT="1"/>
      <dgm:spPr/>
      <dgm:t>
        <a:bodyPr/>
        <a:lstStyle/>
        <a:p>
          <a:r>
            <a:rPr lang="ru-RU" sz="2000" b="0" i="0" dirty="0" smtClean="0">
              <a:solidFill>
                <a:srgbClr val="000000"/>
              </a:solidFill>
              <a:latin typeface="Times New Roman" pitchFamily="18" charset="0"/>
              <a:cs typeface="Times New Roman" pitchFamily="18" charset="0"/>
            </a:rPr>
            <a:t>тапочки (сандалии)</a:t>
          </a:r>
          <a:endParaRPr lang="ru-RU" sz="2000" dirty="0">
            <a:solidFill>
              <a:srgbClr val="000000"/>
            </a:solidFill>
            <a:latin typeface="Times New Roman" pitchFamily="18" charset="0"/>
            <a:cs typeface="Times New Roman" pitchFamily="18" charset="0"/>
          </a:endParaRPr>
        </a:p>
      </dgm:t>
    </dgm:pt>
    <dgm:pt modelId="{5AEF9262-BE96-4657-A4DE-F2E2F7AC048C}" type="parTrans" cxnId="{766B5C13-A5C4-463B-9AD1-F82912A3559F}">
      <dgm:prSet/>
      <dgm:spPr/>
      <dgm:t>
        <a:bodyPr/>
        <a:lstStyle/>
        <a:p>
          <a:endParaRPr lang="ru-RU" sz="2000">
            <a:solidFill>
              <a:srgbClr val="000000"/>
            </a:solidFill>
            <a:latin typeface="Times New Roman" pitchFamily="18" charset="0"/>
            <a:cs typeface="Times New Roman" pitchFamily="18" charset="0"/>
          </a:endParaRPr>
        </a:p>
      </dgm:t>
    </dgm:pt>
    <dgm:pt modelId="{359F192E-5892-460B-949E-B29E20E58E70}" type="sibTrans" cxnId="{766B5C13-A5C4-463B-9AD1-F82912A3559F}">
      <dgm:prSet/>
      <dgm:spPr/>
      <dgm:t>
        <a:bodyPr/>
        <a:lstStyle/>
        <a:p>
          <a:endParaRPr lang="ru-RU" sz="2000">
            <a:solidFill>
              <a:srgbClr val="000000"/>
            </a:solidFill>
            <a:latin typeface="Times New Roman" pitchFamily="18" charset="0"/>
            <a:cs typeface="Times New Roman" pitchFamily="18" charset="0"/>
          </a:endParaRPr>
        </a:p>
      </dgm:t>
    </dgm:pt>
    <dgm:pt modelId="{4E2DF6A5-EC8D-48C8-A701-0DDFB5CEE609}" type="pres">
      <dgm:prSet presAssocID="{1EBB410A-2C94-4294-9113-75D1FEA5C237}" presName="hierChild1" presStyleCnt="0">
        <dgm:presLayoutVars>
          <dgm:chPref val="1"/>
          <dgm:dir/>
          <dgm:animOne val="branch"/>
          <dgm:animLvl val="lvl"/>
          <dgm:resizeHandles/>
        </dgm:presLayoutVars>
      </dgm:prSet>
      <dgm:spPr/>
      <dgm:t>
        <a:bodyPr/>
        <a:lstStyle/>
        <a:p>
          <a:endParaRPr lang="ru-RU"/>
        </a:p>
      </dgm:t>
    </dgm:pt>
    <dgm:pt modelId="{C28475F5-D102-40CB-8500-C0490459917A}" type="pres">
      <dgm:prSet presAssocID="{EEAADEE4-DC2D-4CEB-A433-CB46C141DB28}" presName="hierRoot1" presStyleCnt="0"/>
      <dgm:spPr/>
    </dgm:pt>
    <dgm:pt modelId="{074E87CF-9BC1-4BC3-AF5C-783BDF69B2A7}" type="pres">
      <dgm:prSet presAssocID="{EEAADEE4-DC2D-4CEB-A433-CB46C141DB28}" presName="composite" presStyleCnt="0"/>
      <dgm:spPr/>
    </dgm:pt>
    <dgm:pt modelId="{B3F8A939-CD49-47F4-96EF-BB9E8BCE138E}" type="pres">
      <dgm:prSet presAssocID="{EEAADEE4-DC2D-4CEB-A433-CB46C141DB28}" presName="background" presStyleLbl="node0" presStyleIdx="0" presStyleCnt="1"/>
      <dgm:spPr/>
    </dgm:pt>
    <dgm:pt modelId="{F4890759-0AA0-4FA0-BD38-04D60767C8CE}" type="pres">
      <dgm:prSet presAssocID="{EEAADEE4-DC2D-4CEB-A433-CB46C141DB28}" presName="text" presStyleLbl="fgAcc0" presStyleIdx="0" presStyleCnt="1" custScaleX="2000000" custScaleY="418512" custLinFactY="-400000" custLinFactNeighborX="-19196" custLinFactNeighborY="-426679">
        <dgm:presLayoutVars>
          <dgm:chPref val="3"/>
        </dgm:presLayoutVars>
      </dgm:prSet>
      <dgm:spPr/>
      <dgm:t>
        <a:bodyPr/>
        <a:lstStyle/>
        <a:p>
          <a:endParaRPr lang="ru-RU"/>
        </a:p>
      </dgm:t>
    </dgm:pt>
    <dgm:pt modelId="{67565ADE-0AAD-479A-89CD-833E5B65D42D}" type="pres">
      <dgm:prSet presAssocID="{EEAADEE4-DC2D-4CEB-A433-CB46C141DB28}" presName="hierChild2" presStyleCnt="0"/>
      <dgm:spPr/>
    </dgm:pt>
    <dgm:pt modelId="{59F55084-820B-4FC0-9B97-819C28533223}" type="pres">
      <dgm:prSet presAssocID="{BF46222C-D035-4A36-A587-89713F298C92}" presName="Name10" presStyleLbl="parChTrans1D2" presStyleIdx="0" presStyleCnt="7"/>
      <dgm:spPr/>
      <dgm:t>
        <a:bodyPr/>
        <a:lstStyle/>
        <a:p>
          <a:endParaRPr lang="ru-RU"/>
        </a:p>
      </dgm:t>
    </dgm:pt>
    <dgm:pt modelId="{D020C31A-A9F9-49CC-B7A4-FA99C461ED20}" type="pres">
      <dgm:prSet presAssocID="{576AD939-6054-4719-B1A3-C8A1A388025D}" presName="hierRoot2" presStyleCnt="0"/>
      <dgm:spPr/>
    </dgm:pt>
    <dgm:pt modelId="{ED92E17F-9A0B-43EA-BA70-B42B28010444}" type="pres">
      <dgm:prSet presAssocID="{576AD939-6054-4719-B1A3-C8A1A388025D}" presName="composite2" presStyleCnt="0"/>
      <dgm:spPr/>
    </dgm:pt>
    <dgm:pt modelId="{CCE4DC75-E7AA-4D2C-B1A2-35F43EC48D3D}" type="pres">
      <dgm:prSet presAssocID="{576AD939-6054-4719-B1A3-C8A1A388025D}" presName="background2" presStyleLbl="node2" presStyleIdx="0" presStyleCnt="7"/>
      <dgm:spPr/>
    </dgm:pt>
    <dgm:pt modelId="{3179C9BB-0E22-4E15-9786-4CF7E1C7277C}" type="pres">
      <dgm:prSet presAssocID="{576AD939-6054-4719-B1A3-C8A1A388025D}" presName="text2" presStyleLbl="fgAcc2" presStyleIdx="0" presStyleCnt="7" custScaleX="454852" custScaleY="234210" custLinFactX="-34581" custLinFactY="-154018" custLinFactNeighborX="-100000" custLinFactNeighborY="-200000">
        <dgm:presLayoutVars>
          <dgm:chPref val="3"/>
        </dgm:presLayoutVars>
      </dgm:prSet>
      <dgm:spPr/>
      <dgm:t>
        <a:bodyPr/>
        <a:lstStyle/>
        <a:p>
          <a:endParaRPr lang="ru-RU"/>
        </a:p>
      </dgm:t>
    </dgm:pt>
    <dgm:pt modelId="{BC7D6760-06BE-46C6-A7F2-C51861AEC82E}" type="pres">
      <dgm:prSet presAssocID="{576AD939-6054-4719-B1A3-C8A1A388025D}" presName="hierChild3" presStyleCnt="0"/>
      <dgm:spPr/>
    </dgm:pt>
    <dgm:pt modelId="{12A51599-C598-4A29-B975-78536E7DA63A}" type="pres">
      <dgm:prSet presAssocID="{91F9B4A6-F22A-4C5D-AD0F-DEA395EB239E}" presName="Name17" presStyleLbl="parChTrans1D3" presStyleIdx="0" presStyleCnt="2"/>
      <dgm:spPr/>
      <dgm:t>
        <a:bodyPr/>
        <a:lstStyle/>
        <a:p>
          <a:endParaRPr lang="ru-RU"/>
        </a:p>
      </dgm:t>
    </dgm:pt>
    <dgm:pt modelId="{5F49A869-CFC5-4193-913A-E9615E7AF105}" type="pres">
      <dgm:prSet presAssocID="{D79D4DA1-2FD3-42E7-BDA1-9D19B50E1F66}" presName="hierRoot3" presStyleCnt="0"/>
      <dgm:spPr/>
    </dgm:pt>
    <dgm:pt modelId="{121AEEFD-0FAD-49C9-B017-2B7C292F7E86}" type="pres">
      <dgm:prSet presAssocID="{D79D4DA1-2FD3-42E7-BDA1-9D19B50E1F66}" presName="composite3" presStyleCnt="0"/>
      <dgm:spPr/>
    </dgm:pt>
    <dgm:pt modelId="{F10FD717-FAD0-4E88-8BD0-455A6F662227}" type="pres">
      <dgm:prSet presAssocID="{D79D4DA1-2FD3-42E7-BDA1-9D19B50E1F66}" presName="background3" presStyleLbl="node3" presStyleIdx="0" presStyleCnt="2"/>
      <dgm:spPr/>
    </dgm:pt>
    <dgm:pt modelId="{C3ED810A-1806-49C9-A98F-2CEEDC0086BE}" type="pres">
      <dgm:prSet presAssocID="{D79D4DA1-2FD3-42E7-BDA1-9D19B50E1F66}" presName="text3" presStyleLbl="fgAcc3" presStyleIdx="0" presStyleCnt="2" custScaleX="701086" custScaleY="1422712" custLinFactX="58680" custLinFactY="100000" custLinFactNeighborX="100000" custLinFactNeighborY="150871">
        <dgm:presLayoutVars>
          <dgm:chPref val="3"/>
        </dgm:presLayoutVars>
      </dgm:prSet>
      <dgm:spPr/>
      <dgm:t>
        <a:bodyPr/>
        <a:lstStyle/>
        <a:p>
          <a:endParaRPr lang="ru-RU"/>
        </a:p>
      </dgm:t>
    </dgm:pt>
    <dgm:pt modelId="{DBFA3402-578D-4A5A-AD5E-6B765BFC6291}" type="pres">
      <dgm:prSet presAssocID="{D79D4DA1-2FD3-42E7-BDA1-9D19B50E1F66}" presName="hierChild4" presStyleCnt="0"/>
      <dgm:spPr/>
    </dgm:pt>
    <dgm:pt modelId="{C08E80A3-B510-4779-98AA-C2BC0807221B}" type="pres">
      <dgm:prSet presAssocID="{956D7D03-FFA7-4809-80AA-00B25C7A9927}" presName="Name10" presStyleLbl="parChTrans1D2" presStyleIdx="1" presStyleCnt="7"/>
      <dgm:spPr/>
      <dgm:t>
        <a:bodyPr/>
        <a:lstStyle/>
        <a:p>
          <a:endParaRPr lang="ru-RU"/>
        </a:p>
      </dgm:t>
    </dgm:pt>
    <dgm:pt modelId="{F193630C-46B8-465F-BE52-145CB549F79B}" type="pres">
      <dgm:prSet presAssocID="{240524B1-4698-471F-AE29-147F5905C79F}" presName="hierRoot2" presStyleCnt="0"/>
      <dgm:spPr/>
    </dgm:pt>
    <dgm:pt modelId="{9C44DA17-C40D-402E-9CB2-DE3DC3BA99CD}" type="pres">
      <dgm:prSet presAssocID="{240524B1-4698-471F-AE29-147F5905C79F}" presName="composite2" presStyleCnt="0"/>
      <dgm:spPr/>
    </dgm:pt>
    <dgm:pt modelId="{559095B4-32CF-4D63-9F20-3810809ED7AA}" type="pres">
      <dgm:prSet presAssocID="{240524B1-4698-471F-AE29-147F5905C79F}" presName="background2" presStyleLbl="node2" presStyleIdx="1" presStyleCnt="7"/>
      <dgm:spPr/>
    </dgm:pt>
    <dgm:pt modelId="{8C019344-5205-4AB5-8975-74485B059C19}" type="pres">
      <dgm:prSet presAssocID="{240524B1-4698-471F-AE29-147F5905C79F}" presName="text2" presStyleLbl="fgAcc2" presStyleIdx="1" presStyleCnt="7" custScaleX="565866" custScaleY="232779" custLinFactX="-54575" custLinFactY="-154018" custLinFactNeighborX="-100000" custLinFactNeighborY="-200000">
        <dgm:presLayoutVars>
          <dgm:chPref val="3"/>
        </dgm:presLayoutVars>
      </dgm:prSet>
      <dgm:spPr/>
      <dgm:t>
        <a:bodyPr/>
        <a:lstStyle/>
        <a:p>
          <a:endParaRPr lang="ru-RU"/>
        </a:p>
      </dgm:t>
    </dgm:pt>
    <dgm:pt modelId="{0123888E-8BFB-499F-BFBC-D3A49CE56D18}" type="pres">
      <dgm:prSet presAssocID="{240524B1-4698-471F-AE29-147F5905C79F}" presName="hierChild3" presStyleCnt="0"/>
      <dgm:spPr/>
    </dgm:pt>
    <dgm:pt modelId="{14330AC1-6DE9-4E00-91B8-04542462FDBD}" type="pres">
      <dgm:prSet presAssocID="{AF95F0BC-2192-4FAB-BA16-AB9D24B42A55}" presName="Name17" presStyleLbl="parChTrans1D3" presStyleIdx="1" presStyleCnt="2"/>
      <dgm:spPr/>
      <dgm:t>
        <a:bodyPr/>
        <a:lstStyle/>
        <a:p>
          <a:endParaRPr lang="ru-RU"/>
        </a:p>
      </dgm:t>
    </dgm:pt>
    <dgm:pt modelId="{2F7C878A-A27A-4F67-BC16-1F7EE970C000}" type="pres">
      <dgm:prSet presAssocID="{E14BD980-A26F-4CE5-871E-862FF6B6F3FE}" presName="hierRoot3" presStyleCnt="0"/>
      <dgm:spPr/>
    </dgm:pt>
    <dgm:pt modelId="{F70BAC1D-B667-44B9-AE14-39808599118A}" type="pres">
      <dgm:prSet presAssocID="{E14BD980-A26F-4CE5-871E-862FF6B6F3FE}" presName="composite3" presStyleCnt="0"/>
      <dgm:spPr/>
    </dgm:pt>
    <dgm:pt modelId="{EC092E23-319A-483C-A2D4-EE516A0BE082}" type="pres">
      <dgm:prSet presAssocID="{E14BD980-A26F-4CE5-871E-862FF6B6F3FE}" presName="background3" presStyleLbl="node3" presStyleIdx="1" presStyleCnt="2"/>
      <dgm:spPr/>
    </dgm:pt>
    <dgm:pt modelId="{EAADE519-8985-4100-BB0F-5165ABD7F6DD}" type="pres">
      <dgm:prSet presAssocID="{E14BD980-A26F-4CE5-871E-862FF6B6F3FE}" presName="text3" presStyleLbl="fgAcc3" presStyleIdx="1" presStyleCnt="2" custScaleX="640468" custScaleY="432193" custLinFactX="162166" custLinFactY="134443" custLinFactNeighborX="200000" custLinFactNeighborY="200000">
        <dgm:presLayoutVars>
          <dgm:chPref val="3"/>
        </dgm:presLayoutVars>
      </dgm:prSet>
      <dgm:spPr/>
      <dgm:t>
        <a:bodyPr/>
        <a:lstStyle/>
        <a:p>
          <a:endParaRPr lang="ru-RU"/>
        </a:p>
      </dgm:t>
    </dgm:pt>
    <dgm:pt modelId="{D2BD4351-427B-4054-89C2-28B456BD98A3}" type="pres">
      <dgm:prSet presAssocID="{E14BD980-A26F-4CE5-871E-862FF6B6F3FE}" presName="hierChild4" presStyleCnt="0"/>
      <dgm:spPr/>
    </dgm:pt>
    <dgm:pt modelId="{DBF37710-283E-427F-BF14-938961830317}" type="pres">
      <dgm:prSet presAssocID="{5AEF9262-BE96-4657-A4DE-F2E2F7AC048C}" presName="Name23" presStyleLbl="parChTrans1D4" presStyleIdx="0" presStyleCnt="1"/>
      <dgm:spPr/>
      <dgm:t>
        <a:bodyPr/>
        <a:lstStyle/>
        <a:p>
          <a:endParaRPr lang="ru-RU"/>
        </a:p>
      </dgm:t>
    </dgm:pt>
    <dgm:pt modelId="{172C75EE-C43C-485F-8AD6-387DF521395B}" type="pres">
      <dgm:prSet presAssocID="{C1EF3FFF-F085-4B2F-9DFE-D7391F66FFED}" presName="hierRoot4" presStyleCnt="0"/>
      <dgm:spPr/>
    </dgm:pt>
    <dgm:pt modelId="{C592C37B-BC6C-44B8-B1DF-03637842C98C}" type="pres">
      <dgm:prSet presAssocID="{C1EF3FFF-F085-4B2F-9DFE-D7391F66FFED}" presName="composite4" presStyleCnt="0"/>
      <dgm:spPr/>
    </dgm:pt>
    <dgm:pt modelId="{63878382-1A38-4D5F-BB4B-BA6B1520A882}" type="pres">
      <dgm:prSet presAssocID="{C1EF3FFF-F085-4B2F-9DFE-D7391F66FFED}" presName="background4" presStyleLbl="node4" presStyleIdx="0" presStyleCnt="1"/>
      <dgm:spPr/>
    </dgm:pt>
    <dgm:pt modelId="{9A5CFFA9-3D21-433D-B1CB-18A0D7B2BDFF}" type="pres">
      <dgm:prSet presAssocID="{C1EF3FFF-F085-4B2F-9DFE-D7391F66FFED}" presName="text4" presStyleLbl="fgAcc4" presStyleIdx="0" presStyleCnt="1" custScaleX="689262" custScaleY="329653" custLinFactX="200000" custLinFactY="400000" custLinFactNeighborX="226697" custLinFactNeighborY="455279">
        <dgm:presLayoutVars>
          <dgm:chPref val="3"/>
        </dgm:presLayoutVars>
      </dgm:prSet>
      <dgm:spPr/>
      <dgm:t>
        <a:bodyPr/>
        <a:lstStyle/>
        <a:p>
          <a:endParaRPr lang="ru-RU"/>
        </a:p>
      </dgm:t>
    </dgm:pt>
    <dgm:pt modelId="{AAE1C0E5-5431-48F8-B12C-DEE152758C44}" type="pres">
      <dgm:prSet presAssocID="{C1EF3FFF-F085-4B2F-9DFE-D7391F66FFED}" presName="hierChild5" presStyleCnt="0"/>
      <dgm:spPr/>
    </dgm:pt>
    <dgm:pt modelId="{660F965D-9BE0-401E-AC18-18A095356066}" type="pres">
      <dgm:prSet presAssocID="{1D3AA122-3E2A-44B5-B404-F8CB7F177B06}" presName="Name10" presStyleLbl="parChTrans1D2" presStyleIdx="2" presStyleCnt="7"/>
      <dgm:spPr/>
      <dgm:t>
        <a:bodyPr/>
        <a:lstStyle/>
        <a:p>
          <a:endParaRPr lang="ru-RU"/>
        </a:p>
      </dgm:t>
    </dgm:pt>
    <dgm:pt modelId="{944267C6-FA2D-44AC-AB63-2E54400B2A63}" type="pres">
      <dgm:prSet presAssocID="{F2FE3D7B-87EB-4040-96F7-285CEC8D5593}" presName="hierRoot2" presStyleCnt="0"/>
      <dgm:spPr/>
    </dgm:pt>
    <dgm:pt modelId="{0876AEBA-0345-494B-8D8C-6E5BE62C2585}" type="pres">
      <dgm:prSet presAssocID="{F2FE3D7B-87EB-4040-96F7-285CEC8D5593}" presName="composite2" presStyleCnt="0"/>
      <dgm:spPr/>
    </dgm:pt>
    <dgm:pt modelId="{28CFCAC7-07E5-4EB7-9DF7-7D4E82316EBC}" type="pres">
      <dgm:prSet presAssocID="{F2FE3D7B-87EB-4040-96F7-285CEC8D5593}" presName="background2" presStyleLbl="node2" presStyleIdx="2" presStyleCnt="7"/>
      <dgm:spPr/>
    </dgm:pt>
    <dgm:pt modelId="{437745FC-320E-4627-AFDD-207F5788FB65}" type="pres">
      <dgm:prSet presAssocID="{F2FE3D7B-87EB-4040-96F7-285CEC8D5593}" presName="text2" presStyleLbl="fgAcc2" presStyleIdx="2" presStyleCnt="7" custScaleX="432937" custScaleY="233658" custLinFactY="-154018" custLinFactNeighborX="-74365" custLinFactNeighborY="-200000">
        <dgm:presLayoutVars>
          <dgm:chPref val="3"/>
        </dgm:presLayoutVars>
      </dgm:prSet>
      <dgm:spPr/>
      <dgm:t>
        <a:bodyPr/>
        <a:lstStyle/>
        <a:p>
          <a:endParaRPr lang="ru-RU"/>
        </a:p>
      </dgm:t>
    </dgm:pt>
    <dgm:pt modelId="{AC97BB86-3E12-48C7-A70B-F8EA62235788}" type="pres">
      <dgm:prSet presAssocID="{F2FE3D7B-87EB-4040-96F7-285CEC8D5593}" presName="hierChild3" presStyleCnt="0"/>
      <dgm:spPr/>
    </dgm:pt>
    <dgm:pt modelId="{FD612F78-7F17-47D9-A8DA-FA7A9EFE63BC}" type="pres">
      <dgm:prSet presAssocID="{799F03AD-720A-4464-9C93-0D6554F650C0}" presName="Name10" presStyleLbl="parChTrans1D2" presStyleIdx="3" presStyleCnt="7"/>
      <dgm:spPr/>
      <dgm:t>
        <a:bodyPr/>
        <a:lstStyle/>
        <a:p>
          <a:endParaRPr lang="ru-RU"/>
        </a:p>
      </dgm:t>
    </dgm:pt>
    <dgm:pt modelId="{A6DCD3FF-C283-47AA-A608-D31FF9FBEC6C}" type="pres">
      <dgm:prSet presAssocID="{08C64514-A0AD-44E7-8E26-032A27E707AA}" presName="hierRoot2" presStyleCnt="0"/>
      <dgm:spPr/>
    </dgm:pt>
    <dgm:pt modelId="{ACB85A52-E78D-43F0-B9A2-2F485F3E95D8}" type="pres">
      <dgm:prSet presAssocID="{08C64514-A0AD-44E7-8E26-032A27E707AA}" presName="composite2" presStyleCnt="0"/>
      <dgm:spPr/>
    </dgm:pt>
    <dgm:pt modelId="{5F040E68-9E2F-4084-8A8C-1267DE94C689}" type="pres">
      <dgm:prSet presAssocID="{08C64514-A0AD-44E7-8E26-032A27E707AA}" presName="background2" presStyleLbl="node2" presStyleIdx="3" presStyleCnt="7"/>
      <dgm:spPr/>
    </dgm:pt>
    <dgm:pt modelId="{AE1D62A4-8D82-45DA-8E6D-6A459676CE6B}" type="pres">
      <dgm:prSet presAssocID="{08C64514-A0AD-44E7-8E26-032A27E707AA}" presName="text2" presStyleLbl="fgAcc2" presStyleIdx="3" presStyleCnt="7" custScaleX="511221" custScaleY="236849" custLinFactX="100000" custLinFactY="-319020" custLinFactNeighborX="143517" custLinFactNeighborY="-400000">
        <dgm:presLayoutVars>
          <dgm:chPref val="3"/>
        </dgm:presLayoutVars>
      </dgm:prSet>
      <dgm:spPr/>
      <dgm:t>
        <a:bodyPr/>
        <a:lstStyle/>
        <a:p>
          <a:endParaRPr lang="ru-RU"/>
        </a:p>
      </dgm:t>
    </dgm:pt>
    <dgm:pt modelId="{FD4565D7-9234-48D8-941F-3A07E704D104}" type="pres">
      <dgm:prSet presAssocID="{08C64514-A0AD-44E7-8E26-032A27E707AA}" presName="hierChild3" presStyleCnt="0"/>
      <dgm:spPr/>
    </dgm:pt>
    <dgm:pt modelId="{208081E9-F75E-4D11-932C-43907FA880B3}" type="pres">
      <dgm:prSet presAssocID="{44C9F6B2-CD4B-4160-B976-C1E0C5D308B6}" presName="Name10" presStyleLbl="parChTrans1D2" presStyleIdx="4" presStyleCnt="7"/>
      <dgm:spPr/>
      <dgm:t>
        <a:bodyPr/>
        <a:lstStyle/>
        <a:p>
          <a:endParaRPr lang="ru-RU"/>
        </a:p>
      </dgm:t>
    </dgm:pt>
    <dgm:pt modelId="{7BEDDA79-2A62-42FB-A858-993C1CAA406D}" type="pres">
      <dgm:prSet presAssocID="{B6870765-84FA-4E4D-BCE5-1F937EE40305}" presName="hierRoot2" presStyleCnt="0"/>
      <dgm:spPr/>
    </dgm:pt>
    <dgm:pt modelId="{575D383A-3501-4BA8-AC04-03F01B8C81E4}" type="pres">
      <dgm:prSet presAssocID="{B6870765-84FA-4E4D-BCE5-1F937EE40305}" presName="composite2" presStyleCnt="0"/>
      <dgm:spPr/>
    </dgm:pt>
    <dgm:pt modelId="{228EA323-75F4-4F6E-8813-5BAA4AEE801A}" type="pres">
      <dgm:prSet presAssocID="{B6870765-84FA-4E4D-BCE5-1F937EE40305}" presName="background2" presStyleLbl="node2" presStyleIdx="4" presStyleCnt="7"/>
      <dgm:spPr/>
    </dgm:pt>
    <dgm:pt modelId="{42A1ED60-27DE-4C06-9E9F-02766277F922}" type="pres">
      <dgm:prSet presAssocID="{B6870765-84FA-4E4D-BCE5-1F937EE40305}" presName="text2" presStyleLbl="fgAcc2" presStyleIdx="4" presStyleCnt="7" custScaleX="541051" custScaleY="236850" custLinFactX="100000" custLinFactY="-100000" custLinFactNeighborX="199720" custLinFactNeighborY="-134549">
        <dgm:presLayoutVars>
          <dgm:chPref val="3"/>
        </dgm:presLayoutVars>
      </dgm:prSet>
      <dgm:spPr/>
      <dgm:t>
        <a:bodyPr/>
        <a:lstStyle/>
        <a:p>
          <a:endParaRPr lang="ru-RU"/>
        </a:p>
      </dgm:t>
    </dgm:pt>
    <dgm:pt modelId="{F88190FA-124E-4041-90DB-5B3D179C5086}" type="pres">
      <dgm:prSet presAssocID="{B6870765-84FA-4E4D-BCE5-1F937EE40305}" presName="hierChild3" presStyleCnt="0"/>
      <dgm:spPr/>
    </dgm:pt>
    <dgm:pt modelId="{E7B1BC0B-8C07-48B0-B1B9-36D8429A8DE8}" type="pres">
      <dgm:prSet presAssocID="{292FCF99-F19F-48F3-A0B2-4D4A00071326}" presName="Name10" presStyleLbl="parChTrans1D2" presStyleIdx="5" presStyleCnt="7"/>
      <dgm:spPr/>
      <dgm:t>
        <a:bodyPr/>
        <a:lstStyle/>
        <a:p>
          <a:endParaRPr lang="ru-RU"/>
        </a:p>
      </dgm:t>
    </dgm:pt>
    <dgm:pt modelId="{96296C32-FA42-47E8-86DE-EBECA2838F78}" type="pres">
      <dgm:prSet presAssocID="{FB9F9115-EB72-4364-82AF-710436449435}" presName="hierRoot2" presStyleCnt="0"/>
      <dgm:spPr/>
    </dgm:pt>
    <dgm:pt modelId="{8B17A41E-B3AE-4FB7-A68E-DA9507A3050A}" type="pres">
      <dgm:prSet presAssocID="{FB9F9115-EB72-4364-82AF-710436449435}" presName="composite2" presStyleCnt="0"/>
      <dgm:spPr/>
    </dgm:pt>
    <dgm:pt modelId="{1B0BD89F-B412-4448-AA8E-2F0099BC38C8}" type="pres">
      <dgm:prSet presAssocID="{FB9F9115-EB72-4364-82AF-710436449435}" presName="background2" presStyleLbl="node2" presStyleIdx="5" presStyleCnt="7"/>
      <dgm:spPr/>
    </dgm:pt>
    <dgm:pt modelId="{6CBDB1C2-F7AC-4D7C-9A1F-D534E0D8ACA6}" type="pres">
      <dgm:prSet presAssocID="{FB9F9115-EB72-4364-82AF-710436449435}" presName="text2" presStyleLbl="fgAcc2" presStyleIdx="5" presStyleCnt="7" custScaleX="390598" custScaleY="260504" custLinFactX="200000" custLinFactY="-15952" custLinFactNeighborX="239761" custLinFactNeighborY="-100000">
        <dgm:presLayoutVars>
          <dgm:chPref val="3"/>
        </dgm:presLayoutVars>
      </dgm:prSet>
      <dgm:spPr/>
      <dgm:t>
        <a:bodyPr/>
        <a:lstStyle/>
        <a:p>
          <a:endParaRPr lang="ru-RU"/>
        </a:p>
      </dgm:t>
    </dgm:pt>
    <dgm:pt modelId="{370B38CE-ABBA-4E27-B908-6A2C65F9E3FC}" type="pres">
      <dgm:prSet presAssocID="{FB9F9115-EB72-4364-82AF-710436449435}" presName="hierChild3" presStyleCnt="0"/>
      <dgm:spPr/>
    </dgm:pt>
    <dgm:pt modelId="{20749A96-889A-4443-A4C1-A0512721D193}" type="pres">
      <dgm:prSet presAssocID="{523DC6D7-0000-48BF-8DA2-038B18E578A7}" presName="Name10" presStyleLbl="parChTrans1D2" presStyleIdx="6" presStyleCnt="7"/>
      <dgm:spPr/>
      <dgm:t>
        <a:bodyPr/>
        <a:lstStyle/>
        <a:p>
          <a:endParaRPr lang="ru-RU"/>
        </a:p>
      </dgm:t>
    </dgm:pt>
    <dgm:pt modelId="{A245511D-22D1-4270-88F6-5E00A38FEB10}" type="pres">
      <dgm:prSet presAssocID="{B7C6E401-BA9A-44F7-BDD3-4095B7DDF3A7}" presName="hierRoot2" presStyleCnt="0"/>
      <dgm:spPr/>
    </dgm:pt>
    <dgm:pt modelId="{844152FB-DBE7-4B8F-AFED-9A49BACC4096}" type="pres">
      <dgm:prSet presAssocID="{B7C6E401-BA9A-44F7-BDD3-4095B7DDF3A7}" presName="composite2" presStyleCnt="0"/>
      <dgm:spPr/>
    </dgm:pt>
    <dgm:pt modelId="{746CE5C7-1203-456B-8DD5-985D35A01267}" type="pres">
      <dgm:prSet presAssocID="{B7C6E401-BA9A-44F7-BDD3-4095B7DDF3A7}" presName="background2" presStyleLbl="node2" presStyleIdx="6" presStyleCnt="7"/>
      <dgm:spPr/>
    </dgm:pt>
    <dgm:pt modelId="{82133F6D-FD2D-445C-AF23-DBCD9C5E99A1}" type="pres">
      <dgm:prSet presAssocID="{B7C6E401-BA9A-44F7-BDD3-4095B7DDF3A7}" presName="text2" presStyleLbl="fgAcc2" presStyleIdx="6" presStyleCnt="7" custScaleX="553894" custScaleY="285683" custLinFactX="-300000" custLinFactY="100000" custLinFactNeighborX="-363415" custLinFactNeighborY="183337">
        <dgm:presLayoutVars>
          <dgm:chPref val="3"/>
        </dgm:presLayoutVars>
      </dgm:prSet>
      <dgm:spPr/>
      <dgm:t>
        <a:bodyPr/>
        <a:lstStyle/>
        <a:p>
          <a:endParaRPr lang="ru-RU"/>
        </a:p>
      </dgm:t>
    </dgm:pt>
    <dgm:pt modelId="{31D14F8E-B2E3-40F3-94BC-9CDCB6C89AC3}" type="pres">
      <dgm:prSet presAssocID="{B7C6E401-BA9A-44F7-BDD3-4095B7DDF3A7}" presName="hierChild3" presStyleCnt="0"/>
      <dgm:spPr/>
    </dgm:pt>
  </dgm:ptLst>
  <dgm:cxnLst>
    <dgm:cxn modelId="{6DFC9D8A-176F-494B-99B1-2D4C9C4E48BD}" srcId="{240524B1-4698-471F-AE29-147F5905C79F}" destId="{E14BD980-A26F-4CE5-871E-862FF6B6F3FE}" srcOrd="0" destOrd="0" parTransId="{AF95F0BC-2192-4FAB-BA16-AB9D24B42A55}" sibTransId="{E16E36B9-5846-4D09-A26B-D9E5309CA65A}"/>
    <dgm:cxn modelId="{36360C83-544D-4BF6-A4F8-8111756D6EC2}" type="presOf" srcId="{799F03AD-720A-4464-9C93-0D6554F650C0}" destId="{FD612F78-7F17-47D9-A8DA-FA7A9EFE63BC}" srcOrd="0" destOrd="0" presId="urn:microsoft.com/office/officeart/2005/8/layout/hierarchy1"/>
    <dgm:cxn modelId="{0ECC12CC-C7A2-4609-9205-75D64E4BD884}" type="presOf" srcId="{AF95F0BC-2192-4FAB-BA16-AB9D24B42A55}" destId="{14330AC1-6DE9-4E00-91B8-04542462FDBD}" srcOrd="0" destOrd="0" presId="urn:microsoft.com/office/officeart/2005/8/layout/hierarchy1"/>
    <dgm:cxn modelId="{25F6F767-B708-437B-A6E8-86DC49A22D69}" srcId="{EEAADEE4-DC2D-4CEB-A433-CB46C141DB28}" destId="{576AD939-6054-4719-B1A3-C8A1A388025D}" srcOrd="0" destOrd="0" parTransId="{BF46222C-D035-4A36-A587-89713F298C92}" sibTransId="{B350AB58-6A56-45FE-80E4-7A012F5FC95C}"/>
    <dgm:cxn modelId="{09944607-5F15-462A-AE4D-1608A4E3E5BC}" type="presOf" srcId="{FB9F9115-EB72-4364-82AF-710436449435}" destId="{6CBDB1C2-F7AC-4D7C-9A1F-D534E0D8ACA6}" srcOrd="0" destOrd="0" presId="urn:microsoft.com/office/officeart/2005/8/layout/hierarchy1"/>
    <dgm:cxn modelId="{984841FC-32AA-4DF8-9454-BB515974C5D0}" type="presOf" srcId="{1D3AA122-3E2A-44B5-B404-F8CB7F177B06}" destId="{660F965D-9BE0-401E-AC18-18A095356066}" srcOrd="0" destOrd="0" presId="urn:microsoft.com/office/officeart/2005/8/layout/hierarchy1"/>
    <dgm:cxn modelId="{EC284003-D8EF-441F-9170-7971A15CECE4}" type="presOf" srcId="{B7C6E401-BA9A-44F7-BDD3-4095B7DDF3A7}" destId="{82133F6D-FD2D-445C-AF23-DBCD9C5E99A1}" srcOrd="0" destOrd="0" presId="urn:microsoft.com/office/officeart/2005/8/layout/hierarchy1"/>
    <dgm:cxn modelId="{E63EE40B-84B7-4A51-A1F8-59BA9A2F6F68}" type="presOf" srcId="{B6870765-84FA-4E4D-BCE5-1F937EE40305}" destId="{42A1ED60-27DE-4C06-9E9F-02766277F922}" srcOrd="0" destOrd="0" presId="urn:microsoft.com/office/officeart/2005/8/layout/hierarchy1"/>
    <dgm:cxn modelId="{F098132E-3321-4B7B-827A-F02A56A372E4}" srcId="{EEAADEE4-DC2D-4CEB-A433-CB46C141DB28}" destId="{FB9F9115-EB72-4364-82AF-710436449435}" srcOrd="5" destOrd="0" parTransId="{292FCF99-F19F-48F3-A0B2-4D4A00071326}" sibTransId="{B80572D0-E466-43F9-B014-B65302BB46C3}"/>
    <dgm:cxn modelId="{1782E95E-7B7A-412E-A0E3-DCAD92D3E9CB}" type="presOf" srcId="{576AD939-6054-4719-B1A3-C8A1A388025D}" destId="{3179C9BB-0E22-4E15-9786-4CF7E1C7277C}" srcOrd="0" destOrd="0" presId="urn:microsoft.com/office/officeart/2005/8/layout/hierarchy1"/>
    <dgm:cxn modelId="{A9A5AC52-3D59-4786-BCF8-87C44F108C10}" type="presOf" srcId="{E14BD980-A26F-4CE5-871E-862FF6B6F3FE}" destId="{EAADE519-8985-4100-BB0F-5165ABD7F6DD}" srcOrd="0" destOrd="0" presId="urn:microsoft.com/office/officeart/2005/8/layout/hierarchy1"/>
    <dgm:cxn modelId="{F2E23E6F-4313-4BDB-A4C5-135DE3FA5BC5}" type="presOf" srcId="{C1EF3FFF-F085-4B2F-9DFE-D7391F66FFED}" destId="{9A5CFFA9-3D21-433D-B1CB-18A0D7B2BDFF}" srcOrd="0" destOrd="0" presId="urn:microsoft.com/office/officeart/2005/8/layout/hierarchy1"/>
    <dgm:cxn modelId="{4B5692DB-A234-4BC9-9A79-F60DEAC5CB83}" type="presOf" srcId="{240524B1-4698-471F-AE29-147F5905C79F}" destId="{8C019344-5205-4AB5-8975-74485B059C19}" srcOrd="0" destOrd="0" presId="urn:microsoft.com/office/officeart/2005/8/layout/hierarchy1"/>
    <dgm:cxn modelId="{F3E410C9-FA0F-48D6-ADA9-7A1A07D368B4}" type="presOf" srcId="{292FCF99-F19F-48F3-A0B2-4D4A00071326}" destId="{E7B1BC0B-8C07-48B0-B1B9-36D8429A8DE8}" srcOrd="0" destOrd="0" presId="urn:microsoft.com/office/officeart/2005/8/layout/hierarchy1"/>
    <dgm:cxn modelId="{9E45E687-FE15-4F1E-BA88-8A8BDD700495}" type="presOf" srcId="{523DC6D7-0000-48BF-8DA2-038B18E578A7}" destId="{20749A96-889A-4443-A4C1-A0512721D193}" srcOrd="0" destOrd="0" presId="urn:microsoft.com/office/officeart/2005/8/layout/hierarchy1"/>
    <dgm:cxn modelId="{681F129D-6EBF-4027-9ACE-D2E5981766B8}" srcId="{EEAADEE4-DC2D-4CEB-A433-CB46C141DB28}" destId="{B7C6E401-BA9A-44F7-BDD3-4095B7DDF3A7}" srcOrd="6" destOrd="0" parTransId="{523DC6D7-0000-48BF-8DA2-038B18E578A7}" sibTransId="{44E11DAB-EF84-4D0F-9860-E54B9C2544FC}"/>
    <dgm:cxn modelId="{1C72FDB9-977E-40C9-820D-30090639885B}" srcId="{1EBB410A-2C94-4294-9113-75D1FEA5C237}" destId="{EEAADEE4-DC2D-4CEB-A433-CB46C141DB28}" srcOrd="0" destOrd="0" parTransId="{B9C13913-A6E2-4264-8BAD-FCA5559BD9C7}" sibTransId="{04299344-2ADF-4EF5-9193-2E43DA6F112C}"/>
    <dgm:cxn modelId="{10450A4B-2AAE-416A-86D1-2B458C543357}" srcId="{EEAADEE4-DC2D-4CEB-A433-CB46C141DB28}" destId="{F2FE3D7B-87EB-4040-96F7-285CEC8D5593}" srcOrd="2" destOrd="0" parTransId="{1D3AA122-3E2A-44B5-B404-F8CB7F177B06}" sibTransId="{47D2ECCF-2462-47A3-9991-41967BD5CF27}"/>
    <dgm:cxn modelId="{766B5C13-A5C4-463B-9AD1-F82912A3559F}" srcId="{E14BD980-A26F-4CE5-871E-862FF6B6F3FE}" destId="{C1EF3FFF-F085-4B2F-9DFE-D7391F66FFED}" srcOrd="0" destOrd="0" parTransId="{5AEF9262-BE96-4657-A4DE-F2E2F7AC048C}" sibTransId="{359F192E-5892-460B-949E-B29E20E58E70}"/>
    <dgm:cxn modelId="{3089EEF2-F531-410D-A6A1-20A1CF32DA92}" type="presOf" srcId="{EEAADEE4-DC2D-4CEB-A433-CB46C141DB28}" destId="{F4890759-0AA0-4FA0-BD38-04D60767C8CE}" srcOrd="0" destOrd="0" presId="urn:microsoft.com/office/officeart/2005/8/layout/hierarchy1"/>
    <dgm:cxn modelId="{DB78EE9D-584F-4FE3-BB9D-7BE0A42A17AB}" type="presOf" srcId="{1EBB410A-2C94-4294-9113-75D1FEA5C237}" destId="{4E2DF6A5-EC8D-48C8-A701-0DDFB5CEE609}" srcOrd="0" destOrd="0" presId="urn:microsoft.com/office/officeart/2005/8/layout/hierarchy1"/>
    <dgm:cxn modelId="{69AB7891-4757-4EF2-9685-FE8D62AD8A2E}" type="presOf" srcId="{91F9B4A6-F22A-4C5D-AD0F-DEA395EB239E}" destId="{12A51599-C598-4A29-B975-78536E7DA63A}" srcOrd="0" destOrd="0" presId="urn:microsoft.com/office/officeart/2005/8/layout/hierarchy1"/>
    <dgm:cxn modelId="{99C4A432-0363-4194-986A-0F02A83A800F}" type="presOf" srcId="{08C64514-A0AD-44E7-8E26-032A27E707AA}" destId="{AE1D62A4-8D82-45DA-8E6D-6A459676CE6B}" srcOrd="0" destOrd="0" presId="urn:microsoft.com/office/officeart/2005/8/layout/hierarchy1"/>
    <dgm:cxn modelId="{FD9CEAA8-8879-4011-BB7C-E4FBB1642FFE}" type="presOf" srcId="{956D7D03-FFA7-4809-80AA-00B25C7A9927}" destId="{C08E80A3-B510-4779-98AA-C2BC0807221B}" srcOrd="0" destOrd="0" presId="urn:microsoft.com/office/officeart/2005/8/layout/hierarchy1"/>
    <dgm:cxn modelId="{B443D7A0-E694-44AD-A0A0-055008194261}" type="presOf" srcId="{44C9F6B2-CD4B-4160-B976-C1E0C5D308B6}" destId="{208081E9-F75E-4D11-932C-43907FA880B3}" srcOrd="0" destOrd="0" presId="urn:microsoft.com/office/officeart/2005/8/layout/hierarchy1"/>
    <dgm:cxn modelId="{E0203D45-6D5E-49C6-AE5D-D51F5E9D8B5A}" srcId="{EEAADEE4-DC2D-4CEB-A433-CB46C141DB28}" destId="{08C64514-A0AD-44E7-8E26-032A27E707AA}" srcOrd="3" destOrd="0" parTransId="{799F03AD-720A-4464-9C93-0D6554F650C0}" sibTransId="{13450294-F777-449C-B8C9-D158957B932F}"/>
    <dgm:cxn modelId="{B1AB60FB-A5A6-42BE-B21D-F1ADB79C522D}" type="presOf" srcId="{D79D4DA1-2FD3-42E7-BDA1-9D19B50E1F66}" destId="{C3ED810A-1806-49C9-A98F-2CEEDC0086BE}" srcOrd="0" destOrd="0" presId="urn:microsoft.com/office/officeart/2005/8/layout/hierarchy1"/>
    <dgm:cxn modelId="{21A9FC50-C768-4C48-AADE-6384109DE1A4}" type="presOf" srcId="{5AEF9262-BE96-4657-A4DE-F2E2F7AC048C}" destId="{DBF37710-283E-427F-BF14-938961830317}" srcOrd="0" destOrd="0" presId="urn:microsoft.com/office/officeart/2005/8/layout/hierarchy1"/>
    <dgm:cxn modelId="{609A32F2-BBFE-41BE-923F-59D939C09E55}" type="presOf" srcId="{F2FE3D7B-87EB-4040-96F7-285CEC8D5593}" destId="{437745FC-320E-4627-AFDD-207F5788FB65}" srcOrd="0" destOrd="0" presId="urn:microsoft.com/office/officeart/2005/8/layout/hierarchy1"/>
    <dgm:cxn modelId="{1D010930-2462-468F-B564-399C030BC3D2}" type="presOf" srcId="{BF46222C-D035-4A36-A587-89713F298C92}" destId="{59F55084-820B-4FC0-9B97-819C28533223}" srcOrd="0" destOrd="0" presId="urn:microsoft.com/office/officeart/2005/8/layout/hierarchy1"/>
    <dgm:cxn modelId="{1C5CB299-417E-44E0-8112-35BB1EBF2696}" srcId="{EEAADEE4-DC2D-4CEB-A433-CB46C141DB28}" destId="{240524B1-4698-471F-AE29-147F5905C79F}" srcOrd="1" destOrd="0" parTransId="{956D7D03-FFA7-4809-80AA-00B25C7A9927}" sibTransId="{DC14346F-AA59-4F90-999B-5FE4ABA9014C}"/>
    <dgm:cxn modelId="{55C661FC-9D3D-47B7-B6FD-31923A9F741B}" srcId="{EEAADEE4-DC2D-4CEB-A433-CB46C141DB28}" destId="{B6870765-84FA-4E4D-BCE5-1F937EE40305}" srcOrd="4" destOrd="0" parTransId="{44C9F6B2-CD4B-4160-B976-C1E0C5D308B6}" sibTransId="{FE12F2E2-B37B-466A-A1DC-72DEB20E7B43}"/>
    <dgm:cxn modelId="{68DF9998-1EC7-4526-91DB-86A0E13E9B08}" srcId="{576AD939-6054-4719-B1A3-C8A1A388025D}" destId="{D79D4DA1-2FD3-42E7-BDA1-9D19B50E1F66}" srcOrd="0" destOrd="0" parTransId="{91F9B4A6-F22A-4C5D-AD0F-DEA395EB239E}" sibTransId="{A6DEF071-8379-4918-91EA-8D5140B7CEB5}"/>
    <dgm:cxn modelId="{58BBFCCF-EC26-42E3-B1AB-00376D7D8C35}" type="presParOf" srcId="{4E2DF6A5-EC8D-48C8-A701-0DDFB5CEE609}" destId="{C28475F5-D102-40CB-8500-C0490459917A}" srcOrd="0" destOrd="0" presId="urn:microsoft.com/office/officeart/2005/8/layout/hierarchy1"/>
    <dgm:cxn modelId="{3BDA9CA7-2554-4D71-A614-0EE9D7C94BAA}" type="presParOf" srcId="{C28475F5-D102-40CB-8500-C0490459917A}" destId="{074E87CF-9BC1-4BC3-AF5C-783BDF69B2A7}" srcOrd="0" destOrd="0" presId="urn:microsoft.com/office/officeart/2005/8/layout/hierarchy1"/>
    <dgm:cxn modelId="{3CE571A3-050A-48F9-99B7-1C798899D509}" type="presParOf" srcId="{074E87CF-9BC1-4BC3-AF5C-783BDF69B2A7}" destId="{B3F8A939-CD49-47F4-96EF-BB9E8BCE138E}" srcOrd="0" destOrd="0" presId="urn:microsoft.com/office/officeart/2005/8/layout/hierarchy1"/>
    <dgm:cxn modelId="{1D7F5035-EBC1-455E-8133-492703628D07}" type="presParOf" srcId="{074E87CF-9BC1-4BC3-AF5C-783BDF69B2A7}" destId="{F4890759-0AA0-4FA0-BD38-04D60767C8CE}" srcOrd="1" destOrd="0" presId="urn:microsoft.com/office/officeart/2005/8/layout/hierarchy1"/>
    <dgm:cxn modelId="{64C5EE71-B505-4311-BAF0-FD0C8F6B2F63}" type="presParOf" srcId="{C28475F5-D102-40CB-8500-C0490459917A}" destId="{67565ADE-0AAD-479A-89CD-833E5B65D42D}" srcOrd="1" destOrd="0" presId="urn:microsoft.com/office/officeart/2005/8/layout/hierarchy1"/>
    <dgm:cxn modelId="{532FB1E9-CCDD-4811-82AA-746DB7EC1986}" type="presParOf" srcId="{67565ADE-0AAD-479A-89CD-833E5B65D42D}" destId="{59F55084-820B-4FC0-9B97-819C28533223}" srcOrd="0" destOrd="0" presId="urn:microsoft.com/office/officeart/2005/8/layout/hierarchy1"/>
    <dgm:cxn modelId="{EB3C899A-39A4-49E4-BC48-7895207AF168}" type="presParOf" srcId="{67565ADE-0AAD-479A-89CD-833E5B65D42D}" destId="{D020C31A-A9F9-49CC-B7A4-FA99C461ED20}" srcOrd="1" destOrd="0" presId="urn:microsoft.com/office/officeart/2005/8/layout/hierarchy1"/>
    <dgm:cxn modelId="{24ADF7B5-A70E-4F32-A3CC-0019F415C5F1}" type="presParOf" srcId="{D020C31A-A9F9-49CC-B7A4-FA99C461ED20}" destId="{ED92E17F-9A0B-43EA-BA70-B42B28010444}" srcOrd="0" destOrd="0" presId="urn:microsoft.com/office/officeart/2005/8/layout/hierarchy1"/>
    <dgm:cxn modelId="{4776BE27-A595-4BD4-9696-C6D6C5037073}" type="presParOf" srcId="{ED92E17F-9A0B-43EA-BA70-B42B28010444}" destId="{CCE4DC75-E7AA-4D2C-B1A2-35F43EC48D3D}" srcOrd="0" destOrd="0" presId="urn:microsoft.com/office/officeart/2005/8/layout/hierarchy1"/>
    <dgm:cxn modelId="{9A5A981E-835B-46FA-8486-750E120E42E5}" type="presParOf" srcId="{ED92E17F-9A0B-43EA-BA70-B42B28010444}" destId="{3179C9BB-0E22-4E15-9786-4CF7E1C7277C}" srcOrd="1" destOrd="0" presId="urn:microsoft.com/office/officeart/2005/8/layout/hierarchy1"/>
    <dgm:cxn modelId="{3A1F141C-2188-4FE2-9E6A-64E4C89E1308}" type="presParOf" srcId="{D020C31A-A9F9-49CC-B7A4-FA99C461ED20}" destId="{BC7D6760-06BE-46C6-A7F2-C51861AEC82E}" srcOrd="1" destOrd="0" presId="urn:microsoft.com/office/officeart/2005/8/layout/hierarchy1"/>
    <dgm:cxn modelId="{11F55BA1-F3F5-4416-92E7-12A46226B086}" type="presParOf" srcId="{BC7D6760-06BE-46C6-A7F2-C51861AEC82E}" destId="{12A51599-C598-4A29-B975-78536E7DA63A}" srcOrd="0" destOrd="0" presId="urn:microsoft.com/office/officeart/2005/8/layout/hierarchy1"/>
    <dgm:cxn modelId="{2B9EBE0A-475B-4228-9716-EFF35E84D4C0}" type="presParOf" srcId="{BC7D6760-06BE-46C6-A7F2-C51861AEC82E}" destId="{5F49A869-CFC5-4193-913A-E9615E7AF105}" srcOrd="1" destOrd="0" presId="urn:microsoft.com/office/officeart/2005/8/layout/hierarchy1"/>
    <dgm:cxn modelId="{177A2F9F-B089-414D-B81B-1CA475AAC475}" type="presParOf" srcId="{5F49A869-CFC5-4193-913A-E9615E7AF105}" destId="{121AEEFD-0FAD-49C9-B017-2B7C292F7E86}" srcOrd="0" destOrd="0" presId="urn:microsoft.com/office/officeart/2005/8/layout/hierarchy1"/>
    <dgm:cxn modelId="{1551D77A-9554-4EE8-89AD-A642DA981487}" type="presParOf" srcId="{121AEEFD-0FAD-49C9-B017-2B7C292F7E86}" destId="{F10FD717-FAD0-4E88-8BD0-455A6F662227}" srcOrd="0" destOrd="0" presId="urn:microsoft.com/office/officeart/2005/8/layout/hierarchy1"/>
    <dgm:cxn modelId="{47524A90-5E81-41B0-823C-928C4B106204}" type="presParOf" srcId="{121AEEFD-0FAD-49C9-B017-2B7C292F7E86}" destId="{C3ED810A-1806-49C9-A98F-2CEEDC0086BE}" srcOrd="1" destOrd="0" presId="urn:microsoft.com/office/officeart/2005/8/layout/hierarchy1"/>
    <dgm:cxn modelId="{3FE41277-3E29-4E97-943E-34E62D670D5F}" type="presParOf" srcId="{5F49A869-CFC5-4193-913A-E9615E7AF105}" destId="{DBFA3402-578D-4A5A-AD5E-6B765BFC6291}" srcOrd="1" destOrd="0" presId="urn:microsoft.com/office/officeart/2005/8/layout/hierarchy1"/>
    <dgm:cxn modelId="{E0F64C6A-7D05-4C26-B46B-B6E7DFCEEB57}" type="presParOf" srcId="{67565ADE-0AAD-479A-89CD-833E5B65D42D}" destId="{C08E80A3-B510-4779-98AA-C2BC0807221B}" srcOrd="2" destOrd="0" presId="urn:microsoft.com/office/officeart/2005/8/layout/hierarchy1"/>
    <dgm:cxn modelId="{41EE0520-79D9-435C-A9FA-18B3E296AEEE}" type="presParOf" srcId="{67565ADE-0AAD-479A-89CD-833E5B65D42D}" destId="{F193630C-46B8-465F-BE52-145CB549F79B}" srcOrd="3" destOrd="0" presId="urn:microsoft.com/office/officeart/2005/8/layout/hierarchy1"/>
    <dgm:cxn modelId="{7A789D33-4F89-46EF-B84B-F304DE31F3C9}" type="presParOf" srcId="{F193630C-46B8-465F-BE52-145CB549F79B}" destId="{9C44DA17-C40D-402E-9CB2-DE3DC3BA99CD}" srcOrd="0" destOrd="0" presId="urn:microsoft.com/office/officeart/2005/8/layout/hierarchy1"/>
    <dgm:cxn modelId="{85C8880E-9EDD-4FB3-AC3D-021143DE2655}" type="presParOf" srcId="{9C44DA17-C40D-402E-9CB2-DE3DC3BA99CD}" destId="{559095B4-32CF-4D63-9F20-3810809ED7AA}" srcOrd="0" destOrd="0" presId="urn:microsoft.com/office/officeart/2005/8/layout/hierarchy1"/>
    <dgm:cxn modelId="{85173AA8-6B2D-4AEB-920B-3C6AD114F319}" type="presParOf" srcId="{9C44DA17-C40D-402E-9CB2-DE3DC3BA99CD}" destId="{8C019344-5205-4AB5-8975-74485B059C19}" srcOrd="1" destOrd="0" presId="urn:microsoft.com/office/officeart/2005/8/layout/hierarchy1"/>
    <dgm:cxn modelId="{F02BE9C9-06F6-4B4E-AFB6-67CDD351BBA8}" type="presParOf" srcId="{F193630C-46B8-465F-BE52-145CB549F79B}" destId="{0123888E-8BFB-499F-BFBC-D3A49CE56D18}" srcOrd="1" destOrd="0" presId="urn:microsoft.com/office/officeart/2005/8/layout/hierarchy1"/>
    <dgm:cxn modelId="{BBEA1A7A-D177-4B9B-9B66-7B6397D83C48}" type="presParOf" srcId="{0123888E-8BFB-499F-BFBC-D3A49CE56D18}" destId="{14330AC1-6DE9-4E00-91B8-04542462FDBD}" srcOrd="0" destOrd="0" presId="urn:microsoft.com/office/officeart/2005/8/layout/hierarchy1"/>
    <dgm:cxn modelId="{5ECC5125-E4AE-4B4C-B600-42DB5A494B7C}" type="presParOf" srcId="{0123888E-8BFB-499F-BFBC-D3A49CE56D18}" destId="{2F7C878A-A27A-4F67-BC16-1F7EE970C000}" srcOrd="1" destOrd="0" presId="urn:microsoft.com/office/officeart/2005/8/layout/hierarchy1"/>
    <dgm:cxn modelId="{E89E71D9-BF4A-450F-A218-875FAA23133F}" type="presParOf" srcId="{2F7C878A-A27A-4F67-BC16-1F7EE970C000}" destId="{F70BAC1D-B667-44B9-AE14-39808599118A}" srcOrd="0" destOrd="0" presId="urn:microsoft.com/office/officeart/2005/8/layout/hierarchy1"/>
    <dgm:cxn modelId="{9523F4BE-31FD-4FA8-87D7-7476DBE73CBE}" type="presParOf" srcId="{F70BAC1D-B667-44B9-AE14-39808599118A}" destId="{EC092E23-319A-483C-A2D4-EE516A0BE082}" srcOrd="0" destOrd="0" presId="urn:microsoft.com/office/officeart/2005/8/layout/hierarchy1"/>
    <dgm:cxn modelId="{D0BFB69F-FBA7-4F85-9392-77A720652A55}" type="presParOf" srcId="{F70BAC1D-B667-44B9-AE14-39808599118A}" destId="{EAADE519-8985-4100-BB0F-5165ABD7F6DD}" srcOrd="1" destOrd="0" presId="urn:microsoft.com/office/officeart/2005/8/layout/hierarchy1"/>
    <dgm:cxn modelId="{FE384B5D-C473-4E48-B5B6-22D505E94C7A}" type="presParOf" srcId="{2F7C878A-A27A-4F67-BC16-1F7EE970C000}" destId="{D2BD4351-427B-4054-89C2-28B456BD98A3}" srcOrd="1" destOrd="0" presId="urn:microsoft.com/office/officeart/2005/8/layout/hierarchy1"/>
    <dgm:cxn modelId="{B0883B73-CA5D-4CF0-8179-7A9AED75D538}" type="presParOf" srcId="{D2BD4351-427B-4054-89C2-28B456BD98A3}" destId="{DBF37710-283E-427F-BF14-938961830317}" srcOrd="0" destOrd="0" presId="urn:microsoft.com/office/officeart/2005/8/layout/hierarchy1"/>
    <dgm:cxn modelId="{D5B6CC34-9F72-442D-8FD3-B7FD3339BDD1}" type="presParOf" srcId="{D2BD4351-427B-4054-89C2-28B456BD98A3}" destId="{172C75EE-C43C-485F-8AD6-387DF521395B}" srcOrd="1" destOrd="0" presId="urn:microsoft.com/office/officeart/2005/8/layout/hierarchy1"/>
    <dgm:cxn modelId="{139572A1-36BB-409F-A714-CBDB4DF9952A}" type="presParOf" srcId="{172C75EE-C43C-485F-8AD6-387DF521395B}" destId="{C592C37B-BC6C-44B8-B1DF-03637842C98C}" srcOrd="0" destOrd="0" presId="urn:microsoft.com/office/officeart/2005/8/layout/hierarchy1"/>
    <dgm:cxn modelId="{73F25754-4F8B-49E7-94B7-5989199FF6B9}" type="presParOf" srcId="{C592C37B-BC6C-44B8-B1DF-03637842C98C}" destId="{63878382-1A38-4D5F-BB4B-BA6B1520A882}" srcOrd="0" destOrd="0" presId="urn:microsoft.com/office/officeart/2005/8/layout/hierarchy1"/>
    <dgm:cxn modelId="{962D12A2-39BE-48BA-B419-4444D1BD0A2F}" type="presParOf" srcId="{C592C37B-BC6C-44B8-B1DF-03637842C98C}" destId="{9A5CFFA9-3D21-433D-B1CB-18A0D7B2BDFF}" srcOrd="1" destOrd="0" presId="urn:microsoft.com/office/officeart/2005/8/layout/hierarchy1"/>
    <dgm:cxn modelId="{F6DFEE11-5862-4A28-BB15-B45A3F883490}" type="presParOf" srcId="{172C75EE-C43C-485F-8AD6-387DF521395B}" destId="{AAE1C0E5-5431-48F8-B12C-DEE152758C44}" srcOrd="1" destOrd="0" presId="urn:microsoft.com/office/officeart/2005/8/layout/hierarchy1"/>
    <dgm:cxn modelId="{BE618C1F-3821-4F58-8E49-C2E26F5C199B}" type="presParOf" srcId="{67565ADE-0AAD-479A-89CD-833E5B65D42D}" destId="{660F965D-9BE0-401E-AC18-18A095356066}" srcOrd="4" destOrd="0" presId="urn:microsoft.com/office/officeart/2005/8/layout/hierarchy1"/>
    <dgm:cxn modelId="{A1191274-A766-4930-AB63-5F3CE300C576}" type="presParOf" srcId="{67565ADE-0AAD-479A-89CD-833E5B65D42D}" destId="{944267C6-FA2D-44AC-AB63-2E54400B2A63}" srcOrd="5" destOrd="0" presId="urn:microsoft.com/office/officeart/2005/8/layout/hierarchy1"/>
    <dgm:cxn modelId="{99CA0E37-528E-4628-99BD-D33F9BC71A12}" type="presParOf" srcId="{944267C6-FA2D-44AC-AB63-2E54400B2A63}" destId="{0876AEBA-0345-494B-8D8C-6E5BE62C2585}" srcOrd="0" destOrd="0" presId="urn:microsoft.com/office/officeart/2005/8/layout/hierarchy1"/>
    <dgm:cxn modelId="{AF37F51D-68B1-4911-8F1C-932782C61278}" type="presParOf" srcId="{0876AEBA-0345-494B-8D8C-6E5BE62C2585}" destId="{28CFCAC7-07E5-4EB7-9DF7-7D4E82316EBC}" srcOrd="0" destOrd="0" presId="urn:microsoft.com/office/officeart/2005/8/layout/hierarchy1"/>
    <dgm:cxn modelId="{203B716D-D145-4160-BC37-EBE03A3DE9C8}" type="presParOf" srcId="{0876AEBA-0345-494B-8D8C-6E5BE62C2585}" destId="{437745FC-320E-4627-AFDD-207F5788FB65}" srcOrd="1" destOrd="0" presId="urn:microsoft.com/office/officeart/2005/8/layout/hierarchy1"/>
    <dgm:cxn modelId="{558C42D7-2665-4275-AD7E-AA47FB672EC2}" type="presParOf" srcId="{944267C6-FA2D-44AC-AB63-2E54400B2A63}" destId="{AC97BB86-3E12-48C7-A70B-F8EA62235788}" srcOrd="1" destOrd="0" presId="urn:microsoft.com/office/officeart/2005/8/layout/hierarchy1"/>
    <dgm:cxn modelId="{2DD0EA3E-8726-4A27-BCAA-7D8063E34212}" type="presParOf" srcId="{67565ADE-0AAD-479A-89CD-833E5B65D42D}" destId="{FD612F78-7F17-47D9-A8DA-FA7A9EFE63BC}" srcOrd="6" destOrd="0" presId="urn:microsoft.com/office/officeart/2005/8/layout/hierarchy1"/>
    <dgm:cxn modelId="{C3430406-C644-4CD8-937B-7A379FE51867}" type="presParOf" srcId="{67565ADE-0AAD-479A-89CD-833E5B65D42D}" destId="{A6DCD3FF-C283-47AA-A608-D31FF9FBEC6C}" srcOrd="7" destOrd="0" presId="urn:microsoft.com/office/officeart/2005/8/layout/hierarchy1"/>
    <dgm:cxn modelId="{A12EE4E3-B919-4C36-BC80-7223A931283D}" type="presParOf" srcId="{A6DCD3FF-C283-47AA-A608-D31FF9FBEC6C}" destId="{ACB85A52-E78D-43F0-B9A2-2F485F3E95D8}" srcOrd="0" destOrd="0" presId="urn:microsoft.com/office/officeart/2005/8/layout/hierarchy1"/>
    <dgm:cxn modelId="{B9C179EC-8E49-4C5D-AD92-8CD4DE92032C}" type="presParOf" srcId="{ACB85A52-E78D-43F0-B9A2-2F485F3E95D8}" destId="{5F040E68-9E2F-4084-8A8C-1267DE94C689}" srcOrd="0" destOrd="0" presId="urn:microsoft.com/office/officeart/2005/8/layout/hierarchy1"/>
    <dgm:cxn modelId="{DDD52334-2C34-46DA-B02F-F16CFB71B796}" type="presParOf" srcId="{ACB85A52-E78D-43F0-B9A2-2F485F3E95D8}" destId="{AE1D62A4-8D82-45DA-8E6D-6A459676CE6B}" srcOrd="1" destOrd="0" presId="urn:microsoft.com/office/officeart/2005/8/layout/hierarchy1"/>
    <dgm:cxn modelId="{EEA71CFD-DBD0-4659-ABCD-1922E828CF08}" type="presParOf" srcId="{A6DCD3FF-C283-47AA-A608-D31FF9FBEC6C}" destId="{FD4565D7-9234-48D8-941F-3A07E704D104}" srcOrd="1" destOrd="0" presId="urn:microsoft.com/office/officeart/2005/8/layout/hierarchy1"/>
    <dgm:cxn modelId="{780E2F50-A2CD-4A34-A66F-9BF5B051DB3C}" type="presParOf" srcId="{67565ADE-0AAD-479A-89CD-833E5B65D42D}" destId="{208081E9-F75E-4D11-932C-43907FA880B3}" srcOrd="8" destOrd="0" presId="urn:microsoft.com/office/officeart/2005/8/layout/hierarchy1"/>
    <dgm:cxn modelId="{52D4E438-60E9-45C6-B110-7449BDDBAA8B}" type="presParOf" srcId="{67565ADE-0AAD-479A-89CD-833E5B65D42D}" destId="{7BEDDA79-2A62-42FB-A858-993C1CAA406D}" srcOrd="9" destOrd="0" presId="urn:microsoft.com/office/officeart/2005/8/layout/hierarchy1"/>
    <dgm:cxn modelId="{05062141-FDED-432E-BE69-EA0D45F7A9EC}" type="presParOf" srcId="{7BEDDA79-2A62-42FB-A858-993C1CAA406D}" destId="{575D383A-3501-4BA8-AC04-03F01B8C81E4}" srcOrd="0" destOrd="0" presId="urn:microsoft.com/office/officeart/2005/8/layout/hierarchy1"/>
    <dgm:cxn modelId="{3CC93D1F-FCEF-4B4D-8932-A64983CDF697}" type="presParOf" srcId="{575D383A-3501-4BA8-AC04-03F01B8C81E4}" destId="{228EA323-75F4-4F6E-8813-5BAA4AEE801A}" srcOrd="0" destOrd="0" presId="urn:microsoft.com/office/officeart/2005/8/layout/hierarchy1"/>
    <dgm:cxn modelId="{AE5BDF12-04DD-4518-B7D8-6D9FF771182A}" type="presParOf" srcId="{575D383A-3501-4BA8-AC04-03F01B8C81E4}" destId="{42A1ED60-27DE-4C06-9E9F-02766277F922}" srcOrd="1" destOrd="0" presId="urn:microsoft.com/office/officeart/2005/8/layout/hierarchy1"/>
    <dgm:cxn modelId="{9D322CE1-4495-46BE-B3E6-15CBD51590C3}" type="presParOf" srcId="{7BEDDA79-2A62-42FB-A858-993C1CAA406D}" destId="{F88190FA-124E-4041-90DB-5B3D179C5086}" srcOrd="1" destOrd="0" presId="urn:microsoft.com/office/officeart/2005/8/layout/hierarchy1"/>
    <dgm:cxn modelId="{11E81DDB-A857-4E38-A1B8-1A346FB03295}" type="presParOf" srcId="{67565ADE-0AAD-479A-89CD-833E5B65D42D}" destId="{E7B1BC0B-8C07-48B0-B1B9-36D8429A8DE8}" srcOrd="10" destOrd="0" presId="urn:microsoft.com/office/officeart/2005/8/layout/hierarchy1"/>
    <dgm:cxn modelId="{6DD7ABCD-1A8D-4A65-8802-E99D3929FEA5}" type="presParOf" srcId="{67565ADE-0AAD-479A-89CD-833E5B65D42D}" destId="{96296C32-FA42-47E8-86DE-EBECA2838F78}" srcOrd="11" destOrd="0" presId="urn:microsoft.com/office/officeart/2005/8/layout/hierarchy1"/>
    <dgm:cxn modelId="{471D45D2-2C06-40F5-9E95-A562A019E5F9}" type="presParOf" srcId="{96296C32-FA42-47E8-86DE-EBECA2838F78}" destId="{8B17A41E-B3AE-4FB7-A68E-DA9507A3050A}" srcOrd="0" destOrd="0" presId="urn:microsoft.com/office/officeart/2005/8/layout/hierarchy1"/>
    <dgm:cxn modelId="{3B944814-2258-4D8B-8AB2-085C04942165}" type="presParOf" srcId="{8B17A41E-B3AE-4FB7-A68E-DA9507A3050A}" destId="{1B0BD89F-B412-4448-AA8E-2F0099BC38C8}" srcOrd="0" destOrd="0" presId="urn:microsoft.com/office/officeart/2005/8/layout/hierarchy1"/>
    <dgm:cxn modelId="{77C69152-7499-4DEA-9DBD-F52D5713FAAB}" type="presParOf" srcId="{8B17A41E-B3AE-4FB7-A68E-DA9507A3050A}" destId="{6CBDB1C2-F7AC-4D7C-9A1F-D534E0D8ACA6}" srcOrd="1" destOrd="0" presId="urn:microsoft.com/office/officeart/2005/8/layout/hierarchy1"/>
    <dgm:cxn modelId="{2E94F8EE-4302-4E5E-BC78-9A24DAF58A87}" type="presParOf" srcId="{96296C32-FA42-47E8-86DE-EBECA2838F78}" destId="{370B38CE-ABBA-4E27-B908-6A2C65F9E3FC}" srcOrd="1" destOrd="0" presId="urn:microsoft.com/office/officeart/2005/8/layout/hierarchy1"/>
    <dgm:cxn modelId="{AE7C7670-FE71-419B-B777-4E2D1A3FF129}" type="presParOf" srcId="{67565ADE-0AAD-479A-89CD-833E5B65D42D}" destId="{20749A96-889A-4443-A4C1-A0512721D193}" srcOrd="12" destOrd="0" presId="urn:microsoft.com/office/officeart/2005/8/layout/hierarchy1"/>
    <dgm:cxn modelId="{12C65877-82AD-4583-BA22-D0AC4A5CFE3A}" type="presParOf" srcId="{67565ADE-0AAD-479A-89CD-833E5B65D42D}" destId="{A245511D-22D1-4270-88F6-5E00A38FEB10}" srcOrd="13" destOrd="0" presId="urn:microsoft.com/office/officeart/2005/8/layout/hierarchy1"/>
    <dgm:cxn modelId="{11B7EEAA-0D02-4DA3-952D-7B03F35E2AC3}" type="presParOf" srcId="{A245511D-22D1-4270-88F6-5E00A38FEB10}" destId="{844152FB-DBE7-4B8F-AFED-9A49BACC4096}" srcOrd="0" destOrd="0" presId="urn:microsoft.com/office/officeart/2005/8/layout/hierarchy1"/>
    <dgm:cxn modelId="{5420BCFD-4588-4389-AEBD-144B638FA90E}" type="presParOf" srcId="{844152FB-DBE7-4B8F-AFED-9A49BACC4096}" destId="{746CE5C7-1203-456B-8DD5-985D35A01267}" srcOrd="0" destOrd="0" presId="urn:microsoft.com/office/officeart/2005/8/layout/hierarchy1"/>
    <dgm:cxn modelId="{93FE5B72-7505-4625-92E8-D51006A4B6A0}" type="presParOf" srcId="{844152FB-DBE7-4B8F-AFED-9A49BACC4096}" destId="{82133F6D-FD2D-445C-AF23-DBCD9C5E99A1}" srcOrd="1" destOrd="0" presId="urn:microsoft.com/office/officeart/2005/8/layout/hierarchy1"/>
    <dgm:cxn modelId="{9CA848C2-C9DF-4DD1-A96B-AE313EB7755B}" type="presParOf" srcId="{A245511D-22D1-4270-88F6-5E00A38FEB10}" destId="{31D14F8E-B2E3-40F3-94BC-9CDCB6C89AC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0326-8F03-465D-A5DF-E9A407835C94}">
      <dsp:nvSpPr>
        <dsp:cNvPr id="0" name=""/>
        <dsp:cNvSpPr/>
      </dsp:nvSpPr>
      <dsp:spPr>
        <a:xfrm>
          <a:off x="4420849" y="642290"/>
          <a:ext cx="3218575" cy="775288"/>
        </a:xfrm>
        <a:custGeom>
          <a:avLst/>
          <a:gdLst/>
          <a:ahLst/>
          <a:cxnLst/>
          <a:rect l="0" t="0" r="0" b="0"/>
          <a:pathLst>
            <a:path>
              <a:moveTo>
                <a:pt x="0" y="0"/>
              </a:moveTo>
              <a:lnTo>
                <a:pt x="0" y="576312"/>
              </a:lnTo>
              <a:lnTo>
                <a:pt x="3218575" y="576312"/>
              </a:lnTo>
              <a:lnTo>
                <a:pt x="3218575" y="775288"/>
              </a:lnTo>
            </a:path>
          </a:pathLst>
        </a:custGeom>
        <a:noFill/>
        <a:ln w="31750" cap="flat" cmpd="sng" algn="ctr">
          <a:solidFill>
            <a:schemeClr val="accent4">
              <a:lumMod val="50000"/>
            </a:schemeClr>
          </a:solidFill>
          <a:prstDash val="solid"/>
        </a:ln>
        <a:effectLst/>
      </dsp:spPr>
      <dsp:style>
        <a:lnRef idx="2">
          <a:scrgbClr r="0" g="0" b="0"/>
        </a:lnRef>
        <a:fillRef idx="0">
          <a:scrgbClr r="0" g="0" b="0"/>
        </a:fillRef>
        <a:effectRef idx="0">
          <a:scrgbClr r="0" g="0" b="0"/>
        </a:effectRef>
        <a:fontRef idx="minor"/>
      </dsp:style>
    </dsp:sp>
    <dsp:sp modelId="{F18F2AB3-2C1C-4DAC-ADFF-BD8D1E135459}">
      <dsp:nvSpPr>
        <dsp:cNvPr id="0" name=""/>
        <dsp:cNvSpPr/>
      </dsp:nvSpPr>
      <dsp:spPr>
        <a:xfrm>
          <a:off x="4420849" y="642290"/>
          <a:ext cx="170684" cy="775288"/>
        </a:xfrm>
        <a:custGeom>
          <a:avLst/>
          <a:gdLst/>
          <a:ahLst/>
          <a:cxnLst/>
          <a:rect l="0" t="0" r="0" b="0"/>
          <a:pathLst>
            <a:path>
              <a:moveTo>
                <a:pt x="0" y="0"/>
              </a:moveTo>
              <a:lnTo>
                <a:pt x="0" y="576312"/>
              </a:lnTo>
              <a:lnTo>
                <a:pt x="170684" y="576312"/>
              </a:lnTo>
              <a:lnTo>
                <a:pt x="170684" y="775288"/>
              </a:lnTo>
            </a:path>
          </a:pathLst>
        </a:custGeom>
        <a:noFill/>
        <a:ln w="31750" cap="flat" cmpd="sng" algn="ctr">
          <a:solidFill>
            <a:schemeClr val="accent4">
              <a:lumMod val="50000"/>
            </a:schemeClr>
          </a:solidFill>
          <a:prstDash val="solid"/>
        </a:ln>
        <a:effectLst/>
      </dsp:spPr>
      <dsp:style>
        <a:lnRef idx="2">
          <a:scrgbClr r="0" g="0" b="0"/>
        </a:lnRef>
        <a:fillRef idx="0">
          <a:scrgbClr r="0" g="0" b="0"/>
        </a:fillRef>
        <a:effectRef idx="0">
          <a:scrgbClr r="0" g="0" b="0"/>
        </a:effectRef>
        <a:fontRef idx="minor"/>
      </dsp:style>
    </dsp:sp>
    <dsp:sp modelId="{98EBA9C9-8FBF-4287-8AFF-DE650F5F75D7}">
      <dsp:nvSpPr>
        <dsp:cNvPr id="0" name=""/>
        <dsp:cNvSpPr/>
      </dsp:nvSpPr>
      <dsp:spPr>
        <a:xfrm>
          <a:off x="1371125" y="642290"/>
          <a:ext cx="3049723" cy="775288"/>
        </a:xfrm>
        <a:custGeom>
          <a:avLst/>
          <a:gdLst/>
          <a:ahLst/>
          <a:cxnLst/>
          <a:rect l="0" t="0" r="0" b="0"/>
          <a:pathLst>
            <a:path>
              <a:moveTo>
                <a:pt x="3049723" y="0"/>
              </a:moveTo>
              <a:lnTo>
                <a:pt x="3049723" y="576312"/>
              </a:lnTo>
              <a:lnTo>
                <a:pt x="0" y="576312"/>
              </a:lnTo>
              <a:lnTo>
                <a:pt x="0" y="775288"/>
              </a:lnTo>
            </a:path>
          </a:pathLst>
        </a:custGeom>
        <a:noFill/>
        <a:ln w="31750" cap="flat" cmpd="sng" algn="ctr">
          <a:solidFill>
            <a:schemeClr val="accent4">
              <a:lumMod val="50000"/>
            </a:schemeClr>
          </a:solidFill>
          <a:prstDash val="solid"/>
        </a:ln>
        <a:effectLst/>
      </dsp:spPr>
      <dsp:style>
        <a:lnRef idx="2">
          <a:scrgbClr r="0" g="0" b="0"/>
        </a:lnRef>
        <a:fillRef idx="0">
          <a:scrgbClr r="0" g="0" b="0"/>
        </a:fillRef>
        <a:effectRef idx="0">
          <a:scrgbClr r="0" g="0" b="0"/>
        </a:effectRef>
        <a:fontRef idx="minor"/>
      </dsp:style>
    </dsp:sp>
    <dsp:sp modelId="{9BFF878D-2386-4C57-9C07-478943DC7B70}">
      <dsp:nvSpPr>
        <dsp:cNvPr id="0" name=""/>
        <dsp:cNvSpPr/>
      </dsp:nvSpPr>
      <dsp:spPr>
        <a:xfrm>
          <a:off x="365497" y="205271"/>
          <a:ext cx="8110702" cy="437018"/>
        </a:xfrm>
        <a:prstGeom prst="rect">
          <a:avLst/>
        </a:prstGeom>
        <a:gradFill rotWithShape="0">
          <a:gsLst>
            <a:gs pos="0">
              <a:schemeClr val="accent4">
                <a:shade val="80000"/>
                <a:hueOff val="0"/>
                <a:satOff val="0"/>
                <a:lumOff val="0"/>
                <a:alphaOff val="0"/>
                <a:tint val="1000"/>
                <a:satMod val="100000"/>
              </a:schemeClr>
            </a:gs>
            <a:gs pos="68000">
              <a:schemeClr val="accent4">
                <a:shade val="80000"/>
                <a:hueOff val="0"/>
                <a:satOff val="0"/>
                <a:lumOff val="0"/>
                <a:alphaOff val="0"/>
                <a:tint val="77000"/>
                <a:satMod val="100000"/>
              </a:schemeClr>
            </a:gs>
            <a:gs pos="81000">
              <a:schemeClr val="accent4">
                <a:shade val="80000"/>
                <a:hueOff val="0"/>
                <a:satOff val="0"/>
                <a:lumOff val="0"/>
                <a:alphaOff val="0"/>
                <a:tint val="79000"/>
                <a:satMod val="100000"/>
              </a:schemeClr>
            </a:gs>
            <a:gs pos="86000">
              <a:schemeClr val="accent4">
                <a:shade val="80000"/>
                <a:hueOff val="0"/>
                <a:satOff val="0"/>
                <a:lumOff val="0"/>
                <a:alphaOff val="0"/>
                <a:tint val="73000"/>
                <a:satMod val="100000"/>
              </a:schemeClr>
            </a:gs>
            <a:gs pos="100000">
              <a:schemeClr val="accent4">
                <a:shade val="80000"/>
                <a:hueOff val="0"/>
                <a:satOff val="0"/>
                <a:lumOff val="0"/>
                <a:alphaOff val="0"/>
                <a:tint val="35000"/>
                <a:satMod val="100000"/>
              </a:schemeClr>
            </a:gs>
          </a:gsLst>
          <a:lin ang="5400000" scaled="0"/>
        </a:gradFill>
        <a:ln>
          <a:solidFill>
            <a:schemeClr val="accent4">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b="1" kern="1200" dirty="0" smtClean="0">
              <a:solidFill>
                <a:schemeClr val="accent4">
                  <a:lumMod val="50000"/>
                </a:schemeClr>
              </a:solidFill>
              <a:latin typeface="Times New Roman" panose="02020603050405020304" pitchFamily="18" charset="0"/>
              <a:cs typeface="Times New Roman" panose="02020603050405020304" pitchFamily="18" charset="0"/>
            </a:rPr>
            <a:t>Согласно статьи 212 ТК РФ работодатель </a:t>
          </a:r>
          <a:r>
            <a:rPr lang="ru-RU" sz="2300" b="1" u="sng" kern="1200" dirty="0" smtClean="0">
              <a:solidFill>
                <a:schemeClr val="accent4">
                  <a:lumMod val="50000"/>
                </a:schemeClr>
              </a:solidFill>
              <a:latin typeface="Times New Roman" panose="02020603050405020304" pitchFamily="18" charset="0"/>
              <a:cs typeface="Times New Roman" panose="02020603050405020304" pitchFamily="18" charset="0"/>
            </a:rPr>
            <a:t>обязан </a:t>
          </a:r>
          <a:r>
            <a:rPr lang="ru-RU" sz="2300" b="1" kern="1200" dirty="0" smtClean="0">
              <a:solidFill>
                <a:schemeClr val="accent4">
                  <a:lumMod val="50000"/>
                </a:schemeClr>
              </a:solidFill>
              <a:latin typeface="Times New Roman" panose="02020603050405020304" pitchFamily="18" charset="0"/>
              <a:cs typeface="Times New Roman" panose="02020603050405020304" pitchFamily="18" charset="0"/>
            </a:rPr>
            <a:t>обеспечить</a:t>
          </a:r>
          <a:endParaRPr lang="ru-RU" sz="2300" b="1" kern="1200" dirty="0">
            <a:solidFill>
              <a:schemeClr val="accent4">
                <a:lumMod val="50000"/>
              </a:schemeClr>
            </a:solidFill>
          </a:endParaRPr>
        </a:p>
      </dsp:txBody>
      <dsp:txXfrm>
        <a:off x="365497" y="205271"/>
        <a:ext cx="8110702" cy="437018"/>
      </dsp:txXfrm>
    </dsp:sp>
    <dsp:sp modelId="{C666712A-77C9-4D43-9187-9C763E6A4E64}">
      <dsp:nvSpPr>
        <dsp:cNvPr id="0" name=""/>
        <dsp:cNvSpPr/>
      </dsp:nvSpPr>
      <dsp:spPr>
        <a:xfrm>
          <a:off x="151323" y="1417579"/>
          <a:ext cx="2439604" cy="2807796"/>
        </a:xfrm>
        <a:prstGeom prst="rect">
          <a:avLst/>
        </a:prstGeom>
        <a:gradFill rotWithShape="0">
          <a:gsLst>
            <a:gs pos="0">
              <a:schemeClr val="accent4">
                <a:tint val="99000"/>
                <a:hueOff val="0"/>
                <a:satOff val="0"/>
                <a:lumOff val="0"/>
                <a:alphaOff val="0"/>
                <a:tint val="1000"/>
                <a:satMod val="100000"/>
              </a:schemeClr>
            </a:gs>
            <a:gs pos="68000">
              <a:schemeClr val="accent4">
                <a:tint val="99000"/>
                <a:hueOff val="0"/>
                <a:satOff val="0"/>
                <a:lumOff val="0"/>
                <a:alphaOff val="0"/>
                <a:tint val="77000"/>
                <a:satMod val="100000"/>
              </a:schemeClr>
            </a:gs>
            <a:gs pos="81000">
              <a:schemeClr val="accent4">
                <a:tint val="99000"/>
                <a:hueOff val="0"/>
                <a:satOff val="0"/>
                <a:lumOff val="0"/>
                <a:alphaOff val="0"/>
                <a:tint val="79000"/>
                <a:satMod val="100000"/>
              </a:schemeClr>
            </a:gs>
            <a:gs pos="86000">
              <a:schemeClr val="accent4">
                <a:tint val="99000"/>
                <a:hueOff val="0"/>
                <a:satOff val="0"/>
                <a:lumOff val="0"/>
                <a:alphaOff val="0"/>
                <a:tint val="73000"/>
                <a:satMod val="100000"/>
              </a:schemeClr>
            </a:gs>
            <a:gs pos="100000">
              <a:schemeClr val="accent4">
                <a:tint val="99000"/>
                <a:hueOff val="0"/>
                <a:satOff val="0"/>
                <a:lumOff val="0"/>
                <a:alphaOff val="0"/>
                <a:tint val="35000"/>
                <a:satMod val="100000"/>
              </a:schemeClr>
            </a:gs>
          </a:gsLst>
          <a:lin ang="5400000" scaled="0"/>
        </a:gradFill>
        <a:ln>
          <a:solidFill>
            <a:schemeClr val="accent4">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4">
                  <a:lumMod val="50000"/>
                </a:schemeClr>
              </a:solidFill>
              <a:latin typeface="Times New Roman" panose="02020603050405020304" pitchFamily="18" charset="0"/>
              <a:cs typeface="Times New Roman" panose="02020603050405020304" pitchFamily="18" charset="0"/>
            </a:rPr>
            <a:t>Применение прошедших обязательную сертификацию или декларирование соответствия средств индивидуальной и коллективной защиты работников</a:t>
          </a:r>
          <a:endParaRPr lang="ru-RU" sz="2000" b="1" kern="1200" dirty="0">
            <a:solidFill>
              <a:schemeClr val="accent4">
                <a:lumMod val="50000"/>
              </a:schemeClr>
            </a:solidFill>
          </a:endParaRPr>
        </a:p>
      </dsp:txBody>
      <dsp:txXfrm>
        <a:off x="151323" y="1417579"/>
        <a:ext cx="2439604" cy="2807796"/>
      </dsp:txXfrm>
    </dsp:sp>
    <dsp:sp modelId="{B4D62DDD-15FF-4CD8-8E7B-0807231EFFDE}">
      <dsp:nvSpPr>
        <dsp:cNvPr id="0" name=""/>
        <dsp:cNvSpPr/>
      </dsp:nvSpPr>
      <dsp:spPr>
        <a:xfrm>
          <a:off x="2988880" y="1417579"/>
          <a:ext cx="3205304" cy="2807796"/>
        </a:xfrm>
        <a:prstGeom prst="rect">
          <a:avLst/>
        </a:prstGeom>
        <a:gradFill rotWithShape="0">
          <a:gsLst>
            <a:gs pos="0">
              <a:schemeClr val="accent4">
                <a:tint val="99000"/>
                <a:hueOff val="0"/>
                <a:satOff val="0"/>
                <a:lumOff val="0"/>
                <a:alphaOff val="0"/>
                <a:tint val="1000"/>
                <a:satMod val="100000"/>
              </a:schemeClr>
            </a:gs>
            <a:gs pos="68000">
              <a:schemeClr val="accent4">
                <a:tint val="99000"/>
                <a:hueOff val="0"/>
                <a:satOff val="0"/>
                <a:lumOff val="0"/>
                <a:alphaOff val="0"/>
                <a:tint val="77000"/>
                <a:satMod val="100000"/>
              </a:schemeClr>
            </a:gs>
            <a:gs pos="81000">
              <a:schemeClr val="accent4">
                <a:tint val="99000"/>
                <a:hueOff val="0"/>
                <a:satOff val="0"/>
                <a:lumOff val="0"/>
                <a:alphaOff val="0"/>
                <a:tint val="79000"/>
                <a:satMod val="100000"/>
              </a:schemeClr>
            </a:gs>
            <a:gs pos="86000">
              <a:schemeClr val="accent4">
                <a:tint val="99000"/>
                <a:hueOff val="0"/>
                <a:satOff val="0"/>
                <a:lumOff val="0"/>
                <a:alphaOff val="0"/>
                <a:tint val="73000"/>
                <a:satMod val="100000"/>
              </a:schemeClr>
            </a:gs>
            <a:gs pos="100000">
              <a:schemeClr val="accent4">
                <a:tint val="99000"/>
                <a:hueOff val="0"/>
                <a:satOff val="0"/>
                <a:lumOff val="0"/>
                <a:alphaOff val="0"/>
                <a:tint val="35000"/>
                <a:satMod val="100000"/>
              </a:schemeClr>
            </a:gs>
          </a:gsLst>
          <a:lin ang="5400000" scaled="0"/>
        </a:gradFill>
        <a:ln>
          <a:solidFill>
            <a:schemeClr val="accent4">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4">
                  <a:lumMod val="50000"/>
                </a:schemeClr>
              </a:solidFill>
              <a:latin typeface="Times New Roman" panose="02020603050405020304" pitchFamily="18" charset="0"/>
              <a:cs typeface="Times New Roman" panose="02020603050405020304" pitchFamily="18" charset="0"/>
            </a:rPr>
            <a:t>Приобретение за счет собственных средств и выдачу работникам специальной одежды, специальной обуви и других средств индивидуальной защиты, смывающих и обезвреживающих средств в соответствии с установленными нормами</a:t>
          </a:r>
          <a:endParaRPr lang="ru-RU" sz="2000" b="1" kern="1200" dirty="0">
            <a:solidFill>
              <a:schemeClr val="accent4">
                <a:lumMod val="50000"/>
              </a:schemeClr>
            </a:solidFill>
          </a:endParaRPr>
        </a:p>
      </dsp:txBody>
      <dsp:txXfrm>
        <a:off x="2988880" y="1417579"/>
        <a:ext cx="3205304" cy="2807796"/>
      </dsp:txXfrm>
    </dsp:sp>
    <dsp:sp modelId="{60F13372-86C8-4155-B382-F3E5CA381458}">
      <dsp:nvSpPr>
        <dsp:cNvPr id="0" name=""/>
        <dsp:cNvSpPr/>
      </dsp:nvSpPr>
      <dsp:spPr>
        <a:xfrm>
          <a:off x="6445868" y="1417579"/>
          <a:ext cx="2387112" cy="2807796"/>
        </a:xfrm>
        <a:prstGeom prst="rect">
          <a:avLst/>
        </a:prstGeom>
        <a:gradFill rotWithShape="0">
          <a:gsLst>
            <a:gs pos="0">
              <a:schemeClr val="accent4">
                <a:tint val="99000"/>
                <a:hueOff val="0"/>
                <a:satOff val="0"/>
                <a:lumOff val="0"/>
                <a:alphaOff val="0"/>
                <a:tint val="1000"/>
                <a:satMod val="100000"/>
              </a:schemeClr>
            </a:gs>
            <a:gs pos="68000">
              <a:schemeClr val="accent4">
                <a:tint val="99000"/>
                <a:hueOff val="0"/>
                <a:satOff val="0"/>
                <a:lumOff val="0"/>
                <a:alphaOff val="0"/>
                <a:tint val="77000"/>
                <a:satMod val="100000"/>
              </a:schemeClr>
            </a:gs>
            <a:gs pos="81000">
              <a:schemeClr val="accent4">
                <a:tint val="99000"/>
                <a:hueOff val="0"/>
                <a:satOff val="0"/>
                <a:lumOff val="0"/>
                <a:alphaOff val="0"/>
                <a:tint val="79000"/>
                <a:satMod val="100000"/>
              </a:schemeClr>
            </a:gs>
            <a:gs pos="86000">
              <a:schemeClr val="accent4">
                <a:tint val="99000"/>
                <a:hueOff val="0"/>
                <a:satOff val="0"/>
                <a:lumOff val="0"/>
                <a:alphaOff val="0"/>
                <a:tint val="73000"/>
                <a:satMod val="100000"/>
              </a:schemeClr>
            </a:gs>
            <a:gs pos="100000">
              <a:schemeClr val="accent4">
                <a:tint val="99000"/>
                <a:hueOff val="0"/>
                <a:satOff val="0"/>
                <a:lumOff val="0"/>
                <a:alphaOff val="0"/>
                <a:tint val="35000"/>
                <a:satMod val="100000"/>
              </a:schemeClr>
            </a:gs>
          </a:gsLst>
          <a:lin ang="5400000" scaled="0"/>
        </a:gradFill>
        <a:ln>
          <a:solidFill>
            <a:schemeClr val="accent4">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4">
                  <a:lumMod val="50000"/>
                </a:schemeClr>
              </a:solidFill>
              <a:latin typeface="Times New Roman" panose="02020603050405020304" pitchFamily="18" charset="0"/>
              <a:cs typeface="Times New Roman" panose="02020603050405020304" pitchFamily="18" charset="0"/>
            </a:rPr>
            <a:t>Организацию контроля за правильностью применения работниками средств индивидуальной и коллективной защиты</a:t>
          </a:r>
          <a:endParaRPr lang="ru-RU" sz="2000" b="1" kern="1200" dirty="0">
            <a:solidFill>
              <a:schemeClr val="accent4">
                <a:lumMod val="50000"/>
              </a:schemeClr>
            </a:solidFill>
          </a:endParaRPr>
        </a:p>
      </dsp:txBody>
      <dsp:txXfrm>
        <a:off x="6445868" y="1417579"/>
        <a:ext cx="2387112" cy="2807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45129-3AB7-4202-B7B8-C0FE5B0544FA}">
      <dsp:nvSpPr>
        <dsp:cNvPr id="0" name=""/>
        <dsp:cNvSpPr/>
      </dsp:nvSpPr>
      <dsp:spPr>
        <a:xfrm>
          <a:off x="7253542" y="0"/>
          <a:ext cx="1573374" cy="1237637"/>
        </a:xfrm>
        <a:prstGeom prst="rightArrow">
          <a:avLst>
            <a:gd name="adj1" fmla="val 75000"/>
            <a:gd name="adj2" fmla="val 50000"/>
          </a:avLst>
        </a:prstGeom>
        <a:solidFill>
          <a:schemeClr val="bg1">
            <a:lumMod val="50000"/>
            <a:alpha val="9000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C329F3-C110-4FF1-BE06-8705D03BE9A5}">
      <dsp:nvSpPr>
        <dsp:cNvPr id="0" name=""/>
        <dsp:cNvSpPr/>
      </dsp:nvSpPr>
      <dsp:spPr>
        <a:xfrm>
          <a:off x="6064" y="157514"/>
          <a:ext cx="7247478" cy="922609"/>
        </a:xfrm>
        <a:prstGeom prst="roundRect">
          <a:avLst/>
        </a:prstGeom>
        <a:gradFill rotWithShape="0">
          <a:gsLst>
            <a:gs pos="0">
              <a:schemeClr val="lt1">
                <a:hueOff val="0"/>
                <a:satOff val="0"/>
                <a:lumOff val="0"/>
                <a:alphaOff val="0"/>
                <a:tint val="1000"/>
                <a:satMod val="100000"/>
              </a:schemeClr>
            </a:gs>
            <a:gs pos="68000">
              <a:schemeClr val="lt1">
                <a:hueOff val="0"/>
                <a:satOff val="0"/>
                <a:lumOff val="0"/>
                <a:alphaOff val="0"/>
                <a:tint val="77000"/>
                <a:satMod val="100000"/>
              </a:schemeClr>
            </a:gs>
            <a:gs pos="81000">
              <a:schemeClr val="lt1">
                <a:hueOff val="0"/>
                <a:satOff val="0"/>
                <a:lumOff val="0"/>
                <a:alphaOff val="0"/>
                <a:tint val="79000"/>
                <a:satMod val="100000"/>
              </a:schemeClr>
            </a:gs>
            <a:gs pos="86000">
              <a:schemeClr val="lt1">
                <a:hueOff val="0"/>
                <a:satOff val="0"/>
                <a:lumOff val="0"/>
                <a:alphaOff val="0"/>
                <a:tint val="73000"/>
                <a:satMod val="100000"/>
              </a:schemeClr>
            </a:gs>
            <a:gs pos="100000">
              <a:schemeClr val="lt1">
                <a:hueOff val="0"/>
                <a:satOff val="0"/>
                <a:lumOff val="0"/>
                <a:alphaOff val="0"/>
                <a:tint val="35000"/>
                <a:satMod val="100000"/>
              </a:schemeClr>
            </a:gs>
          </a:gsLst>
          <a:lin ang="5400000" scaled="0"/>
        </a:gradFill>
        <a:ln w="41275">
          <a:solidFill>
            <a:schemeClr val="tx1">
              <a:lumMod val="75000"/>
              <a:lumOff val="2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Приобретение СИЗ осуществляется за счет средств работодателя.</a:t>
          </a:r>
          <a:endParaRPr lang="ru-RU" sz="2000" b="1" kern="1200" dirty="0">
            <a:solidFill>
              <a:srgbClr val="000000"/>
            </a:solidFill>
            <a:latin typeface="Times New Roman" panose="02020603050405020304" pitchFamily="18" charset="0"/>
            <a:cs typeface="Times New Roman" panose="02020603050405020304" pitchFamily="18" charset="0"/>
          </a:endParaRPr>
        </a:p>
      </dsp:txBody>
      <dsp:txXfrm>
        <a:off x="51102" y="202552"/>
        <a:ext cx="7157402" cy="832533"/>
      </dsp:txXfrm>
    </dsp:sp>
    <dsp:sp modelId="{3A73C219-76D9-4F39-B6B7-1E142A71A408}">
      <dsp:nvSpPr>
        <dsp:cNvPr id="0" name=""/>
        <dsp:cNvSpPr/>
      </dsp:nvSpPr>
      <dsp:spPr>
        <a:xfrm>
          <a:off x="7272270" y="1361401"/>
          <a:ext cx="1560435" cy="1237637"/>
        </a:xfrm>
        <a:prstGeom prst="rightArrow">
          <a:avLst>
            <a:gd name="adj1" fmla="val 75000"/>
            <a:gd name="adj2" fmla="val 50000"/>
          </a:avLst>
        </a:prstGeom>
        <a:solidFill>
          <a:schemeClr val="bg1">
            <a:lumMod val="50000"/>
            <a:alpha val="9000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CFCDA3-85C0-44F3-981E-C48DC1A2D5A6}">
      <dsp:nvSpPr>
        <dsp:cNvPr id="0" name=""/>
        <dsp:cNvSpPr/>
      </dsp:nvSpPr>
      <dsp:spPr>
        <a:xfrm>
          <a:off x="1539" y="1224134"/>
          <a:ext cx="7271994" cy="1237637"/>
        </a:xfrm>
        <a:prstGeom prst="roundRect">
          <a:avLst/>
        </a:prstGeom>
        <a:gradFill rotWithShape="0">
          <a:gsLst>
            <a:gs pos="0">
              <a:schemeClr val="lt1">
                <a:hueOff val="0"/>
                <a:satOff val="0"/>
                <a:lumOff val="0"/>
                <a:alphaOff val="0"/>
                <a:tint val="1000"/>
                <a:satMod val="100000"/>
              </a:schemeClr>
            </a:gs>
            <a:gs pos="68000">
              <a:schemeClr val="lt1">
                <a:hueOff val="0"/>
                <a:satOff val="0"/>
                <a:lumOff val="0"/>
                <a:alphaOff val="0"/>
                <a:tint val="77000"/>
                <a:satMod val="100000"/>
              </a:schemeClr>
            </a:gs>
            <a:gs pos="81000">
              <a:schemeClr val="lt1">
                <a:hueOff val="0"/>
                <a:satOff val="0"/>
                <a:lumOff val="0"/>
                <a:alphaOff val="0"/>
                <a:tint val="79000"/>
                <a:satMod val="100000"/>
              </a:schemeClr>
            </a:gs>
            <a:gs pos="86000">
              <a:schemeClr val="lt1">
                <a:hueOff val="0"/>
                <a:satOff val="0"/>
                <a:lumOff val="0"/>
                <a:alphaOff val="0"/>
                <a:tint val="73000"/>
                <a:satMod val="100000"/>
              </a:schemeClr>
            </a:gs>
            <a:gs pos="100000">
              <a:schemeClr val="lt1">
                <a:hueOff val="0"/>
                <a:satOff val="0"/>
                <a:lumOff val="0"/>
                <a:alphaOff val="0"/>
                <a:tint val="35000"/>
                <a:satMod val="100000"/>
              </a:schemeClr>
            </a:gs>
          </a:gsLst>
          <a:lin ang="5400000" scaled="0"/>
        </a:gradFill>
        <a:ln w="41275">
          <a:solidFill>
            <a:schemeClr val="tx1">
              <a:lumMod val="75000"/>
              <a:lumOff val="2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Допускается приобретение работодателем СИЗ во временное пользование по договору аренды.</a:t>
          </a:r>
          <a:endParaRPr lang="ru-RU" sz="2000" b="1" kern="1200" dirty="0">
            <a:solidFill>
              <a:srgbClr val="000000"/>
            </a:solidFill>
            <a:latin typeface="Times New Roman" panose="02020603050405020304" pitchFamily="18" charset="0"/>
            <a:cs typeface="Times New Roman" panose="02020603050405020304" pitchFamily="18" charset="0"/>
          </a:endParaRPr>
        </a:p>
      </dsp:txBody>
      <dsp:txXfrm>
        <a:off x="61955" y="1284550"/>
        <a:ext cx="7151162" cy="1116805"/>
      </dsp:txXfrm>
    </dsp:sp>
    <dsp:sp modelId="{CC7C594B-B0D0-4134-9409-BB05CD3A6291}">
      <dsp:nvSpPr>
        <dsp:cNvPr id="0" name=""/>
        <dsp:cNvSpPr/>
      </dsp:nvSpPr>
      <dsp:spPr>
        <a:xfrm>
          <a:off x="7348277" y="2722802"/>
          <a:ext cx="1482802" cy="1237637"/>
        </a:xfrm>
        <a:prstGeom prst="rightArrow">
          <a:avLst>
            <a:gd name="adj1" fmla="val 75000"/>
            <a:gd name="adj2" fmla="val 50000"/>
          </a:avLst>
        </a:prstGeom>
        <a:solidFill>
          <a:schemeClr val="bg1">
            <a:lumMod val="50000"/>
            <a:alpha val="9000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729907-4801-4056-BFF2-9FEFBD15D5BC}">
      <dsp:nvSpPr>
        <dsp:cNvPr id="0" name=""/>
        <dsp:cNvSpPr/>
      </dsp:nvSpPr>
      <dsp:spPr>
        <a:xfrm>
          <a:off x="0" y="2592293"/>
          <a:ext cx="7346375" cy="1237637"/>
        </a:xfrm>
        <a:prstGeom prst="roundRect">
          <a:avLst/>
        </a:prstGeom>
        <a:gradFill rotWithShape="0">
          <a:gsLst>
            <a:gs pos="0">
              <a:schemeClr val="lt1">
                <a:hueOff val="0"/>
                <a:satOff val="0"/>
                <a:lumOff val="0"/>
                <a:alphaOff val="0"/>
                <a:tint val="1000"/>
                <a:satMod val="100000"/>
              </a:schemeClr>
            </a:gs>
            <a:gs pos="68000">
              <a:schemeClr val="lt1">
                <a:hueOff val="0"/>
                <a:satOff val="0"/>
                <a:lumOff val="0"/>
                <a:alphaOff val="0"/>
                <a:tint val="77000"/>
                <a:satMod val="100000"/>
              </a:schemeClr>
            </a:gs>
            <a:gs pos="81000">
              <a:schemeClr val="lt1">
                <a:hueOff val="0"/>
                <a:satOff val="0"/>
                <a:lumOff val="0"/>
                <a:alphaOff val="0"/>
                <a:tint val="79000"/>
                <a:satMod val="100000"/>
              </a:schemeClr>
            </a:gs>
            <a:gs pos="86000">
              <a:schemeClr val="lt1">
                <a:hueOff val="0"/>
                <a:satOff val="0"/>
                <a:lumOff val="0"/>
                <a:alphaOff val="0"/>
                <a:tint val="73000"/>
                <a:satMod val="100000"/>
              </a:schemeClr>
            </a:gs>
            <a:gs pos="100000">
              <a:schemeClr val="lt1">
                <a:hueOff val="0"/>
                <a:satOff val="0"/>
                <a:lumOff val="0"/>
                <a:alphaOff val="0"/>
                <a:tint val="35000"/>
                <a:satMod val="100000"/>
              </a:schemeClr>
            </a:gs>
          </a:gsLst>
          <a:lin ang="5400000" scaled="0"/>
        </a:gradFill>
        <a:ln w="41275">
          <a:solidFill>
            <a:schemeClr val="tx1">
              <a:lumMod val="75000"/>
              <a:lumOff val="2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Работникам, занятым на работах с вредными и (или) опасными условиями труда, а также на работах, выполняемых в особых температурных условиях или связанных с загрязнением, соответствующие СИЗ выдаются бесплатно.</a:t>
          </a:r>
          <a:endParaRPr lang="ru-RU" sz="2000" b="1" kern="1200" dirty="0">
            <a:solidFill>
              <a:srgbClr val="000000"/>
            </a:solidFill>
            <a:latin typeface="Times New Roman" panose="02020603050405020304" pitchFamily="18" charset="0"/>
            <a:cs typeface="Times New Roman" panose="02020603050405020304" pitchFamily="18" charset="0"/>
          </a:endParaRPr>
        </a:p>
      </dsp:txBody>
      <dsp:txXfrm>
        <a:off x="60416" y="2652709"/>
        <a:ext cx="7225543" cy="1116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6C4D-D616-4366-851A-AD735CC793B6}">
      <dsp:nvSpPr>
        <dsp:cNvPr id="0" name=""/>
        <dsp:cNvSpPr/>
      </dsp:nvSpPr>
      <dsp:spPr>
        <a:xfrm>
          <a:off x="4271632" y="661548"/>
          <a:ext cx="3080733" cy="487273"/>
        </a:xfrm>
        <a:custGeom>
          <a:avLst/>
          <a:gdLst/>
          <a:ahLst/>
          <a:cxnLst/>
          <a:rect l="0" t="0" r="0" b="0"/>
          <a:pathLst>
            <a:path>
              <a:moveTo>
                <a:pt x="0" y="0"/>
              </a:moveTo>
              <a:lnTo>
                <a:pt x="0" y="420670"/>
              </a:lnTo>
              <a:lnTo>
                <a:pt x="3080733" y="420670"/>
              </a:lnTo>
              <a:lnTo>
                <a:pt x="3080733" y="48727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BE68B1-3AEF-4F36-903E-53900176471A}">
      <dsp:nvSpPr>
        <dsp:cNvPr id="0" name=""/>
        <dsp:cNvSpPr/>
      </dsp:nvSpPr>
      <dsp:spPr>
        <a:xfrm>
          <a:off x="2820691" y="3413491"/>
          <a:ext cx="119473" cy="432937"/>
        </a:xfrm>
        <a:custGeom>
          <a:avLst/>
          <a:gdLst/>
          <a:ahLst/>
          <a:cxnLst/>
          <a:rect l="0" t="0" r="0" b="0"/>
          <a:pathLst>
            <a:path>
              <a:moveTo>
                <a:pt x="0" y="0"/>
              </a:moveTo>
              <a:lnTo>
                <a:pt x="0" y="366335"/>
              </a:lnTo>
              <a:lnTo>
                <a:pt x="119473" y="366335"/>
              </a:lnTo>
              <a:lnTo>
                <a:pt x="119473" y="432937"/>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5CC16C-49A1-425A-B145-36ED560871F3}">
      <dsp:nvSpPr>
        <dsp:cNvPr id="0" name=""/>
        <dsp:cNvSpPr/>
      </dsp:nvSpPr>
      <dsp:spPr>
        <a:xfrm>
          <a:off x="2820691" y="661548"/>
          <a:ext cx="1450941" cy="702723"/>
        </a:xfrm>
        <a:custGeom>
          <a:avLst/>
          <a:gdLst/>
          <a:ahLst/>
          <a:cxnLst/>
          <a:rect l="0" t="0" r="0" b="0"/>
          <a:pathLst>
            <a:path>
              <a:moveTo>
                <a:pt x="1450941" y="0"/>
              </a:moveTo>
              <a:lnTo>
                <a:pt x="1450941" y="636121"/>
              </a:lnTo>
              <a:lnTo>
                <a:pt x="0" y="636121"/>
              </a:lnTo>
              <a:lnTo>
                <a:pt x="0" y="70272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E62B7D-18D7-45EC-919C-B1E87E29C35C}">
      <dsp:nvSpPr>
        <dsp:cNvPr id="0" name=""/>
        <dsp:cNvSpPr/>
      </dsp:nvSpPr>
      <dsp:spPr>
        <a:xfrm>
          <a:off x="-56405" y="-75888"/>
          <a:ext cx="8656075" cy="737436"/>
        </a:xfrm>
        <a:prstGeom prst="roundRect">
          <a:avLst>
            <a:gd name="adj" fmla="val 1000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6DE241-5DF8-4F63-B850-A18EC2A57C25}">
      <dsp:nvSpPr>
        <dsp:cNvPr id="0" name=""/>
        <dsp:cNvSpPr/>
      </dsp:nvSpPr>
      <dsp:spPr>
        <a:xfrm>
          <a:off x="23477" y="0"/>
          <a:ext cx="8656075" cy="737436"/>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 Работодатель имеет право с учетом мнения выборного органа первичной профсоюзной организации или иного представительного органа работников:</a:t>
          </a:r>
          <a:endParaRPr lang="ru-RU" sz="2000" b="1" kern="1200" dirty="0">
            <a:solidFill>
              <a:srgbClr val="000000"/>
            </a:solidFill>
            <a:latin typeface="Times New Roman" panose="02020603050405020304" pitchFamily="18" charset="0"/>
            <a:cs typeface="Times New Roman" panose="02020603050405020304" pitchFamily="18" charset="0"/>
          </a:endParaRPr>
        </a:p>
      </dsp:txBody>
      <dsp:txXfrm>
        <a:off x="45076" y="21599"/>
        <a:ext cx="8612877" cy="694238"/>
      </dsp:txXfrm>
    </dsp:sp>
    <dsp:sp modelId="{8F5D646C-72EA-4D0D-9DF4-CA2A9B173BCF}">
      <dsp:nvSpPr>
        <dsp:cNvPr id="0" name=""/>
        <dsp:cNvSpPr/>
      </dsp:nvSpPr>
      <dsp:spPr>
        <a:xfrm>
          <a:off x="-79882" y="1364271"/>
          <a:ext cx="5801147" cy="2049220"/>
        </a:xfrm>
        <a:prstGeom prst="roundRect">
          <a:avLst>
            <a:gd name="adj" fmla="val 1000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BF55F54-F871-404B-AF9F-F725CBF4AB2C}">
      <dsp:nvSpPr>
        <dsp:cNvPr id="0" name=""/>
        <dsp:cNvSpPr/>
      </dsp:nvSpPr>
      <dsp:spPr>
        <a:xfrm>
          <a:off x="0" y="1440160"/>
          <a:ext cx="5801147" cy="204922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Устанавливать нормы бесплатной выдачи работникам специальной одежды, специальной обуви и других средств индивидуальной защиты, улучшающие по сравнению с типовыми нормами защиту работников от имеющихся на рабочих местах вредных и (или) опасных факторов, а также особых температурных условий или загрязнения</a:t>
          </a:r>
          <a:endParaRPr lang="ru-RU" sz="2000" kern="1200" dirty="0">
            <a:solidFill>
              <a:srgbClr val="000000"/>
            </a:solidFill>
            <a:latin typeface="Times New Roman" panose="02020603050405020304" pitchFamily="18" charset="0"/>
            <a:cs typeface="Times New Roman" panose="02020603050405020304" pitchFamily="18" charset="0"/>
          </a:endParaRPr>
        </a:p>
      </dsp:txBody>
      <dsp:txXfrm>
        <a:off x="60020" y="1500180"/>
        <a:ext cx="5681107" cy="1929180"/>
      </dsp:txXfrm>
    </dsp:sp>
    <dsp:sp modelId="{474853B7-FA41-478E-B515-CE32F4D82E5B}">
      <dsp:nvSpPr>
        <dsp:cNvPr id="0" name=""/>
        <dsp:cNvSpPr/>
      </dsp:nvSpPr>
      <dsp:spPr>
        <a:xfrm>
          <a:off x="83841" y="3846429"/>
          <a:ext cx="5712645" cy="2518998"/>
        </a:xfrm>
        <a:prstGeom prst="roundRect">
          <a:avLst>
            <a:gd name="adj" fmla="val 1000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AE92D4C-DA33-41EF-9284-06979E28B8ED}">
      <dsp:nvSpPr>
        <dsp:cNvPr id="0" name=""/>
        <dsp:cNvSpPr/>
      </dsp:nvSpPr>
      <dsp:spPr>
        <a:xfrm>
          <a:off x="163724" y="3922317"/>
          <a:ext cx="5712645" cy="2518998"/>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Указанные нормы утверждаются локальными нормативными актами работодателя на основании результатов аттестации рабочих мест по условиям труда и с учетом мнения соответствующего профсоюзного или иного уполномоченного работниками органа и могут быть включены в коллективный и (или) трудовой договор с указанием типовых норм, по сравнению с которыми улучшается обеспечение работников средствами индивидуальной защиты.</a:t>
          </a:r>
          <a:endParaRPr lang="ru-RU" sz="2000" kern="1200" dirty="0">
            <a:solidFill>
              <a:srgbClr val="000000"/>
            </a:solidFill>
            <a:latin typeface="Times New Roman" panose="02020603050405020304" pitchFamily="18" charset="0"/>
            <a:cs typeface="Times New Roman" panose="02020603050405020304" pitchFamily="18" charset="0"/>
          </a:endParaRPr>
        </a:p>
      </dsp:txBody>
      <dsp:txXfrm>
        <a:off x="237503" y="3996096"/>
        <a:ext cx="5565087" cy="2371440"/>
      </dsp:txXfrm>
    </dsp:sp>
    <dsp:sp modelId="{0FEF4BA0-559E-4554-80EE-D7D92DB1FCCE}">
      <dsp:nvSpPr>
        <dsp:cNvPr id="0" name=""/>
        <dsp:cNvSpPr/>
      </dsp:nvSpPr>
      <dsp:spPr>
        <a:xfrm>
          <a:off x="6047643" y="1148821"/>
          <a:ext cx="2609444" cy="3659514"/>
        </a:xfrm>
        <a:prstGeom prst="roundRect">
          <a:avLst>
            <a:gd name="adj" fmla="val 1000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122744E-EE1F-456D-B20D-E88DCB00B098}">
      <dsp:nvSpPr>
        <dsp:cNvPr id="0" name=""/>
        <dsp:cNvSpPr/>
      </dsp:nvSpPr>
      <dsp:spPr>
        <a:xfrm>
          <a:off x="6127526" y="1224710"/>
          <a:ext cx="2609444" cy="3659514"/>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Заменять один вид средств индивидуальной защиты, предусмотренных типовыми нормами, аналогичным, обеспечивающим равноценную защиту от опасных и вредных производственных факторов</a:t>
          </a:r>
          <a:endParaRPr lang="ru-RU" sz="2000" kern="1200" dirty="0">
            <a:solidFill>
              <a:srgbClr val="000000"/>
            </a:solidFill>
            <a:latin typeface="Times New Roman" panose="02020603050405020304" pitchFamily="18" charset="0"/>
            <a:cs typeface="Times New Roman" panose="02020603050405020304" pitchFamily="18" charset="0"/>
          </a:endParaRPr>
        </a:p>
      </dsp:txBody>
      <dsp:txXfrm>
        <a:off x="6203954" y="1301138"/>
        <a:ext cx="2456588" cy="3506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62E264-48ED-4ADC-B882-F65B25AAEA1C}" type="datetimeFigureOut">
              <a:rPr lang="ru-RU" smtClean="0"/>
              <a:t>11.02.2014</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BCC0FCD-F178-4898-8769-6A7E0A3ED664}" type="slidenum">
              <a:rPr lang="ru-RU" smtClean="0"/>
              <a:t>‹#›</a:t>
            </a:fld>
            <a:endParaRPr lang="ru-RU" dirty="0"/>
          </a:p>
        </p:txBody>
      </p:sp>
    </p:spTree>
    <p:extLst>
      <p:ext uri="{BB962C8B-B14F-4D97-AF65-F5344CB8AC3E}">
        <p14:creationId xmlns:p14="http://schemas.microsoft.com/office/powerpoint/2010/main" val="211525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A66472B-6804-4585-B67B-79AEAEFC3F9F}" type="slidenum">
              <a:rPr lang="ru-RU" altLang="ru-RU" smtClean="0"/>
              <a:pPr eaLnBrk="1" hangingPunct="1">
                <a:spcBef>
                  <a:spcPct val="0"/>
                </a:spcBef>
              </a:pPr>
              <a:t>2</a:t>
            </a:fld>
            <a:endParaRPr lang="ru-RU" altLang="ru-RU" dirty="0" smtClean="0"/>
          </a:p>
        </p:txBody>
      </p:sp>
      <p:sp>
        <p:nvSpPr>
          <p:cNvPr id="52227" name="Образ слайда 1"/>
          <p:cNvSpPr>
            <a:spLocks noGrp="1" noRot="1" noChangeAspect="1" noTextEdit="1"/>
          </p:cNvSpPr>
          <p:nvPr>
            <p:ph type="sldImg"/>
          </p:nvPr>
        </p:nvSpPr>
        <p:spPr>
          <a:xfrm>
            <a:off x="917575" y="744538"/>
            <a:ext cx="4962525" cy="3722687"/>
          </a:xfrm>
          <a:ln/>
        </p:spPr>
      </p:sp>
      <p:sp>
        <p:nvSpPr>
          <p:cNvPr id="52228"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ru-RU" altLang="ru-RU" dirty="0" smtClean="0">
              <a:latin typeface="Arial" pitchFamily="34" charset="0"/>
              <a:cs typeface="Arial" pitchFamily="34" charset="0"/>
            </a:endParaRPr>
          </a:p>
        </p:txBody>
      </p:sp>
      <p:sp>
        <p:nvSpPr>
          <p:cNvPr id="52229" name="Номер слайда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68363" eaLnBrk="0" hangingPunct="0">
              <a:spcBef>
                <a:spcPct val="30000"/>
              </a:spcBef>
              <a:defRPr sz="1200">
                <a:solidFill>
                  <a:schemeClr val="tx1"/>
                </a:solidFill>
                <a:latin typeface="Arial" pitchFamily="34" charset="0"/>
                <a:cs typeface="Arial" pitchFamily="34" charset="0"/>
              </a:defRPr>
            </a:lvl1pPr>
            <a:lvl2pPr marL="742950" indent="-285750" defTabSz="868363" eaLnBrk="0" hangingPunct="0">
              <a:spcBef>
                <a:spcPct val="30000"/>
              </a:spcBef>
              <a:defRPr sz="1200">
                <a:solidFill>
                  <a:schemeClr val="tx1"/>
                </a:solidFill>
                <a:latin typeface="Arial" pitchFamily="34" charset="0"/>
                <a:cs typeface="Arial" pitchFamily="34" charset="0"/>
              </a:defRPr>
            </a:lvl2pPr>
            <a:lvl3pPr marL="1143000" indent="-228600" defTabSz="868363" eaLnBrk="0" hangingPunct="0">
              <a:spcBef>
                <a:spcPct val="30000"/>
              </a:spcBef>
              <a:defRPr sz="1200">
                <a:solidFill>
                  <a:schemeClr val="tx1"/>
                </a:solidFill>
                <a:latin typeface="Arial" pitchFamily="34" charset="0"/>
                <a:cs typeface="Arial" pitchFamily="34" charset="0"/>
              </a:defRPr>
            </a:lvl3pPr>
            <a:lvl4pPr marL="1600200" indent="-228600" defTabSz="868363" eaLnBrk="0" hangingPunct="0">
              <a:spcBef>
                <a:spcPct val="30000"/>
              </a:spcBef>
              <a:defRPr sz="1200">
                <a:solidFill>
                  <a:schemeClr val="tx1"/>
                </a:solidFill>
                <a:latin typeface="Arial" pitchFamily="34" charset="0"/>
                <a:cs typeface="Arial" pitchFamily="34" charset="0"/>
              </a:defRPr>
            </a:lvl4pPr>
            <a:lvl5pPr marL="2057400" indent="-228600" defTabSz="868363" eaLnBrk="0" hangingPunct="0">
              <a:spcBef>
                <a:spcPct val="30000"/>
              </a:spcBef>
              <a:defRPr sz="1200">
                <a:solidFill>
                  <a:schemeClr val="tx1"/>
                </a:solidFill>
                <a:latin typeface="Arial" pitchFamily="34" charset="0"/>
                <a:cs typeface="Arial" pitchFamily="34" charset="0"/>
              </a:defRPr>
            </a:lvl5pPr>
            <a:lvl6pPr marL="25146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7EFB1CAF-491E-43D4-B1E5-5917E7102B8F}" type="slidenum">
              <a:rPr lang="ru-RU" altLang="ru-RU"/>
              <a:pPr algn="r" eaLnBrk="1" hangingPunct="1">
                <a:spcBef>
                  <a:spcPct val="0"/>
                </a:spcBef>
              </a:pPr>
              <a:t>2</a:t>
            </a:fld>
            <a:endParaRPr lang="ru-RU" alt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A66472B-6804-4585-B67B-79AEAEFC3F9F}" type="slidenum">
              <a:rPr lang="ru-RU" altLang="ru-RU" smtClean="0"/>
              <a:pPr eaLnBrk="1" hangingPunct="1">
                <a:spcBef>
                  <a:spcPct val="0"/>
                </a:spcBef>
              </a:pPr>
              <a:t>3</a:t>
            </a:fld>
            <a:endParaRPr lang="ru-RU" altLang="ru-RU" dirty="0" smtClean="0"/>
          </a:p>
        </p:txBody>
      </p:sp>
      <p:sp>
        <p:nvSpPr>
          <p:cNvPr id="52227" name="Образ слайда 1"/>
          <p:cNvSpPr>
            <a:spLocks noGrp="1" noRot="1" noChangeAspect="1" noTextEdit="1"/>
          </p:cNvSpPr>
          <p:nvPr>
            <p:ph type="sldImg"/>
          </p:nvPr>
        </p:nvSpPr>
        <p:spPr>
          <a:xfrm>
            <a:off x="917575" y="744538"/>
            <a:ext cx="4962525" cy="3722687"/>
          </a:xfrm>
          <a:ln/>
        </p:spPr>
      </p:sp>
      <p:sp>
        <p:nvSpPr>
          <p:cNvPr id="52228"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ru-RU" altLang="ru-RU" dirty="0" smtClean="0">
              <a:latin typeface="Arial" pitchFamily="34" charset="0"/>
              <a:cs typeface="Arial" pitchFamily="34" charset="0"/>
            </a:endParaRPr>
          </a:p>
        </p:txBody>
      </p:sp>
      <p:sp>
        <p:nvSpPr>
          <p:cNvPr id="52229" name="Номер слайда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68363" eaLnBrk="0" hangingPunct="0">
              <a:spcBef>
                <a:spcPct val="30000"/>
              </a:spcBef>
              <a:defRPr sz="1200">
                <a:solidFill>
                  <a:schemeClr val="tx1"/>
                </a:solidFill>
                <a:latin typeface="Arial" pitchFamily="34" charset="0"/>
                <a:cs typeface="Arial" pitchFamily="34" charset="0"/>
              </a:defRPr>
            </a:lvl1pPr>
            <a:lvl2pPr marL="742950" indent="-285750" defTabSz="868363" eaLnBrk="0" hangingPunct="0">
              <a:spcBef>
                <a:spcPct val="30000"/>
              </a:spcBef>
              <a:defRPr sz="1200">
                <a:solidFill>
                  <a:schemeClr val="tx1"/>
                </a:solidFill>
                <a:latin typeface="Arial" pitchFamily="34" charset="0"/>
                <a:cs typeface="Arial" pitchFamily="34" charset="0"/>
              </a:defRPr>
            </a:lvl2pPr>
            <a:lvl3pPr marL="1143000" indent="-228600" defTabSz="868363" eaLnBrk="0" hangingPunct="0">
              <a:spcBef>
                <a:spcPct val="30000"/>
              </a:spcBef>
              <a:defRPr sz="1200">
                <a:solidFill>
                  <a:schemeClr val="tx1"/>
                </a:solidFill>
                <a:latin typeface="Arial" pitchFamily="34" charset="0"/>
                <a:cs typeface="Arial" pitchFamily="34" charset="0"/>
              </a:defRPr>
            </a:lvl3pPr>
            <a:lvl4pPr marL="1600200" indent="-228600" defTabSz="868363" eaLnBrk="0" hangingPunct="0">
              <a:spcBef>
                <a:spcPct val="30000"/>
              </a:spcBef>
              <a:defRPr sz="1200">
                <a:solidFill>
                  <a:schemeClr val="tx1"/>
                </a:solidFill>
                <a:latin typeface="Arial" pitchFamily="34" charset="0"/>
                <a:cs typeface="Arial" pitchFamily="34" charset="0"/>
              </a:defRPr>
            </a:lvl4pPr>
            <a:lvl5pPr marL="2057400" indent="-228600" defTabSz="868363" eaLnBrk="0" hangingPunct="0">
              <a:spcBef>
                <a:spcPct val="30000"/>
              </a:spcBef>
              <a:defRPr sz="1200">
                <a:solidFill>
                  <a:schemeClr val="tx1"/>
                </a:solidFill>
                <a:latin typeface="Arial" pitchFamily="34" charset="0"/>
                <a:cs typeface="Arial" pitchFamily="34" charset="0"/>
              </a:defRPr>
            </a:lvl5pPr>
            <a:lvl6pPr marL="25146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86836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7EFB1CAF-491E-43D4-B1E5-5917E7102B8F}" type="slidenum">
              <a:rPr lang="ru-RU" altLang="ru-RU"/>
              <a:pPr algn="r" eaLnBrk="1" hangingPunct="1">
                <a:spcBef>
                  <a:spcPct val="0"/>
                </a:spcBef>
              </a:pPr>
              <a:t>3</a:t>
            </a:fld>
            <a:endParaRPr lang="ru-RU" alt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CC0FCD-F178-4898-8769-6A7E0A3ED664}" type="slidenum">
              <a:rPr lang="ru-RU" smtClean="0"/>
              <a:t>29</a:t>
            </a:fld>
            <a:endParaRPr lang="ru-RU" dirty="0"/>
          </a:p>
        </p:txBody>
      </p:sp>
    </p:spTree>
    <p:extLst>
      <p:ext uri="{BB962C8B-B14F-4D97-AF65-F5344CB8AC3E}">
        <p14:creationId xmlns:p14="http://schemas.microsoft.com/office/powerpoint/2010/main" val="82987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B3AF3B9-D217-4F52-964C-8452B4BEB748}" type="datetime1">
              <a:rPr lang="ru-RU" smtClean="0"/>
              <a:t>11.02.2014</a:t>
            </a:fld>
            <a:endParaRPr lang="ru-RU" dirty="0"/>
          </a:p>
        </p:txBody>
      </p:sp>
      <p:sp>
        <p:nvSpPr>
          <p:cNvPr id="5" name="Footer Placeholder 4"/>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D93A1A-7ACE-4675-B40F-64BD715BF7C6}" type="datetime1">
              <a:rPr lang="ru-RU" smtClean="0"/>
              <a:t>11.02.2014</a:t>
            </a:fld>
            <a:endParaRPr lang="ru-RU" dirty="0"/>
          </a:p>
        </p:txBody>
      </p:sp>
      <p:sp>
        <p:nvSpPr>
          <p:cNvPr id="5" name="Footer Placeholder 4"/>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80132A-1314-4D3C-A97F-F8213C5BC823}" type="datetime1">
              <a:rPr lang="ru-RU" smtClean="0"/>
              <a:t>11.02.2014</a:t>
            </a:fld>
            <a:endParaRPr lang="ru-RU" dirty="0"/>
          </a:p>
        </p:txBody>
      </p:sp>
      <p:sp>
        <p:nvSpPr>
          <p:cNvPr id="5" name="Footer Placeholder 4"/>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9BBEB58-4B70-46D6-AD27-6CC1AD82A4B8}" type="datetime1">
              <a:rPr lang="ru-RU" smtClean="0"/>
              <a:t>11.02.2014</a:t>
            </a:fld>
            <a:endParaRPr lang="ru-RU" dirty="0"/>
          </a:p>
        </p:txBody>
      </p:sp>
      <p:sp>
        <p:nvSpPr>
          <p:cNvPr id="5" name="Footer Placeholder 4"/>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737A7AB-C299-491A-B969-A2342DEF2649}" type="datetime1">
              <a:rPr lang="ru-RU" smtClean="0"/>
              <a:t>11.02.2014</a:t>
            </a:fld>
            <a:endParaRPr lang="ru-RU"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F5A15A-CF34-4ACC-9CBD-C594658CA9FD}" type="datetime1">
              <a:rPr lang="ru-RU" smtClean="0"/>
              <a:t>11.02.2014</a:t>
            </a:fld>
            <a:endParaRPr lang="ru-RU" dirty="0"/>
          </a:p>
        </p:txBody>
      </p:sp>
      <p:sp>
        <p:nvSpPr>
          <p:cNvPr id="6" name="Footer Placeholder 5"/>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701F856-EE61-46A7-A807-6DF49CDB108C}" type="datetime1">
              <a:rPr lang="ru-RU" smtClean="0"/>
              <a:t>11.02.2014</a:t>
            </a:fld>
            <a:endParaRPr lang="ru-RU" dirty="0"/>
          </a:p>
        </p:txBody>
      </p:sp>
      <p:sp>
        <p:nvSpPr>
          <p:cNvPr id="8" name="Footer Placeholder 7"/>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D8B00E7-1DBE-4A7D-98DF-6F2C20C54823}" type="datetime1">
              <a:rPr lang="ru-RU" smtClean="0"/>
              <a:t>11.02.2014</a:t>
            </a:fld>
            <a:endParaRPr lang="ru-RU" dirty="0"/>
          </a:p>
        </p:txBody>
      </p:sp>
      <p:sp>
        <p:nvSpPr>
          <p:cNvPr id="4" name="Footer Placeholder 3"/>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429735C-1805-428E-B41F-E170A3B3D29B}" type="datetime1">
              <a:rPr lang="ru-RU" smtClean="0"/>
              <a:t>11.02.2014</a:t>
            </a:fld>
            <a:endParaRPr lang="ru-RU" dirty="0"/>
          </a:p>
        </p:txBody>
      </p:sp>
      <p:sp>
        <p:nvSpPr>
          <p:cNvPr id="3" name="Footer Placeholder 2"/>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AEC004-6F3A-4293-B142-85A60E2778E8}" type="datetime1">
              <a:rPr lang="ru-RU" smtClean="0"/>
              <a:t>11.02.2014</a:t>
            </a:fld>
            <a:endParaRPr lang="ru-RU" dirty="0"/>
          </a:p>
        </p:txBody>
      </p:sp>
      <p:sp>
        <p:nvSpPr>
          <p:cNvPr id="6" name="Footer Placeholder 5"/>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p>
            <a:fld id="{A6884B2F-A44E-4FBC-9ECE-6C9016FACF0A}" type="datetime1">
              <a:rPr lang="ru-RU" smtClean="0"/>
              <a:t>11.02.2014</a:t>
            </a:fld>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6501A89-B444-4181-8495-6F9413FB9DFA}" type="datetime1">
              <a:rPr lang="ru-RU" smtClean="0"/>
              <a:t>11.02.2014</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ru-RU" dirty="0" smtClean="0"/>
              <a:t>© copyright  Отдел по труду департамента по экономической политике Администрации города Сургута, 2013 год</a:t>
            </a:r>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hyperlink" Target="consultantplus://offline/ref=81B581DD4834EFF393C44C45EFF403B3E4CC2B9D0A3D170DE8D6E64E1D48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622BED97B9AD02D20167F835844402756C5F414B2FE9ECCD9BEAD131F4F15270535D9BE503B0CF47ZCK" TargetMode="External"/><Relationship Id="rId2" Type="http://schemas.openxmlformats.org/officeDocument/2006/relationships/hyperlink" Target="consultantplus://offline/ref=622BED97B9AD02D20167F83584440275625E4D462AE9ECCD9BEAD131F4F15270535D9BE503B0CF47ZD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onsultantplus://offline/ref=622BED97B9AD02D20167F835844402756C5648412DE9ECCD9BEAD131F4F15270535D9BE503B0CF47ZD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consultantplus://offline/ref=622BED97B9AD02D20167F835844402756B5D404B28E4B1C793B3DD33F3FE0D67541497E402B7CD7347ZCK" TargetMode="External"/><Relationship Id="rId2" Type="http://schemas.openxmlformats.org/officeDocument/2006/relationships/hyperlink" Target="consultantplus://offline/ref=622BED97B9AD02D20167F83584440275625F48462BE9ECCD9BEAD131F4F15270535D9BE503B0CF47ZDK" TargetMode="External"/><Relationship Id="rId1" Type="http://schemas.openxmlformats.org/officeDocument/2006/relationships/slideLayout" Target="../slideLayouts/slideLayout2.xml"/><Relationship Id="rId5" Type="http://schemas.openxmlformats.org/officeDocument/2006/relationships/hyperlink" Target="consultantplus://offline/ref=622BED97B9AD02D20167F835844402756B5D404B28E7B1C793B3DD33F3FE0D67541497E402B9C77D47Z9K" TargetMode="External"/><Relationship Id="rId4" Type="http://schemas.openxmlformats.org/officeDocument/2006/relationships/hyperlink" Target="consultantplus://offline/ref=622BED97B9AD02D20167F835844402756B5D404B28E7B1C793B3DD33F3FE0D67541497E403B3C77047Z1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622BED97B9AD02D20167F83584440275635740402EE9ECCD9BEAD131F4F15270535D9BE501B1CF47ZDK" TargetMode="External"/><Relationship Id="rId7" Type="http://schemas.openxmlformats.org/officeDocument/2006/relationships/image" Target="../media/image12.jpeg"/><Relationship Id="rId2" Type="http://schemas.openxmlformats.org/officeDocument/2006/relationships/hyperlink" Target="consultantplus://offline/ref=622BED97B9AD02D20167F83584440275635748412CE9ECCD9BEAD131F4F15270535D9BE503B0CF47ZD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3574C452CE9ECCD9BEAD131F4F15270535D9BE503B0CF47ZDK" TargetMode="External"/><Relationship Id="rId5" Type="http://schemas.openxmlformats.org/officeDocument/2006/relationships/hyperlink" Target="consultantplus://offline/ref=622BED97B9AD02D20167F835844402756B5D404B2CE5B1C793B3DD33F3FE0D67541497E402B4CA7D47ZDK" TargetMode="External"/><Relationship Id="rId4" Type="http://schemas.openxmlformats.org/officeDocument/2006/relationships/hyperlink" Target="consultantplus://offline/ref=622BED97B9AD02D20167F835844402756B5A48412BE7B1C793B3DD33F3FE0D67541497E403B0CF7547ZAK"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consultantplus://offline/ref=622BED97B9AD02D20167F835844402756B5D404B28E7B1C793B3DD33F3FE0D67541497E403B8CE7147ZFK" TargetMode="External"/><Relationship Id="rId3" Type="http://schemas.openxmlformats.org/officeDocument/2006/relationships/hyperlink" Target="consultantplus://offline/ref=622BED97B9AD02D20167F835844402756B5D404B28E7B1C793B3DD33F3FE0D67541497E403B5CD7547ZFK" TargetMode="External"/><Relationship Id="rId7" Type="http://schemas.openxmlformats.org/officeDocument/2006/relationships/hyperlink" Target="consultantplus://offline/ref=622BED97B9AD02D20167F835844402756B5D404B2CEAB1C793B3DD33F3FE0D67541497E403B6CD7247ZCK" TargetMode="External"/><Relationship Id="rId2" Type="http://schemas.openxmlformats.org/officeDocument/2006/relationships/hyperlink" Target="consultantplus://offline/ref=622BED97B9AD02D20167F835844402756B5D404B2CE5B1C793B3DD33F3FE0D67541497E402B8CA7247ZE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C5F49402CE9ECCD9BEAD131F4F15270535D9BE503B0CF47ZCK" TargetMode="External"/><Relationship Id="rId5" Type="http://schemas.openxmlformats.org/officeDocument/2006/relationships/hyperlink" Target="consultantplus://offline/ref=622BED97B9AD02D20167F835844402756B5E404128EBB1C793B3DD33F3FE0D67541497E403B0CF7547Z8K" TargetMode="External"/><Relationship Id="rId4" Type="http://schemas.openxmlformats.org/officeDocument/2006/relationships/hyperlink" Target="consultantplus://offline/ref=622BED97B9AD02D20167F835844402756B5D404B2CEAB1C793B3DD33F3FE0D67541497E403B5C67447Z9K" TargetMode="External"/><Relationship Id="rId9" Type="http://schemas.openxmlformats.org/officeDocument/2006/relationships/hyperlink" Target="consultantplus://offline/ref=622BED97B9AD02D20167F835844402756B5D404B28E7B1C793B3DD33F3FE0D67541497E402B6CC7547ZD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622BED97B9AD02D20167F835844402756C5E48472AE9ECCD9BEAD131F4F15270535D9BE503B0CF47ZCK" TargetMode="External"/><Relationship Id="rId7" Type="http://schemas.openxmlformats.org/officeDocument/2006/relationships/hyperlink" Target="consultantplus://offline/ref=622BED97B9AD02D20167F835844402756B5D404B28E7B1C793B3DD33F3FE0D67541497E403B0CF7647ZAK" TargetMode="External"/><Relationship Id="rId2" Type="http://schemas.openxmlformats.org/officeDocument/2006/relationships/hyperlink" Target="consultantplus://offline/ref=622BED97B9AD02D20167F835844402756C584E4B28E9ECCD9BEAD131F4F15270535D9BE503B0CF47ZC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B5D404B28E4B1C793B3DD33F3FE0D67541497E402B2C77647ZFK" TargetMode="External"/><Relationship Id="rId5" Type="http://schemas.openxmlformats.org/officeDocument/2006/relationships/hyperlink" Target="consultantplus://offline/ref=622BED97B9AD02D20167F835844402756B5E494729EBB1C793B3DD33F3FE0D67541497E403B0CF7547Z8K" TargetMode="External"/><Relationship Id="rId4" Type="http://schemas.openxmlformats.org/officeDocument/2006/relationships/hyperlink" Target="consultantplus://offline/ref=622BED97B9AD02D20167F835844402756C59404629E9ECCD9BEAD131F4F15270535D9BE503B3C647Z0K"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consultantplus://offline/ref=622BED97B9AD02D20167F835844402756B5D404B28E4B1C793B3DD33F3FE0D67541497E401B1CB7747Z8K" TargetMode="External"/><Relationship Id="rId3" Type="http://schemas.openxmlformats.org/officeDocument/2006/relationships/hyperlink" Target="consultantplus://offline/ref=622BED97B9AD02D20167F835844402756B5D404B2CEAB1C793B3DD33F3FE0D67541497E403B2C97047ZCK" TargetMode="External"/><Relationship Id="rId7" Type="http://schemas.openxmlformats.org/officeDocument/2006/relationships/hyperlink" Target="consultantplus://offline/ref=622BED97B9AD02D20167F835844402756B5D404B28E4B1C793B3DD33F3FE0D67541497E401B1CD7247ZAK" TargetMode="External"/><Relationship Id="rId2" Type="http://schemas.openxmlformats.org/officeDocument/2006/relationships/hyperlink" Target="consultantplus://offline/ref=622BED97B9AD02D20167F835844402756B5D404B28E4B1C793B3DD33F3FE0D67541497E402B1C77647ZA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B5D404B28E4B1C793B3DD33F3FE0D67541497E403B0CF7647ZFK" TargetMode="External"/><Relationship Id="rId5" Type="http://schemas.openxmlformats.org/officeDocument/2006/relationships/hyperlink" Target="consultantplus://offline/ref=622BED97B9AD02D20167F835844402756B5D404B2CE5B1C793B3DD33F3FE0D67541497E402B5CF7147ZCK" TargetMode="External"/><Relationship Id="rId4" Type="http://schemas.openxmlformats.org/officeDocument/2006/relationships/hyperlink" Target="consultantplus://offline/ref=622BED97B9AD02D20167F835844402756B5E49422BE0B1C793B3DD33F3FE0D67541497E403B0CF7447Z1K" TargetMode="External"/><Relationship Id="rId9" Type="http://schemas.openxmlformats.org/officeDocument/2006/relationships/hyperlink" Target="consultantplus://offline/ref=622BED97B9AD02D20167F835844402756B5D404B28E4B1C793B3DD33F3FE0D67541497E401B1CA7147ZF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consultantplus://offline/ref=622BED97B9AD02D20167F835844402756B5E4D452AEBB1C793B3DD33F3FE0D67541497E403B0CF7447Z1K" TargetMode="External"/><Relationship Id="rId7" Type="http://schemas.openxmlformats.org/officeDocument/2006/relationships/hyperlink" Target="consultantplus://offline/ref=622BED97B9AD02D20167F835844402756B5F40472CEAB1C793B3DD33F3FE0D67541497E403B0CF7447Z1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D5D494A2AE9ECCD9BEAD131F4F15270535D9BE503B0CF47ZDK" TargetMode="External"/><Relationship Id="rId5" Type="http://schemas.openxmlformats.org/officeDocument/2006/relationships/hyperlink" Target="consultantplus://offline/ref=622BED97B9AD02D20167F835844402756B5D404B28E4B1C793B3DD33F3FE0D67541497E402B8CF7547Z9K" TargetMode="External"/><Relationship Id="rId4" Type="http://schemas.openxmlformats.org/officeDocument/2006/relationships/hyperlink" Target="consultantplus://offline/ref=622BED97B9AD02D20167F835844402756B5D404B28E4B1C793B3DD33F3FE0D67541497E402B9C77247Z8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consultantplus://offline/ref=622BED97B9AD02D20167F83584440275635E4C4B27E9ECCD9BEAD131F4F15270535D9BE503B1CF47Z1K" TargetMode="External"/><Relationship Id="rId3" Type="http://schemas.openxmlformats.org/officeDocument/2006/relationships/hyperlink" Target="consultantplus://offline/ref=622BED97B9AD02D20167F83584440275635E4C4B27E9ECCD9BEAD131F4F15270535D9BE502B1CF47Z5K" TargetMode="External"/><Relationship Id="rId7" Type="http://schemas.openxmlformats.org/officeDocument/2006/relationships/hyperlink" Target="consultantplus://offline/ref=622BED97B9AD02D20167F83584440275635E4C4B27E9ECCD9BEAD131F4F15270535D9BE503B3C947Z4K" TargetMode="External"/><Relationship Id="rId2" Type="http://schemas.openxmlformats.org/officeDocument/2006/relationships/hyperlink" Target="consultantplus://offline/ref=622BED97B9AD02D20167F83584440275625C4D4327E9ECCD9BEAD131F4F15270535D9BE503B0CE47Z4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35E4C4B27E9ECCD9BEAD131F4F15270535D9BE503B7C747Z5K" TargetMode="External"/><Relationship Id="rId5" Type="http://schemas.openxmlformats.org/officeDocument/2006/relationships/hyperlink" Target="consultantplus://offline/ref=622BED97B9AD02D20167F83584440275635E4C4B27E9ECCD9BEAD131F4F15270535D9BE503B0CE47Z0K" TargetMode="External"/><Relationship Id="rId4" Type="http://schemas.openxmlformats.org/officeDocument/2006/relationships/hyperlink" Target="consultantplus://offline/ref=622BED97B9AD02D20167F835844402756B5F404629E3B1C793B3DD33F3FE0D67541497E403B0CF7547Z8K" TargetMode="External"/><Relationship Id="rId9" Type="http://schemas.openxmlformats.org/officeDocument/2006/relationships/hyperlink" Target="consultantplus://offline/ref=622BED97B9AD02D20167F835844402756B5F4B4A2FE7B1C793B3DD33F3FE0D67541497E403B0CF7447Z1K"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consultantplus://offline/ref=622BED97B9AD02D20167F835844402756B5D404B28E7B1C793B3DD33F3FE0D67541497E403B7CF7747ZDK" TargetMode="External"/><Relationship Id="rId3" Type="http://schemas.openxmlformats.org/officeDocument/2006/relationships/hyperlink" Target="consultantplus://offline/ref=622BED97B9AD02D20167F835844402756B5D404B2CEAB1C793B3DD33F3FE0D67541497E403B6CD7147ZCK" TargetMode="External"/><Relationship Id="rId7" Type="http://schemas.openxmlformats.org/officeDocument/2006/relationships/hyperlink" Target="consultantplus://offline/ref=622BED97B9AD02D20167F835844402756B5D404B2CEAB1C793B3DD33F3FE0D67541497E403B5C77147Z8K" TargetMode="External"/><Relationship Id="rId2" Type="http://schemas.openxmlformats.org/officeDocument/2006/relationships/hyperlink" Target="consultantplus://offline/ref=622BED97B9AD02D20167F835844402756B5D404B28E7B1C793B3DD33F3FE0D67541497E403B6C87247Z9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B5D404B28E7B1C793B3DD33F3FE0D67541497E403B1C77C47ZEK" TargetMode="External"/><Relationship Id="rId5" Type="http://schemas.openxmlformats.org/officeDocument/2006/relationships/hyperlink" Target="consultantplus://offline/ref=622BED97B9AD02D20167F83584440275625E4C412BE9ECCD9BEAD131F4F15270535D9BE503B0CF47ZDK" TargetMode="External"/><Relationship Id="rId10" Type="http://schemas.openxmlformats.org/officeDocument/2006/relationships/hyperlink" Target="consultantplus://offline/ref=622BED97B9AD02D20167F835844402756B5E4C462CEAB1C793B3DD33F34FZEK" TargetMode="External"/><Relationship Id="rId4" Type="http://schemas.openxmlformats.org/officeDocument/2006/relationships/hyperlink" Target="consultantplus://offline/ref=622BED97B9AD02D20167F835844402756C5D4A402BE9ECCD9BEAD131F4F15270535D9BE503B0CF47ZCK" TargetMode="External"/><Relationship Id="rId9" Type="http://schemas.openxmlformats.org/officeDocument/2006/relationships/hyperlink" Target="consultantplus://offline/ref=622BED97B9AD02D20167F835844402756B5D404B28E4B1C793B3DD33F3FE0D67541497E402B8CE7547Z9K"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622BED97B9AD02D20167F835844402756B5D404B2CEAB1C793B3DD33F3FE0D67541497E403B6C97547ZCK" TargetMode="External"/><Relationship Id="rId2" Type="http://schemas.openxmlformats.org/officeDocument/2006/relationships/hyperlink" Target="consultantplus://offline/ref=622BED97B9AD02D20167F835844402756B5D404B28E4B1C793B3DD33F3FE0D67541497E401B0CF7247Z8K" TargetMode="External"/><Relationship Id="rId1" Type="http://schemas.openxmlformats.org/officeDocument/2006/relationships/slideLayout" Target="../slideLayouts/slideLayout2.xml"/><Relationship Id="rId6" Type="http://schemas.openxmlformats.org/officeDocument/2006/relationships/hyperlink" Target="consultantplus://offline/ref=622BED97B9AD02D20167F835844402756B5D404B28E4B1C793B3DD33F3FE0D67541497E401B2CF7247Z8K" TargetMode="External"/><Relationship Id="rId5" Type="http://schemas.openxmlformats.org/officeDocument/2006/relationships/hyperlink" Target="consultantplus://offline/ref=622BED97B9AD02D20167F835844402756B5D404B28E7B1C793B3DD33F3FE0D67541497E402B6C67247ZEK" TargetMode="External"/><Relationship Id="rId4" Type="http://schemas.openxmlformats.org/officeDocument/2006/relationships/hyperlink" Target="consultantplus://offline/ref=622BED97B9AD02D20167F835844402756B5D404B28E4B1C793B3DD33F3FE0D67541497E401B0C87D47ZB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consultantplus://offline/ref=3C576779B359284FF9AA84184536FEFE6B0EA18509FEF99433AC9A49WCK6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prom.ua/2641914_w640_h640_vizitka.jpeg"/>
          <p:cNvPicPr>
            <a:picLocks noChangeAspect="1" noChangeArrowheads="1"/>
          </p:cNvPicPr>
          <p:nvPr/>
        </p:nvPicPr>
        <p:blipFill rotWithShape="1">
          <a:blip r:embed="rId2">
            <a:extLst>
              <a:ext uri="{28A0092B-C50C-407E-A947-70E740481C1C}">
                <a14:useLocalDpi xmlns:a14="http://schemas.microsoft.com/office/drawing/2010/main" val="0"/>
              </a:ext>
            </a:extLst>
          </a:blip>
          <a:srcRect b="14219"/>
          <a:stretch/>
        </p:blipFill>
        <p:spPr bwMode="auto">
          <a:xfrm>
            <a:off x="6876256" y="2818354"/>
            <a:ext cx="2013565" cy="2341682"/>
          </a:xfrm>
          <a:prstGeom prst="rect">
            <a:avLst/>
          </a:prstGeom>
          <a:ln>
            <a:noFill/>
          </a:ln>
          <a:effectLst>
            <a:softEdge rad="317500"/>
          </a:effectLst>
        </p:spPr>
      </p:pic>
      <p:sp>
        <p:nvSpPr>
          <p:cNvPr id="2" name="Заголовок 1"/>
          <p:cNvSpPr>
            <a:spLocks noGrp="1"/>
          </p:cNvSpPr>
          <p:nvPr>
            <p:ph type="ctrTitle"/>
          </p:nvPr>
        </p:nvSpPr>
        <p:spPr>
          <a:xfrm>
            <a:off x="251520" y="260648"/>
            <a:ext cx="8540053" cy="1800200"/>
          </a:xfrm>
        </p:spPr>
        <p:txBody>
          <a:bodyPr>
            <a:noAutofit/>
          </a:bodyPr>
          <a:lstStyle/>
          <a:p>
            <a:r>
              <a:rPr lang="ru-RU" sz="2300" b="1" dirty="0">
                <a:solidFill>
                  <a:schemeClr val="accent4">
                    <a:lumMod val="50000"/>
                  </a:schemeClr>
                </a:solidFill>
                <a:latin typeface="Times New Roman" panose="02020603050405020304" pitchFamily="18" charset="0"/>
                <a:cs typeface="Times New Roman" panose="02020603050405020304" pitchFamily="18" charset="0"/>
              </a:rPr>
              <a:t>«Организация обеспечения работников специальной одеждой, специальной обувью и другими СИЗ. Смывающие и (или) обезвреживающие средства»</a:t>
            </a:r>
          </a:p>
        </p:txBody>
      </p:sp>
    </p:spTree>
    <p:extLst>
      <p:ext uri="{BB962C8B-B14F-4D97-AF65-F5344CB8AC3E}">
        <p14:creationId xmlns:p14="http://schemas.microsoft.com/office/powerpoint/2010/main" val="3287324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5"/>
          <p:cNvSpPr>
            <a:spLocks noGrp="1"/>
          </p:cNvSpPr>
          <p:nvPr>
            <p:ph idx="1"/>
          </p:nvPr>
        </p:nvSpPr>
        <p:spPr>
          <a:xfrm>
            <a:off x="268740" y="332656"/>
            <a:ext cx="8736971" cy="800219"/>
          </a:xfrm>
          <a:prstGeom prst="rect">
            <a:avLst/>
          </a:prstGeom>
        </p:spPr>
        <p:txBody>
          <a:bodyPr wrap="square">
            <a:spAutoFit/>
          </a:bodyPr>
          <a:lstStyle/>
          <a:p>
            <a:pPr marL="114300" indent="0" algn="ctr">
              <a:buNone/>
            </a:pPr>
            <a:r>
              <a:rPr lang="ru-RU" sz="2300" b="1" dirty="0">
                <a:solidFill>
                  <a:srgbClr val="000000"/>
                </a:solidFill>
                <a:latin typeface="Times New Roman" panose="02020603050405020304" pitchFamily="18" charset="0"/>
                <a:cs typeface="Times New Roman" panose="02020603050405020304" pitchFamily="18" charset="0"/>
              </a:rPr>
              <a:t>Порядок выдачи и применения специальной одежды, специальной обуви и других средств индивидуальной защиты.</a:t>
            </a:r>
          </a:p>
        </p:txBody>
      </p:sp>
      <p:sp>
        <p:nvSpPr>
          <p:cNvPr id="6" name="Номер слайда 5"/>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10</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461537537"/>
              </p:ext>
            </p:extLst>
          </p:nvPr>
        </p:nvGraphicFramePr>
        <p:xfrm>
          <a:off x="172731" y="2780928"/>
          <a:ext cx="8832981"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58560" y="1484784"/>
            <a:ext cx="8832981" cy="1323439"/>
          </a:xfrm>
          <a:prstGeom prst="rect">
            <a:avLst/>
          </a:prstGeom>
        </p:spPr>
        <p:txBody>
          <a:bodyPr wrap="square">
            <a:spAutoFit/>
          </a:bodyPr>
          <a:lstStyle/>
          <a:p>
            <a:pPr algn="just"/>
            <a:r>
              <a:rPr lang="ru-RU" sz="2000" b="1" dirty="0" smtClean="0">
                <a:solidFill>
                  <a:srgbClr val="000000"/>
                </a:solidFill>
                <a:latin typeface="Times New Roman" panose="02020603050405020304" pitchFamily="18" charset="0"/>
                <a:cs typeface="Times New Roman" panose="02020603050405020304" pitchFamily="18" charset="0"/>
              </a:rPr>
              <a:t>Основание: </a:t>
            </a:r>
            <a:r>
              <a:rPr lang="ru-RU" sz="2000" dirty="0" smtClean="0">
                <a:solidFill>
                  <a:srgbClr val="000000"/>
                </a:solidFill>
                <a:latin typeface="Times New Roman" panose="02020603050405020304" pitchFamily="18" charset="0"/>
                <a:cs typeface="Times New Roman" panose="02020603050405020304" pitchFamily="18" charset="0"/>
              </a:rPr>
              <a:t>Приказ </a:t>
            </a:r>
            <a:r>
              <a:rPr lang="ru-RU" sz="2000" dirty="0">
                <a:solidFill>
                  <a:srgbClr val="000000"/>
                </a:solidFill>
                <a:latin typeface="Times New Roman" panose="02020603050405020304" pitchFamily="18" charset="0"/>
                <a:cs typeface="Times New Roman" panose="02020603050405020304" pitchFamily="18" charset="0"/>
              </a:rPr>
              <a:t>Минздравсоцразвития РФ от 01.06.2009 N 290н (ред. от 27.01.2010) "Об утверждении Межотраслевых правил обеспечения работников специальной одеждой, специальной обувью и другими средствами индивидуальной защиты"</a:t>
            </a:r>
          </a:p>
        </p:txBody>
      </p:sp>
    </p:spTree>
    <p:extLst>
      <p:ext uri="{BB962C8B-B14F-4D97-AF65-F5344CB8AC3E}">
        <p14:creationId xmlns:p14="http://schemas.microsoft.com/office/powerpoint/2010/main" val="267687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5"/>
          <p:cNvSpPr>
            <a:spLocks noGrp="1"/>
          </p:cNvSpPr>
          <p:nvPr>
            <p:ph idx="1"/>
          </p:nvPr>
        </p:nvSpPr>
        <p:spPr>
          <a:xfrm>
            <a:off x="248372" y="404664"/>
            <a:ext cx="8736971" cy="800219"/>
          </a:xfrm>
          <a:prstGeom prst="rect">
            <a:avLst/>
          </a:prstGeom>
        </p:spPr>
        <p:txBody>
          <a:bodyPr wrap="square">
            <a:spAutoFit/>
          </a:bodyPr>
          <a:lstStyle/>
          <a:p>
            <a:pPr marL="114300" indent="0" algn="ctr">
              <a:buNone/>
            </a:pPr>
            <a:r>
              <a:rPr lang="ru-RU" sz="2300" b="1" dirty="0">
                <a:solidFill>
                  <a:srgbClr val="000000"/>
                </a:solidFill>
                <a:latin typeface="Times New Roman" panose="02020603050405020304" pitchFamily="18" charset="0"/>
                <a:cs typeface="Times New Roman" panose="02020603050405020304" pitchFamily="18" charset="0"/>
              </a:rPr>
              <a:t>Порядок выдачи и применения специальной одежды, специальной обуви и других средств индивидуальной защиты.</a:t>
            </a:r>
          </a:p>
        </p:txBody>
      </p:sp>
      <p:sp>
        <p:nvSpPr>
          <p:cNvPr id="6" name="Номер слайда 5"/>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11</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1" name="Объект 5"/>
          <p:cNvSpPr>
            <a:spLocks noGrp="1"/>
          </p:cNvSpPr>
          <p:nvPr>
            <p:ph idx="4294967295"/>
          </p:nvPr>
        </p:nvSpPr>
        <p:spPr>
          <a:xfrm>
            <a:off x="181232" y="3068960"/>
            <a:ext cx="8834438"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114300" indent="0" algn="just">
              <a:spcBef>
                <a:spcPts val="0"/>
              </a:spcBef>
              <a:buNone/>
            </a:pPr>
            <a:r>
              <a:rPr lang="ru-RU" sz="1800" dirty="0" smtClean="0">
                <a:solidFill>
                  <a:srgbClr val="000000"/>
                </a:solidFill>
                <a:latin typeface="Times New Roman" panose="02020603050405020304" pitchFamily="18" charset="0"/>
                <a:cs typeface="Times New Roman" panose="02020603050405020304" pitchFamily="18" charset="0"/>
              </a:rPr>
              <a:t>	Работники</a:t>
            </a:r>
            <a:r>
              <a:rPr lang="ru-RU" sz="1800" dirty="0">
                <a:solidFill>
                  <a:srgbClr val="000000"/>
                </a:solidFill>
                <a:latin typeface="Times New Roman" panose="02020603050405020304" pitchFamily="18" charset="0"/>
                <a:cs typeface="Times New Roman" panose="02020603050405020304" pitchFamily="18" charset="0"/>
              </a:rPr>
              <a:t>, занятые на работах с вредными и (или) опасными условиями труда, а также на работах, выполняемых в особых температурных условиях или связанных с загрязнением, имеют право на обеспечение средствами индивидуальной и коллективной защиты согласно требованиям охраны труда за счет средств работодателя </a:t>
            </a:r>
            <a:r>
              <a:rPr lang="ru-RU" sz="1800" dirty="0" smtClean="0">
                <a:solidFill>
                  <a:srgbClr val="000000"/>
                </a:solidFill>
                <a:latin typeface="Times New Roman" panose="02020603050405020304" pitchFamily="18" charset="0"/>
                <a:cs typeface="Times New Roman" panose="02020603050405020304" pitchFamily="18" charset="0"/>
              </a:rPr>
              <a:t>( ч. 1 статьи 219 ТК РФ) </a:t>
            </a:r>
            <a:endParaRPr lang="ru-RU" sz="1800" dirty="0">
              <a:solidFill>
                <a:srgbClr val="00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3076" y="1196752"/>
            <a:ext cx="8832981"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ru-RU" dirty="0" smtClean="0">
                <a:solidFill>
                  <a:srgbClr val="000000"/>
                </a:solidFill>
                <a:latin typeface="Times New Roman" panose="02020603050405020304" pitchFamily="18" charset="0"/>
                <a:cs typeface="Times New Roman" panose="02020603050405020304" pitchFamily="18" charset="0"/>
              </a:rPr>
              <a:t>            Предоставление </a:t>
            </a:r>
            <a:r>
              <a:rPr lang="ru-RU" dirty="0">
                <a:solidFill>
                  <a:srgbClr val="000000"/>
                </a:solidFill>
                <a:latin typeface="Times New Roman" panose="02020603050405020304" pitchFamily="18" charset="0"/>
                <a:cs typeface="Times New Roman" panose="02020603050405020304" pitchFamily="18" charset="0"/>
              </a:rPr>
              <a:t>работникам СИЗ, в том числе приобретенных работодателем во временное пользование по договору аренды, осуществляется в соответствии с </a:t>
            </a:r>
            <a:r>
              <a:rPr lang="ru-RU" b="1" u="sng" dirty="0" smtClean="0">
                <a:solidFill>
                  <a:srgbClr val="000000"/>
                </a:solidFill>
                <a:latin typeface="Times New Roman" panose="02020603050405020304" pitchFamily="18" charset="0"/>
                <a:cs typeface="Times New Roman" panose="02020603050405020304" pitchFamily="18" charset="0"/>
              </a:rPr>
              <a:t>типовыми нормами </a:t>
            </a:r>
            <a:r>
              <a:rPr lang="ru-RU" dirty="0" smtClean="0">
                <a:solidFill>
                  <a:srgbClr val="000000"/>
                </a:solidFill>
                <a:latin typeface="Times New Roman" panose="02020603050405020304" pitchFamily="18" charset="0"/>
                <a:cs typeface="Times New Roman" panose="02020603050405020304" pitchFamily="18" charset="0"/>
              </a:rPr>
              <a:t>бесплатной </a:t>
            </a:r>
            <a:r>
              <a:rPr lang="ru-RU" dirty="0">
                <a:solidFill>
                  <a:srgbClr val="000000"/>
                </a:solidFill>
                <a:latin typeface="Times New Roman" panose="02020603050405020304" pitchFamily="18" charset="0"/>
                <a:cs typeface="Times New Roman" panose="02020603050405020304" pitchFamily="18" charset="0"/>
              </a:rPr>
              <a:t>выдачи специальной одежды, специальной обуви и других средств индивидуальной защиты (далее - типовые нормы), прошедших в установленном порядке сертификацию или декларирование соответствия, и на основании результатов аттестации рабочих мест по условиям </a:t>
            </a:r>
            <a:r>
              <a:rPr lang="ru-RU" dirty="0" smtClean="0">
                <a:solidFill>
                  <a:srgbClr val="000000"/>
                </a:solidFill>
                <a:latin typeface="Times New Roman" panose="02020603050405020304" pitchFamily="18" charset="0"/>
                <a:cs typeface="Times New Roman" panose="02020603050405020304" pitchFamily="18" charset="0"/>
              </a:rPr>
              <a:t>труда.</a:t>
            </a:r>
            <a:endParaRPr lang="ru-RU" dirty="0">
              <a:solidFill>
                <a:srgbClr val="0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3152" y="4653136"/>
            <a:ext cx="8823994" cy="2031325"/>
          </a:xfrm>
          <a:prstGeom prst="rect">
            <a:avLst/>
          </a:prstGeom>
        </p:spPr>
        <p:style>
          <a:lnRef idx="1">
            <a:schemeClr val="dk1"/>
          </a:lnRef>
          <a:fillRef idx="2">
            <a:schemeClr val="dk1"/>
          </a:fillRef>
          <a:effectRef idx="1">
            <a:schemeClr val="dk1"/>
          </a:effectRef>
          <a:fontRef idx="minor">
            <a:schemeClr val="dk1"/>
          </a:fontRef>
        </p:style>
        <p:txBody>
          <a:bodyPr vert="horz" wrap="square" lIns="91440" tIns="45720" rIns="91440" bIns="45720" rtlCol="0">
            <a:spAutoFit/>
          </a:bodyPr>
          <a:lstStyle/>
          <a:p>
            <a:pPr marL="114300" algn="just">
              <a:buClr>
                <a:schemeClr val="accent1"/>
              </a:buClr>
              <a:buFont typeface="Arial" pitchFamily="34" charset="0"/>
              <a:buNone/>
            </a:pPr>
            <a:r>
              <a:rPr lang="ru-RU" dirty="0">
                <a:solidFill>
                  <a:srgbClr val="000000"/>
                </a:solidFill>
                <a:latin typeface="Times New Roman" panose="02020603050405020304" pitchFamily="18" charset="0"/>
                <a:cs typeface="Times New Roman" panose="02020603050405020304" pitchFamily="18" charset="0"/>
              </a:rPr>
              <a:t>               Выдача работникам СИЗ, в том числе иностранного производства, а также специальной одежды, находящейся у работодателя во временном пользовании по договору аренды, допускается только в случае наличия сертификата или декларации соответствия, подтверждающих соответствие выдаваемых СИЗ требованиям безопасности, установленным законодательством, а также наличия санитарно-эпидемиологического заключения или свидетельства о государственной регистрации дерматологических СИЗ, оформленных в установленном порядке.</a:t>
            </a:r>
          </a:p>
        </p:txBody>
      </p:sp>
    </p:spTree>
    <p:extLst>
      <p:ext uri="{BB962C8B-B14F-4D97-AF65-F5344CB8AC3E}">
        <p14:creationId xmlns:p14="http://schemas.microsoft.com/office/powerpoint/2010/main" val="165059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kalugasale.ru/photos/companies/page/1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16419">
            <a:off x="6121961" y="4999179"/>
            <a:ext cx="1920246"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3898601110"/>
              </p:ext>
            </p:extLst>
          </p:nvPr>
        </p:nvGraphicFramePr>
        <p:xfrm>
          <a:off x="179512" y="188640"/>
          <a:ext cx="8736971" cy="6441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12</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780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http://planetaspo.real-com.net/goodspic/8/64/14648/thumbs_7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69" t="19154" r="11863" b="22012"/>
          <a:stretch/>
        </p:blipFill>
        <p:spPr bwMode="auto">
          <a:xfrm rot="19694644">
            <a:off x="175655" y="322153"/>
            <a:ext cx="1605365" cy="1091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110513" y="128519"/>
            <a:ext cx="8877977" cy="6495648"/>
            <a:chOff x="82885" y="171358"/>
            <a:chExt cx="6271034" cy="5672956"/>
          </a:xfrm>
        </p:grpSpPr>
        <p:sp>
          <p:nvSpPr>
            <p:cNvPr id="11" name="Скругленный прямоугольник 10"/>
            <p:cNvSpPr/>
            <p:nvPr/>
          </p:nvSpPr>
          <p:spPr>
            <a:xfrm>
              <a:off x="1162957" y="171358"/>
              <a:ext cx="4609793" cy="408097"/>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alpha val="80000"/>
                <a:hueOff val="0"/>
                <a:satOff val="0"/>
                <a:lumOff val="0"/>
                <a:alphaOff val="0"/>
              </a:schemeClr>
            </a:fillRef>
            <a:effectRef idx="2">
              <a:schemeClr val="accent5">
                <a:alpha val="80000"/>
                <a:hueOff val="0"/>
                <a:satOff val="0"/>
                <a:lumOff val="0"/>
                <a:alphaOff val="0"/>
              </a:schemeClr>
            </a:effectRef>
            <a:fontRef idx="minor">
              <a:schemeClr val="lt1"/>
            </a:fontRef>
          </p:style>
        </p:sp>
        <p:sp>
          <p:nvSpPr>
            <p:cNvPr id="12" name="Полилиния 11"/>
            <p:cNvSpPr/>
            <p:nvPr/>
          </p:nvSpPr>
          <p:spPr>
            <a:xfrm>
              <a:off x="1196753" y="203463"/>
              <a:ext cx="4609793" cy="552113"/>
            </a:xfrm>
            <a:custGeom>
              <a:avLst/>
              <a:gdLst>
                <a:gd name="connsiteX0" fmla="*/ 0 w 4609793"/>
                <a:gd name="connsiteY0" fmla="*/ 40810 h 408097"/>
                <a:gd name="connsiteX1" fmla="*/ 40810 w 4609793"/>
                <a:gd name="connsiteY1" fmla="*/ 0 h 408097"/>
                <a:gd name="connsiteX2" fmla="*/ 4568983 w 4609793"/>
                <a:gd name="connsiteY2" fmla="*/ 0 h 408097"/>
                <a:gd name="connsiteX3" fmla="*/ 4609793 w 4609793"/>
                <a:gd name="connsiteY3" fmla="*/ 40810 h 408097"/>
                <a:gd name="connsiteX4" fmla="*/ 4609793 w 4609793"/>
                <a:gd name="connsiteY4" fmla="*/ 367287 h 408097"/>
                <a:gd name="connsiteX5" fmla="*/ 4568983 w 4609793"/>
                <a:gd name="connsiteY5" fmla="*/ 408097 h 408097"/>
                <a:gd name="connsiteX6" fmla="*/ 40810 w 4609793"/>
                <a:gd name="connsiteY6" fmla="*/ 408097 h 408097"/>
                <a:gd name="connsiteX7" fmla="*/ 0 w 4609793"/>
                <a:gd name="connsiteY7" fmla="*/ 367287 h 408097"/>
                <a:gd name="connsiteX8" fmla="*/ 0 w 4609793"/>
                <a:gd name="connsiteY8" fmla="*/ 40810 h 40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9793" h="408097">
                  <a:moveTo>
                    <a:pt x="0" y="40810"/>
                  </a:moveTo>
                  <a:cubicBezTo>
                    <a:pt x="0" y="18271"/>
                    <a:pt x="18271" y="0"/>
                    <a:pt x="40810" y="0"/>
                  </a:cubicBezTo>
                  <a:lnTo>
                    <a:pt x="4568983" y="0"/>
                  </a:lnTo>
                  <a:cubicBezTo>
                    <a:pt x="4591522" y="0"/>
                    <a:pt x="4609793" y="18271"/>
                    <a:pt x="4609793" y="40810"/>
                  </a:cubicBezTo>
                  <a:lnTo>
                    <a:pt x="4609793" y="367287"/>
                  </a:lnTo>
                  <a:cubicBezTo>
                    <a:pt x="4609793" y="389826"/>
                    <a:pt x="4591522" y="408097"/>
                    <a:pt x="4568983" y="408097"/>
                  </a:cubicBezTo>
                  <a:lnTo>
                    <a:pt x="40810" y="408097"/>
                  </a:lnTo>
                  <a:cubicBezTo>
                    <a:pt x="18271" y="408097"/>
                    <a:pt x="0" y="389826"/>
                    <a:pt x="0" y="367287"/>
                  </a:cubicBezTo>
                  <a:lnTo>
                    <a:pt x="0" y="40810"/>
                  </a:lnTo>
                  <a:close/>
                </a:path>
              </a:pathLst>
            </a:custGeom>
            <a:scene3d>
              <a:camera prst="orthographicFront"/>
              <a:lightRig rig="flat" dir="t"/>
            </a:scene3d>
            <a:sp3d z="190500" extrusionH="12700" prstMaterial="plastic">
              <a:bevelT w="50800" h="50800"/>
            </a:sp3d>
          </p:spPr>
          <p:style>
            <a:lnRef idx="1">
              <a:schemeClr val="accent5">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293" tIns="65293" rIns="65293" bIns="65293" numCol="1" spcCol="1270" anchor="ctr" anchorCtr="0">
              <a:noAutofit/>
            </a:bodyPr>
            <a:lstStyle/>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 Работодателю необходимо: </a:t>
              </a:r>
            </a:p>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66201" y="1278186"/>
              <a:ext cx="2898292" cy="857581"/>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alpha val="70000"/>
                <a:hueOff val="0"/>
                <a:satOff val="0"/>
                <a:lumOff val="0"/>
                <a:alphaOff val="0"/>
              </a:schemeClr>
            </a:fillRef>
            <a:effectRef idx="1">
              <a:schemeClr val="accent5">
                <a:alpha val="70000"/>
                <a:hueOff val="0"/>
                <a:satOff val="0"/>
                <a:lumOff val="0"/>
                <a:alphaOff val="0"/>
              </a:schemeClr>
            </a:effectRef>
            <a:fontRef idx="minor">
              <a:schemeClr val="lt1"/>
            </a:fontRef>
          </p:style>
        </p:sp>
        <p:sp>
          <p:nvSpPr>
            <p:cNvPr id="14" name="Полилиния 13"/>
            <p:cNvSpPr/>
            <p:nvPr/>
          </p:nvSpPr>
          <p:spPr>
            <a:xfrm>
              <a:off x="232962" y="1328193"/>
              <a:ext cx="2825919" cy="1057451"/>
            </a:xfrm>
            <a:custGeom>
              <a:avLst/>
              <a:gdLst>
                <a:gd name="connsiteX0" fmla="*/ 0 w 2406546"/>
                <a:gd name="connsiteY0" fmla="*/ 72231 h 722307"/>
                <a:gd name="connsiteX1" fmla="*/ 72231 w 2406546"/>
                <a:gd name="connsiteY1" fmla="*/ 0 h 722307"/>
                <a:gd name="connsiteX2" fmla="*/ 2334315 w 2406546"/>
                <a:gd name="connsiteY2" fmla="*/ 0 h 722307"/>
                <a:gd name="connsiteX3" fmla="*/ 2406546 w 2406546"/>
                <a:gd name="connsiteY3" fmla="*/ 72231 h 722307"/>
                <a:gd name="connsiteX4" fmla="*/ 2406546 w 2406546"/>
                <a:gd name="connsiteY4" fmla="*/ 650076 h 722307"/>
                <a:gd name="connsiteX5" fmla="*/ 2334315 w 2406546"/>
                <a:gd name="connsiteY5" fmla="*/ 722307 h 722307"/>
                <a:gd name="connsiteX6" fmla="*/ 72231 w 2406546"/>
                <a:gd name="connsiteY6" fmla="*/ 722307 h 722307"/>
                <a:gd name="connsiteX7" fmla="*/ 0 w 2406546"/>
                <a:gd name="connsiteY7" fmla="*/ 650076 h 722307"/>
                <a:gd name="connsiteX8" fmla="*/ 0 w 2406546"/>
                <a:gd name="connsiteY8" fmla="*/ 72231 h 72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6546" h="722307">
                  <a:moveTo>
                    <a:pt x="0" y="72231"/>
                  </a:moveTo>
                  <a:cubicBezTo>
                    <a:pt x="0" y="32339"/>
                    <a:pt x="32339" y="0"/>
                    <a:pt x="72231" y="0"/>
                  </a:cubicBezTo>
                  <a:lnTo>
                    <a:pt x="2334315" y="0"/>
                  </a:lnTo>
                  <a:cubicBezTo>
                    <a:pt x="2374207" y="0"/>
                    <a:pt x="2406546" y="32339"/>
                    <a:pt x="2406546" y="72231"/>
                  </a:cubicBezTo>
                  <a:lnTo>
                    <a:pt x="2406546" y="650076"/>
                  </a:lnTo>
                  <a:cubicBezTo>
                    <a:pt x="2406546" y="689968"/>
                    <a:pt x="2374207" y="722307"/>
                    <a:pt x="2334315" y="722307"/>
                  </a:cubicBezTo>
                  <a:lnTo>
                    <a:pt x="72231" y="722307"/>
                  </a:lnTo>
                  <a:cubicBezTo>
                    <a:pt x="32339" y="722307"/>
                    <a:pt x="0" y="689968"/>
                    <a:pt x="0" y="650076"/>
                  </a:cubicBezTo>
                  <a:lnTo>
                    <a:pt x="0" y="72231"/>
                  </a:lnTo>
                  <a:close/>
                </a:path>
              </a:pathLst>
            </a:custGeom>
            <a:scene3d>
              <a:camera prst="orthographicFront"/>
              <a:lightRig rig="flat" dir="t"/>
            </a:scene3d>
            <a:sp3d z="190500" extrusionH="12700" prstMaterial="plastic">
              <a:bevelT w="50800" h="50800"/>
            </a:sp3d>
          </p:spPr>
          <p:style>
            <a:lnRef idx="1">
              <a:schemeClr val="accent5">
                <a:tint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496" tIns="74496" rIns="74496" bIns="74496" numCol="1" spcCol="1270" anchor="ctr" anchorCtr="0">
              <a:noAutofit/>
            </a:bodyPr>
            <a:lstStyle/>
            <a:p>
              <a:pPr lvl="0" algn="ctr" defTabSz="622300">
                <a:lnSpc>
                  <a:spcPct val="90000"/>
                </a:lnSpc>
                <a:spcBef>
                  <a:spcPct val="0"/>
                </a:spcBef>
                <a:spcAft>
                  <a:spcPct val="35000"/>
                </a:spcAft>
              </a:pPr>
              <a:r>
                <a:rPr lang="ru-RU" sz="2000" b="0" kern="1200" dirty="0" smtClean="0">
                  <a:solidFill>
                    <a:srgbClr val="000000"/>
                  </a:solidFill>
                  <a:latin typeface="Times New Roman" panose="02020603050405020304" pitchFamily="18" charset="0"/>
                  <a:cs typeface="Times New Roman" panose="02020603050405020304" pitchFamily="18" charset="0"/>
                </a:rPr>
                <a:t>Обеспечить </a:t>
              </a:r>
              <a:r>
                <a:rPr lang="ru-RU" sz="2000" b="1" u="sng" kern="1200" dirty="0" smtClean="0">
                  <a:solidFill>
                    <a:srgbClr val="000000"/>
                  </a:solidFill>
                  <a:latin typeface="Times New Roman" panose="02020603050405020304" pitchFamily="18" charset="0"/>
                  <a:cs typeface="Times New Roman" panose="02020603050405020304" pitchFamily="18" charset="0"/>
                </a:rPr>
                <a:t>информирование работников</a:t>
              </a:r>
              <a:r>
                <a:rPr lang="ru-RU" sz="2000" b="0" kern="1200" dirty="0" smtClean="0">
                  <a:solidFill>
                    <a:srgbClr val="000000"/>
                  </a:solidFill>
                  <a:latin typeface="Times New Roman" panose="02020603050405020304" pitchFamily="18" charset="0"/>
                  <a:cs typeface="Times New Roman" panose="02020603050405020304" pitchFamily="18" charset="0"/>
                </a:rPr>
                <a:t> о полагающихся им СИЗ. При заключении трудового договора работодатель должен ознакомить работников: </a:t>
              </a:r>
              <a:endParaRPr lang="ru-RU" sz="2000" b="0" kern="1200" dirty="0">
                <a:solidFill>
                  <a:srgbClr val="00000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2885" y="3053825"/>
              <a:ext cx="2164548" cy="2452425"/>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alpha val="50000"/>
                <a:hueOff val="0"/>
                <a:satOff val="0"/>
                <a:lumOff val="0"/>
                <a:alphaOff val="0"/>
              </a:schemeClr>
            </a:fillRef>
            <a:effectRef idx="1">
              <a:schemeClr val="accent5">
                <a:alpha val="50000"/>
                <a:hueOff val="0"/>
                <a:satOff val="0"/>
                <a:lumOff val="0"/>
                <a:alphaOff val="0"/>
              </a:schemeClr>
            </a:effectRef>
            <a:fontRef idx="minor">
              <a:schemeClr val="lt1"/>
            </a:fontRef>
          </p:style>
        </p:sp>
        <p:sp>
          <p:nvSpPr>
            <p:cNvPr id="16" name="Полилиния 15"/>
            <p:cNvSpPr/>
            <p:nvPr/>
          </p:nvSpPr>
          <p:spPr>
            <a:xfrm>
              <a:off x="116679" y="3116712"/>
              <a:ext cx="2345787" cy="2474244"/>
            </a:xfrm>
            <a:custGeom>
              <a:avLst/>
              <a:gdLst>
                <a:gd name="connsiteX0" fmla="*/ 0 w 2164548"/>
                <a:gd name="connsiteY0" fmla="*/ 200928 h 2009281"/>
                <a:gd name="connsiteX1" fmla="*/ 200928 w 2164548"/>
                <a:gd name="connsiteY1" fmla="*/ 0 h 2009281"/>
                <a:gd name="connsiteX2" fmla="*/ 1963620 w 2164548"/>
                <a:gd name="connsiteY2" fmla="*/ 0 h 2009281"/>
                <a:gd name="connsiteX3" fmla="*/ 2164548 w 2164548"/>
                <a:gd name="connsiteY3" fmla="*/ 200928 h 2009281"/>
                <a:gd name="connsiteX4" fmla="*/ 2164548 w 2164548"/>
                <a:gd name="connsiteY4" fmla="*/ 1808353 h 2009281"/>
                <a:gd name="connsiteX5" fmla="*/ 1963620 w 2164548"/>
                <a:gd name="connsiteY5" fmla="*/ 2009281 h 2009281"/>
                <a:gd name="connsiteX6" fmla="*/ 200928 w 2164548"/>
                <a:gd name="connsiteY6" fmla="*/ 2009281 h 2009281"/>
                <a:gd name="connsiteX7" fmla="*/ 0 w 2164548"/>
                <a:gd name="connsiteY7" fmla="*/ 1808353 h 2009281"/>
                <a:gd name="connsiteX8" fmla="*/ 0 w 2164548"/>
                <a:gd name="connsiteY8" fmla="*/ 200928 h 200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548" h="2009281">
                  <a:moveTo>
                    <a:pt x="0" y="200928"/>
                  </a:moveTo>
                  <a:cubicBezTo>
                    <a:pt x="0" y="89959"/>
                    <a:pt x="89959" y="0"/>
                    <a:pt x="200928" y="0"/>
                  </a:cubicBezTo>
                  <a:lnTo>
                    <a:pt x="1963620" y="0"/>
                  </a:lnTo>
                  <a:cubicBezTo>
                    <a:pt x="2074589" y="0"/>
                    <a:pt x="2164548" y="89959"/>
                    <a:pt x="2164548" y="200928"/>
                  </a:cubicBezTo>
                  <a:lnTo>
                    <a:pt x="2164548" y="1808353"/>
                  </a:lnTo>
                  <a:cubicBezTo>
                    <a:pt x="2164548" y="1919322"/>
                    <a:pt x="2074589" y="2009281"/>
                    <a:pt x="1963620" y="2009281"/>
                  </a:cubicBezTo>
                  <a:lnTo>
                    <a:pt x="200928" y="2009281"/>
                  </a:lnTo>
                  <a:cubicBezTo>
                    <a:pt x="89959" y="2009281"/>
                    <a:pt x="0" y="1919322"/>
                    <a:pt x="0" y="1808353"/>
                  </a:cubicBezTo>
                  <a:lnTo>
                    <a:pt x="0" y="200928"/>
                  </a:lnTo>
                  <a:close/>
                </a:path>
              </a:pathLst>
            </a:custGeom>
            <a:scene3d>
              <a:camera prst="orthographicFront"/>
              <a:lightRig rig="flat" dir="t"/>
            </a:scene3d>
            <a:sp3d z="190500" extrusionH="12700" prstMaterial="plastic">
              <a:bevelT w="50800" h="50800"/>
            </a:sp3d>
          </p:spPr>
          <p:style>
            <a:lnRef idx="1">
              <a:schemeClr val="accent5">
                <a:tint val="7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190" tIns="112190" rIns="112190" bIns="1121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b="0" kern="1200" dirty="0" smtClean="0">
                  <a:solidFill>
                    <a:srgbClr val="000000"/>
                  </a:solidFill>
                  <a:latin typeface="Times New Roman" panose="02020603050405020304" pitchFamily="18" charset="0"/>
                  <a:cs typeface="Times New Roman" panose="02020603050405020304" pitchFamily="18" charset="0"/>
                </a:rPr>
                <a:t>с  Межотраслевыми правилами обеспечения работников специальной одеждой, специальной обувью и другими средствами индиви-дуальной защиты </a:t>
              </a:r>
              <a:r>
                <a:rPr lang="ru-RU" b="0" i="1" kern="1200" dirty="0" smtClean="0">
                  <a:solidFill>
                    <a:srgbClr val="000000"/>
                  </a:solidFill>
                  <a:latin typeface="Times New Roman" panose="02020603050405020304" pitchFamily="18" charset="0"/>
                  <a:cs typeface="Times New Roman" panose="02020603050405020304" pitchFamily="18" charset="0"/>
                </a:rPr>
                <a:t>(Приложение к приказу Минздравсоцразвития от 01.06.2009 № 290н</a:t>
              </a:r>
              <a:endParaRPr lang="ru-RU" i="1" kern="1200" dirty="0">
                <a:solidFill>
                  <a:srgbClr val="00000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2548543" y="2529637"/>
              <a:ext cx="1388913" cy="1792092"/>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alpha val="50000"/>
                <a:hueOff val="0"/>
                <a:satOff val="0"/>
                <a:lumOff val="0"/>
                <a:alphaOff val="0"/>
              </a:schemeClr>
            </a:fillRef>
            <a:effectRef idx="1">
              <a:schemeClr val="accent5">
                <a:alpha val="50000"/>
                <a:hueOff val="0"/>
                <a:satOff val="0"/>
                <a:lumOff val="0"/>
                <a:alphaOff val="0"/>
              </a:schemeClr>
            </a:effectRef>
            <a:fontRef idx="minor">
              <a:schemeClr val="lt1"/>
            </a:fontRef>
          </p:style>
        </p:sp>
        <p:sp>
          <p:nvSpPr>
            <p:cNvPr id="18" name="Полилиния 17"/>
            <p:cNvSpPr/>
            <p:nvPr/>
          </p:nvSpPr>
          <p:spPr>
            <a:xfrm>
              <a:off x="2573069" y="2561742"/>
              <a:ext cx="1517500" cy="1792092"/>
            </a:xfrm>
            <a:custGeom>
              <a:avLst/>
              <a:gdLst>
                <a:gd name="connsiteX0" fmla="*/ 0 w 1026383"/>
                <a:gd name="connsiteY0" fmla="*/ 102638 h 2174008"/>
                <a:gd name="connsiteX1" fmla="*/ 102638 w 1026383"/>
                <a:gd name="connsiteY1" fmla="*/ 0 h 2174008"/>
                <a:gd name="connsiteX2" fmla="*/ 923745 w 1026383"/>
                <a:gd name="connsiteY2" fmla="*/ 0 h 2174008"/>
                <a:gd name="connsiteX3" fmla="*/ 1026383 w 1026383"/>
                <a:gd name="connsiteY3" fmla="*/ 102638 h 2174008"/>
                <a:gd name="connsiteX4" fmla="*/ 1026383 w 1026383"/>
                <a:gd name="connsiteY4" fmla="*/ 2071370 h 2174008"/>
                <a:gd name="connsiteX5" fmla="*/ 923745 w 1026383"/>
                <a:gd name="connsiteY5" fmla="*/ 2174008 h 2174008"/>
                <a:gd name="connsiteX6" fmla="*/ 102638 w 1026383"/>
                <a:gd name="connsiteY6" fmla="*/ 2174008 h 2174008"/>
                <a:gd name="connsiteX7" fmla="*/ 0 w 1026383"/>
                <a:gd name="connsiteY7" fmla="*/ 2071370 h 2174008"/>
                <a:gd name="connsiteX8" fmla="*/ 0 w 1026383"/>
                <a:gd name="connsiteY8" fmla="*/ 102638 h 21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383" h="2174008">
                  <a:moveTo>
                    <a:pt x="0" y="102638"/>
                  </a:moveTo>
                  <a:cubicBezTo>
                    <a:pt x="0" y="45953"/>
                    <a:pt x="45953" y="0"/>
                    <a:pt x="102638" y="0"/>
                  </a:cubicBezTo>
                  <a:lnTo>
                    <a:pt x="923745" y="0"/>
                  </a:lnTo>
                  <a:cubicBezTo>
                    <a:pt x="980430" y="0"/>
                    <a:pt x="1026383" y="45953"/>
                    <a:pt x="1026383" y="102638"/>
                  </a:cubicBezTo>
                  <a:lnTo>
                    <a:pt x="1026383" y="2071370"/>
                  </a:lnTo>
                  <a:cubicBezTo>
                    <a:pt x="1026383" y="2128055"/>
                    <a:pt x="980430" y="2174008"/>
                    <a:pt x="923745" y="2174008"/>
                  </a:cubicBezTo>
                  <a:lnTo>
                    <a:pt x="102638" y="2174008"/>
                  </a:lnTo>
                  <a:cubicBezTo>
                    <a:pt x="45953" y="2174008"/>
                    <a:pt x="0" y="2128055"/>
                    <a:pt x="0" y="2071370"/>
                  </a:cubicBezTo>
                  <a:lnTo>
                    <a:pt x="0" y="102638"/>
                  </a:lnTo>
                  <a:close/>
                </a:path>
              </a:pathLst>
            </a:custGeom>
            <a:scene3d>
              <a:camera prst="orthographicFront"/>
              <a:lightRig rig="flat" dir="t"/>
            </a:scene3d>
            <a:sp3d z="190500" extrusionH="12700" prstMaterial="plastic">
              <a:bevelT w="50800" h="50800"/>
            </a:sp3d>
          </p:spPr>
          <p:style>
            <a:lnRef idx="1">
              <a:schemeClr val="accent5">
                <a:tint val="7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02" tIns="83402" rIns="83402" bIns="834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b="0" kern="1200" dirty="0" smtClean="0">
                  <a:solidFill>
                    <a:srgbClr val="000000"/>
                  </a:solidFill>
                  <a:latin typeface="Times New Roman" panose="02020603050405020304" pitchFamily="18" charset="0"/>
                  <a:cs typeface="Times New Roman" panose="02020603050405020304" pitchFamily="18" charset="0"/>
                </a:rPr>
                <a:t>с соответствую-щими его профес-сии и должности типовыми нормами выдачи СИЗ.</a:t>
              </a:r>
              <a:endParaRPr lang="ru-RU" sz="2000" kern="1200" dirty="0">
                <a:solidFill>
                  <a:srgbClr val="000000"/>
                </a:solidFill>
              </a:endParaRPr>
            </a:p>
          </p:txBody>
        </p:sp>
        <p:sp>
          <p:nvSpPr>
            <p:cNvPr id="19" name="Скругленный прямоугольник 18"/>
            <p:cNvSpPr/>
            <p:nvPr/>
          </p:nvSpPr>
          <p:spPr>
            <a:xfrm>
              <a:off x="4187293" y="2384688"/>
              <a:ext cx="2132830" cy="3427520"/>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alpha val="70000"/>
                <a:hueOff val="0"/>
                <a:satOff val="0"/>
                <a:lumOff val="0"/>
                <a:alphaOff val="0"/>
              </a:schemeClr>
            </a:fillRef>
            <a:effectRef idx="1">
              <a:schemeClr val="accent5">
                <a:alpha val="70000"/>
                <a:hueOff val="0"/>
                <a:satOff val="0"/>
                <a:lumOff val="0"/>
                <a:alphaOff val="0"/>
              </a:schemeClr>
            </a:effectRef>
            <a:fontRef idx="minor">
              <a:schemeClr val="lt1"/>
            </a:fontRef>
          </p:style>
        </p:sp>
        <p:sp>
          <p:nvSpPr>
            <p:cNvPr id="20" name="Полилиния 19"/>
            <p:cNvSpPr/>
            <p:nvPr/>
          </p:nvSpPr>
          <p:spPr>
            <a:xfrm>
              <a:off x="4221089" y="2416794"/>
              <a:ext cx="2132830" cy="3427520"/>
            </a:xfrm>
            <a:custGeom>
              <a:avLst/>
              <a:gdLst>
                <a:gd name="connsiteX0" fmla="*/ 0 w 2132830"/>
                <a:gd name="connsiteY0" fmla="*/ 213283 h 2731197"/>
                <a:gd name="connsiteX1" fmla="*/ 213283 w 2132830"/>
                <a:gd name="connsiteY1" fmla="*/ 0 h 2731197"/>
                <a:gd name="connsiteX2" fmla="*/ 1919547 w 2132830"/>
                <a:gd name="connsiteY2" fmla="*/ 0 h 2731197"/>
                <a:gd name="connsiteX3" fmla="*/ 2132830 w 2132830"/>
                <a:gd name="connsiteY3" fmla="*/ 213283 h 2731197"/>
                <a:gd name="connsiteX4" fmla="*/ 2132830 w 2132830"/>
                <a:gd name="connsiteY4" fmla="*/ 2517914 h 2731197"/>
                <a:gd name="connsiteX5" fmla="*/ 1919547 w 2132830"/>
                <a:gd name="connsiteY5" fmla="*/ 2731197 h 2731197"/>
                <a:gd name="connsiteX6" fmla="*/ 213283 w 2132830"/>
                <a:gd name="connsiteY6" fmla="*/ 2731197 h 2731197"/>
                <a:gd name="connsiteX7" fmla="*/ 0 w 2132830"/>
                <a:gd name="connsiteY7" fmla="*/ 2517914 h 2731197"/>
                <a:gd name="connsiteX8" fmla="*/ 0 w 2132830"/>
                <a:gd name="connsiteY8" fmla="*/ 213283 h 273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2830" h="2731197">
                  <a:moveTo>
                    <a:pt x="0" y="213283"/>
                  </a:moveTo>
                  <a:cubicBezTo>
                    <a:pt x="0" y="95490"/>
                    <a:pt x="95490" y="0"/>
                    <a:pt x="213283" y="0"/>
                  </a:cubicBezTo>
                  <a:lnTo>
                    <a:pt x="1919547" y="0"/>
                  </a:lnTo>
                  <a:cubicBezTo>
                    <a:pt x="2037340" y="0"/>
                    <a:pt x="2132830" y="95490"/>
                    <a:pt x="2132830" y="213283"/>
                  </a:cubicBezTo>
                  <a:lnTo>
                    <a:pt x="2132830" y="2517914"/>
                  </a:lnTo>
                  <a:cubicBezTo>
                    <a:pt x="2132830" y="2635707"/>
                    <a:pt x="2037340" y="2731197"/>
                    <a:pt x="1919547" y="2731197"/>
                  </a:cubicBezTo>
                  <a:lnTo>
                    <a:pt x="213283" y="2731197"/>
                  </a:lnTo>
                  <a:cubicBezTo>
                    <a:pt x="95490" y="2731197"/>
                    <a:pt x="0" y="2635707"/>
                    <a:pt x="0" y="2517914"/>
                  </a:cubicBezTo>
                  <a:lnTo>
                    <a:pt x="0" y="213283"/>
                  </a:lnTo>
                  <a:close/>
                </a:path>
              </a:pathLst>
            </a:custGeom>
            <a:scene3d>
              <a:camera prst="orthographicFront"/>
              <a:lightRig rig="flat" dir="t"/>
            </a:scene3d>
            <a:sp3d z="190500" extrusionH="12700" prstMaterial="plastic">
              <a:bevelT w="50800" h="50800"/>
            </a:sp3d>
          </p:spPr>
          <p:style>
            <a:lnRef idx="1">
              <a:schemeClr val="accent5">
                <a:tint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5808" tIns="115808" rIns="115808" bIns="115808" numCol="1" spcCol="1270" anchor="ctr" anchorCtr="0">
              <a:noAutofit/>
            </a:bodyPr>
            <a:lstStyle/>
            <a:p>
              <a:pPr lvl="0" algn="ctr" defTabSz="6223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Оплатить простой,  возникший по причине необеспечения работника, занятого на работах с вредными и (или) опасными условиями труда, а также с особыми температур-ными условиями или связанных с загрязне-нием, СИЗ в соответст-вии с законодательством Российской Федерации</a:t>
              </a:r>
              <a:endParaRPr lang="ru-RU" sz="2000" kern="1200" dirty="0">
                <a:solidFill>
                  <a:srgbClr val="000000"/>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3849623" y="1131568"/>
              <a:ext cx="2406004" cy="988607"/>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alpha val="70000"/>
                <a:hueOff val="0"/>
                <a:satOff val="0"/>
                <a:lumOff val="0"/>
                <a:alphaOff val="0"/>
              </a:schemeClr>
            </a:fillRef>
            <a:effectRef idx="1">
              <a:schemeClr val="accent5">
                <a:alpha val="70000"/>
                <a:hueOff val="0"/>
                <a:satOff val="0"/>
                <a:lumOff val="0"/>
                <a:alphaOff val="0"/>
              </a:schemeClr>
            </a:effectRef>
            <a:fontRef idx="minor">
              <a:schemeClr val="lt1"/>
            </a:fontRef>
          </p:style>
        </p:sp>
        <p:sp>
          <p:nvSpPr>
            <p:cNvPr id="22" name="Полилиния 21"/>
            <p:cNvSpPr/>
            <p:nvPr/>
          </p:nvSpPr>
          <p:spPr>
            <a:xfrm>
              <a:off x="3774519" y="1174829"/>
              <a:ext cx="2439799" cy="988607"/>
            </a:xfrm>
            <a:custGeom>
              <a:avLst/>
              <a:gdLst>
                <a:gd name="connsiteX0" fmla="*/ 0 w 988214"/>
                <a:gd name="connsiteY0" fmla="*/ 98821 h 988607"/>
                <a:gd name="connsiteX1" fmla="*/ 98821 w 988214"/>
                <a:gd name="connsiteY1" fmla="*/ 0 h 988607"/>
                <a:gd name="connsiteX2" fmla="*/ 889393 w 988214"/>
                <a:gd name="connsiteY2" fmla="*/ 0 h 988607"/>
                <a:gd name="connsiteX3" fmla="*/ 988214 w 988214"/>
                <a:gd name="connsiteY3" fmla="*/ 98821 h 988607"/>
                <a:gd name="connsiteX4" fmla="*/ 988214 w 988214"/>
                <a:gd name="connsiteY4" fmla="*/ 889786 h 988607"/>
                <a:gd name="connsiteX5" fmla="*/ 889393 w 988214"/>
                <a:gd name="connsiteY5" fmla="*/ 988607 h 988607"/>
                <a:gd name="connsiteX6" fmla="*/ 98821 w 988214"/>
                <a:gd name="connsiteY6" fmla="*/ 988607 h 988607"/>
                <a:gd name="connsiteX7" fmla="*/ 0 w 988214"/>
                <a:gd name="connsiteY7" fmla="*/ 889786 h 988607"/>
                <a:gd name="connsiteX8" fmla="*/ 0 w 988214"/>
                <a:gd name="connsiteY8" fmla="*/ 98821 h 9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214" h="988607">
                  <a:moveTo>
                    <a:pt x="0" y="98821"/>
                  </a:moveTo>
                  <a:cubicBezTo>
                    <a:pt x="0" y="44244"/>
                    <a:pt x="44244" y="0"/>
                    <a:pt x="98821" y="0"/>
                  </a:cubicBezTo>
                  <a:lnTo>
                    <a:pt x="889393" y="0"/>
                  </a:lnTo>
                  <a:cubicBezTo>
                    <a:pt x="943970" y="0"/>
                    <a:pt x="988214" y="44244"/>
                    <a:pt x="988214" y="98821"/>
                  </a:cubicBezTo>
                  <a:lnTo>
                    <a:pt x="988214" y="889786"/>
                  </a:lnTo>
                  <a:cubicBezTo>
                    <a:pt x="988214" y="944363"/>
                    <a:pt x="943970" y="988607"/>
                    <a:pt x="889393" y="988607"/>
                  </a:cubicBezTo>
                  <a:lnTo>
                    <a:pt x="98821" y="988607"/>
                  </a:lnTo>
                  <a:cubicBezTo>
                    <a:pt x="44244" y="988607"/>
                    <a:pt x="0" y="944363"/>
                    <a:pt x="0" y="889786"/>
                  </a:cubicBezTo>
                  <a:lnTo>
                    <a:pt x="0" y="98821"/>
                  </a:lnTo>
                  <a:close/>
                </a:path>
              </a:pathLst>
            </a:custGeom>
            <a:scene3d>
              <a:camera prst="orthographicFront"/>
              <a:lightRig rig="flat" dir="t"/>
            </a:scene3d>
            <a:sp3d z="190500" extrusionH="12700" prstMaterial="plastic">
              <a:bevelT w="50800" h="50800"/>
            </a:sp3d>
          </p:spPr>
          <p:style>
            <a:lnRef idx="1">
              <a:schemeClr val="accent5">
                <a:tint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284" tIns="82284" rIns="82284" bIns="82284" numCol="1" spcCol="1270" anchor="ctr" anchorCtr="0">
              <a:noAutofit/>
            </a:bodyPr>
            <a:lstStyle/>
            <a:p>
              <a:pPr lvl="0" algn="ctr" defTabSz="6223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Организовать надлежащий учет и контроль за выдачей работникам СИЗ в установленные сроки.</a:t>
              </a:r>
              <a:endParaRPr lang="ru-RU" sz="2000" kern="1200" dirty="0">
                <a:solidFill>
                  <a:srgbClr val="000000"/>
                </a:solidFill>
                <a:latin typeface="Times New Roman" panose="02020603050405020304" pitchFamily="18" charset="0"/>
                <a:cs typeface="Times New Roman" panose="02020603050405020304" pitchFamily="18" charset="0"/>
              </a:endParaRPr>
            </a:p>
          </p:txBody>
        </p:sp>
      </p:grpSp>
      <p:pic>
        <p:nvPicPr>
          <p:cNvPr id="12290" name="Picture 2" descr="http://ohranatruda.ru/upload/iblock/25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963219"/>
            <a:ext cx="1931579" cy="1743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3" name="Picture 5" descr="http://krasnozerskoe.nso.ru/Lists/NewsLib/ot_.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0453" r="9442" b="30745"/>
          <a:stretch/>
        </p:blipFill>
        <p:spPr bwMode="auto">
          <a:xfrm>
            <a:off x="4033614" y="5331667"/>
            <a:ext cx="1053588" cy="98375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Прямая со стрелкой 23"/>
          <p:cNvCxnSpPr>
            <a:endCxn id="21" idx="0"/>
          </p:cNvCxnSpPr>
          <p:nvPr/>
        </p:nvCxnSpPr>
        <p:spPr>
          <a:xfrm>
            <a:off x="4787716" y="797460"/>
            <a:ext cx="2358517" cy="430519"/>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2174447" y="797460"/>
            <a:ext cx="2613269" cy="614423"/>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4787716" y="797460"/>
            <a:ext cx="1181301" cy="2469522"/>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1012643" y="2708920"/>
            <a:ext cx="1178003" cy="731471"/>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88" name="Прямая со стрелкой 12287"/>
          <p:cNvCxnSpPr/>
          <p:nvPr/>
        </p:nvCxnSpPr>
        <p:spPr>
          <a:xfrm>
            <a:off x="2148418" y="2716356"/>
            <a:ext cx="1487478" cy="784652"/>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13</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818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30289" y="134635"/>
            <a:ext cx="8662189" cy="6390709"/>
            <a:chOff x="102409" y="179513"/>
            <a:chExt cx="6566385" cy="5037751"/>
          </a:xfrm>
        </p:grpSpPr>
        <p:sp>
          <p:nvSpPr>
            <p:cNvPr id="4" name="Полилиния 3"/>
            <p:cNvSpPr/>
            <p:nvPr/>
          </p:nvSpPr>
          <p:spPr>
            <a:xfrm>
              <a:off x="391432" y="179513"/>
              <a:ext cx="5949849" cy="515224"/>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 pos="73000">
                  <a:schemeClr val="dk2">
                    <a:tint val="100000"/>
                    <a:shade val="30000"/>
                    <a:alpha val="100000"/>
                    <a:satMod val="255000"/>
                    <a:lumMod val="10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 Основные требования выдачи СИЗ:</a:t>
              </a:r>
            </a:p>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6" name="Полилиния 5"/>
            <p:cNvSpPr/>
            <p:nvPr/>
          </p:nvSpPr>
          <p:spPr>
            <a:xfrm>
              <a:off x="102409" y="866479"/>
              <a:ext cx="4973251" cy="744213"/>
            </a:xfrm>
            <a:custGeom>
              <a:avLst/>
              <a:gdLst>
                <a:gd name="connsiteX0" fmla="*/ 0 w 3684085"/>
                <a:gd name="connsiteY0" fmla="*/ 96201 h 962005"/>
                <a:gd name="connsiteX1" fmla="*/ 96201 w 3684085"/>
                <a:gd name="connsiteY1" fmla="*/ 0 h 962005"/>
                <a:gd name="connsiteX2" fmla="*/ 3587885 w 3684085"/>
                <a:gd name="connsiteY2" fmla="*/ 0 h 962005"/>
                <a:gd name="connsiteX3" fmla="*/ 3684086 w 3684085"/>
                <a:gd name="connsiteY3" fmla="*/ 96201 h 962005"/>
                <a:gd name="connsiteX4" fmla="*/ 3684085 w 3684085"/>
                <a:gd name="connsiteY4" fmla="*/ 865805 h 962005"/>
                <a:gd name="connsiteX5" fmla="*/ 3587884 w 3684085"/>
                <a:gd name="connsiteY5" fmla="*/ 962006 h 962005"/>
                <a:gd name="connsiteX6" fmla="*/ 96201 w 3684085"/>
                <a:gd name="connsiteY6" fmla="*/ 962005 h 962005"/>
                <a:gd name="connsiteX7" fmla="*/ 0 w 3684085"/>
                <a:gd name="connsiteY7" fmla="*/ 865804 h 962005"/>
                <a:gd name="connsiteX8" fmla="*/ 0 w 3684085"/>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085" h="962005">
                  <a:moveTo>
                    <a:pt x="0" y="96201"/>
                  </a:moveTo>
                  <a:cubicBezTo>
                    <a:pt x="0" y="43071"/>
                    <a:pt x="43071" y="0"/>
                    <a:pt x="96201" y="0"/>
                  </a:cubicBezTo>
                  <a:lnTo>
                    <a:pt x="3587885" y="0"/>
                  </a:lnTo>
                  <a:cubicBezTo>
                    <a:pt x="3641015" y="0"/>
                    <a:pt x="3684086" y="43071"/>
                    <a:pt x="3684086" y="96201"/>
                  </a:cubicBezTo>
                  <a:cubicBezTo>
                    <a:pt x="3684086" y="352736"/>
                    <a:pt x="3684085" y="609270"/>
                    <a:pt x="3684085" y="865805"/>
                  </a:cubicBezTo>
                  <a:cubicBezTo>
                    <a:pt x="3684085" y="918935"/>
                    <a:pt x="3641014" y="962006"/>
                    <a:pt x="3587884"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81516" tIns="81516" rIns="81516" bIns="81516" numCol="1" spcCol="1270" anchor="ctr" anchorCtr="0">
              <a:noAutofit/>
            </a:bodyPr>
            <a:lstStyle/>
            <a:p>
              <a:pPr lvl="0" algn="just" defTabSz="622300">
                <a:lnSpc>
                  <a:spcPct val="90000"/>
                </a:lnSpc>
                <a:spcBef>
                  <a:spcPct val="0"/>
                </a:spcBef>
                <a:spcAft>
                  <a:spcPct val="35000"/>
                </a:spcAft>
              </a:pPr>
              <a:r>
                <a:rPr lang="ru-RU" sz="2000" b="0" kern="1200" dirty="0" smtClean="0">
                  <a:solidFill>
                    <a:srgbClr val="000000"/>
                  </a:solidFill>
                  <a:latin typeface="Times New Roman" panose="02020603050405020304" pitchFamily="18" charset="0"/>
                  <a:cs typeface="Times New Roman" panose="02020603050405020304" pitchFamily="18" charset="0"/>
                </a:rPr>
                <a:t>СИЗ, выдаваемые работникам, должны соответствовать их полу, росту, размерам, а также характеру и условиям выполняемой ими работы</a:t>
              </a:r>
              <a:endParaRPr lang="ru-RU" sz="2000" b="0" kern="1200" dirty="0">
                <a:solidFill>
                  <a:srgbClr val="00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102409" y="1773306"/>
              <a:ext cx="4973251" cy="1349778"/>
            </a:xfrm>
            <a:custGeom>
              <a:avLst/>
              <a:gdLst>
                <a:gd name="connsiteX0" fmla="*/ 0 w 1443007"/>
                <a:gd name="connsiteY0" fmla="*/ 96201 h 962005"/>
                <a:gd name="connsiteX1" fmla="*/ 96201 w 1443007"/>
                <a:gd name="connsiteY1" fmla="*/ 0 h 962005"/>
                <a:gd name="connsiteX2" fmla="*/ 1346807 w 1443007"/>
                <a:gd name="connsiteY2" fmla="*/ 0 h 962005"/>
                <a:gd name="connsiteX3" fmla="*/ 1443008 w 1443007"/>
                <a:gd name="connsiteY3" fmla="*/ 96201 h 962005"/>
                <a:gd name="connsiteX4" fmla="*/ 1443007 w 1443007"/>
                <a:gd name="connsiteY4" fmla="*/ 865805 h 962005"/>
                <a:gd name="connsiteX5" fmla="*/ 1346806 w 1443007"/>
                <a:gd name="connsiteY5" fmla="*/ 962006 h 962005"/>
                <a:gd name="connsiteX6" fmla="*/ 96201 w 1443007"/>
                <a:gd name="connsiteY6" fmla="*/ 962005 h 962005"/>
                <a:gd name="connsiteX7" fmla="*/ 0 w 1443007"/>
                <a:gd name="connsiteY7" fmla="*/ 865804 h 962005"/>
                <a:gd name="connsiteX8" fmla="*/ 0 w 1443007"/>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007" h="962005">
                  <a:moveTo>
                    <a:pt x="0" y="96201"/>
                  </a:moveTo>
                  <a:cubicBezTo>
                    <a:pt x="0" y="43071"/>
                    <a:pt x="43071" y="0"/>
                    <a:pt x="96201" y="0"/>
                  </a:cubicBezTo>
                  <a:lnTo>
                    <a:pt x="1346807" y="0"/>
                  </a:lnTo>
                  <a:cubicBezTo>
                    <a:pt x="1399937" y="0"/>
                    <a:pt x="1443008" y="43071"/>
                    <a:pt x="1443008" y="96201"/>
                  </a:cubicBezTo>
                  <a:cubicBezTo>
                    <a:pt x="1443008" y="352736"/>
                    <a:pt x="1443007" y="609270"/>
                    <a:pt x="1443007" y="865805"/>
                  </a:cubicBezTo>
                  <a:cubicBezTo>
                    <a:pt x="1443007" y="918935"/>
                    <a:pt x="1399936" y="962006"/>
                    <a:pt x="1346806"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Работникам сквозных профессий и должностей всех отраслей экономики СИЗ выдаются в соответствии </a:t>
              </a:r>
              <a:r>
                <a:rPr lang="ru-RU" sz="2000" dirty="0" smtClean="0">
                  <a:solidFill>
                    <a:srgbClr val="000000"/>
                  </a:solidFill>
                  <a:latin typeface="Times New Roman" panose="02020603050405020304" pitchFamily="18" charset="0"/>
                  <a:cs typeface="Times New Roman" panose="02020603050405020304" pitchFamily="18" charset="0"/>
                </a:rPr>
                <a:t>с типовыми нормами независимо от организационно-правовых форм и форм собственности работодателя, а также наличия этих профессий и должностей в иных типовых нормах.</a:t>
              </a:r>
              <a:endParaRPr lang="ru-RU" sz="2000" dirty="0">
                <a:solidFill>
                  <a:srgbClr val="000000"/>
                </a:solidFill>
                <a:latin typeface="Times New Roman" panose="02020603050405020304" pitchFamily="18" charset="0"/>
                <a:cs typeface="Times New Roman" panose="02020603050405020304" pitchFamily="18" charset="0"/>
                <a:hlinkClick r:id="rId2"/>
              </a:endParaRPr>
            </a:p>
          </p:txBody>
        </p:sp>
        <p:sp>
          <p:nvSpPr>
            <p:cNvPr id="13" name="Полилиния 12"/>
            <p:cNvSpPr/>
            <p:nvPr/>
          </p:nvSpPr>
          <p:spPr>
            <a:xfrm>
              <a:off x="5358736" y="866479"/>
              <a:ext cx="1310058" cy="3978679"/>
            </a:xfrm>
            <a:custGeom>
              <a:avLst/>
              <a:gdLst>
                <a:gd name="connsiteX0" fmla="*/ 0 w 2434614"/>
                <a:gd name="connsiteY0" fmla="*/ 195692 h 1956920"/>
                <a:gd name="connsiteX1" fmla="*/ 195692 w 2434614"/>
                <a:gd name="connsiteY1" fmla="*/ 0 h 1956920"/>
                <a:gd name="connsiteX2" fmla="*/ 2238922 w 2434614"/>
                <a:gd name="connsiteY2" fmla="*/ 0 h 1956920"/>
                <a:gd name="connsiteX3" fmla="*/ 2434614 w 2434614"/>
                <a:gd name="connsiteY3" fmla="*/ 195692 h 1956920"/>
                <a:gd name="connsiteX4" fmla="*/ 2434614 w 2434614"/>
                <a:gd name="connsiteY4" fmla="*/ 1761228 h 1956920"/>
                <a:gd name="connsiteX5" fmla="*/ 2238922 w 2434614"/>
                <a:gd name="connsiteY5" fmla="*/ 1956920 h 1956920"/>
                <a:gd name="connsiteX6" fmla="*/ 195692 w 2434614"/>
                <a:gd name="connsiteY6" fmla="*/ 1956920 h 1956920"/>
                <a:gd name="connsiteX7" fmla="*/ 0 w 2434614"/>
                <a:gd name="connsiteY7" fmla="*/ 1761228 h 1956920"/>
                <a:gd name="connsiteX8" fmla="*/ 0 w 2434614"/>
                <a:gd name="connsiteY8" fmla="*/ 195692 h 19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614" h="1956920">
                  <a:moveTo>
                    <a:pt x="0" y="195692"/>
                  </a:moveTo>
                  <a:cubicBezTo>
                    <a:pt x="0" y="87614"/>
                    <a:pt x="87614" y="0"/>
                    <a:pt x="195692" y="0"/>
                  </a:cubicBezTo>
                  <a:lnTo>
                    <a:pt x="2238922" y="0"/>
                  </a:lnTo>
                  <a:cubicBezTo>
                    <a:pt x="2347000" y="0"/>
                    <a:pt x="2434614" y="87614"/>
                    <a:pt x="2434614" y="195692"/>
                  </a:cubicBezTo>
                  <a:lnTo>
                    <a:pt x="2434614" y="1761228"/>
                  </a:lnTo>
                  <a:cubicBezTo>
                    <a:pt x="2434614" y="1869306"/>
                    <a:pt x="2347000" y="1956920"/>
                    <a:pt x="2238922" y="1956920"/>
                  </a:cubicBezTo>
                  <a:lnTo>
                    <a:pt x="195692" y="1956920"/>
                  </a:lnTo>
                  <a:cubicBezTo>
                    <a:pt x="87614" y="1956920"/>
                    <a:pt x="0" y="1869306"/>
                    <a:pt x="0" y="1761228"/>
                  </a:cubicBezTo>
                  <a:lnTo>
                    <a:pt x="0" y="195692"/>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lvl="0" algn="just" defTabSz="6223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  сроки пользования СИЗ исчис-ляются со дня факти-ческой вы-дачи их работникам.</a:t>
              </a:r>
            </a:p>
            <a:p>
              <a:pPr lvl="0" algn="just" defTabSz="622300">
                <a:lnSpc>
                  <a:spcPct val="90000"/>
                </a:lnSpc>
                <a:spcBef>
                  <a:spcPct val="0"/>
                </a:spcBef>
                <a:spcAft>
                  <a:spcPct val="35000"/>
                </a:spcAft>
              </a:pPr>
              <a:r>
                <a:rPr lang="ru-RU" sz="2000" kern="1200" dirty="0" smtClean="0">
                  <a:solidFill>
                    <a:srgbClr val="000000"/>
                  </a:solidFill>
                  <a:latin typeface="Times New Roman" panose="02020603050405020304" pitchFamily="18" charset="0"/>
                  <a:cs typeface="Times New Roman" panose="02020603050405020304" pitchFamily="18" charset="0"/>
                </a:rPr>
                <a:t>-  выдача ра-ботникам и сдача ими СИЗ фикси-руются записью в личной кар-точке учета выдачи СИЗ</a:t>
              </a:r>
              <a:endParaRPr lang="ru-RU" sz="2000" kern="1200" dirty="0"/>
            </a:p>
          </p:txBody>
        </p:sp>
        <p:sp>
          <p:nvSpPr>
            <p:cNvPr id="26" name="Полилиния 25"/>
            <p:cNvSpPr/>
            <p:nvPr/>
          </p:nvSpPr>
          <p:spPr>
            <a:xfrm>
              <a:off x="138377" y="3305764"/>
              <a:ext cx="4937283" cy="1911500"/>
            </a:xfrm>
            <a:custGeom>
              <a:avLst/>
              <a:gdLst>
                <a:gd name="connsiteX0" fmla="*/ 0 w 1443007"/>
                <a:gd name="connsiteY0" fmla="*/ 96201 h 962005"/>
                <a:gd name="connsiteX1" fmla="*/ 96201 w 1443007"/>
                <a:gd name="connsiteY1" fmla="*/ 0 h 962005"/>
                <a:gd name="connsiteX2" fmla="*/ 1346807 w 1443007"/>
                <a:gd name="connsiteY2" fmla="*/ 0 h 962005"/>
                <a:gd name="connsiteX3" fmla="*/ 1443008 w 1443007"/>
                <a:gd name="connsiteY3" fmla="*/ 96201 h 962005"/>
                <a:gd name="connsiteX4" fmla="*/ 1443007 w 1443007"/>
                <a:gd name="connsiteY4" fmla="*/ 865805 h 962005"/>
                <a:gd name="connsiteX5" fmla="*/ 1346806 w 1443007"/>
                <a:gd name="connsiteY5" fmla="*/ 962006 h 962005"/>
                <a:gd name="connsiteX6" fmla="*/ 96201 w 1443007"/>
                <a:gd name="connsiteY6" fmla="*/ 962005 h 962005"/>
                <a:gd name="connsiteX7" fmla="*/ 0 w 1443007"/>
                <a:gd name="connsiteY7" fmla="*/ 865804 h 962005"/>
                <a:gd name="connsiteX8" fmla="*/ 0 w 1443007"/>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007" h="962005">
                  <a:moveTo>
                    <a:pt x="0" y="96201"/>
                  </a:moveTo>
                  <a:cubicBezTo>
                    <a:pt x="0" y="43071"/>
                    <a:pt x="43071" y="0"/>
                    <a:pt x="96201" y="0"/>
                  </a:cubicBezTo>
                  <a:lnTo>
                    <a:pt x="1346807" y="0"/>
                  </a:lnTo>
                  <a:cubicBezTo>
                    <a:pt x="1399937" y="0"/>
                    <a:pt x="1443008" y="43071"/>
                    <a:pt x="1443008" y="96201"/>
                  </a:cubicBezTo>
                  <a:cubicBezTo>
                    <a:pt x="1443008" y="352736"/>
                    <a:pt x="1443007" y="609270"/>
                    <a:pt x="1443007" y="865805"/>
                  </a:cubicBezTo>
                  <a:cubicBezTo>
                    <a:pt x="1443007" y="918935"/>
                    <a:pt x="1399936" y="962006"/>
                    <a:pt x="1346806"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Работникам, совмещающим профессии или постоянно выполняющим совмещаемые работы, в том числе в составе комплексных бригад, помимо выдаваемых им СИЗ по основной профессии, дополнительно выдаются в зависимости от выполняемых работ и другие виды СИЗ, предусмотренные соответствующими типовыми нормами для совмещаемой профессии (совмещаемому виду работ).</a:t>
              </a:r>
            </a:p>
          </p:txBody>
        </p:sp>
      </p:grpSp>
      <p:cxnSp>
        <p:nvCxnSpPr>
          <p:cNvPr id="18" name="Прямая со стрелкой 17"/>
          <p:cNvCxnSpPr/>
          <p:nvPr/>
        </p:nvCxnSpPr>
        <p:spPr>
          <a:xfrm flipH="1">
            <a:off x="6788816" y="4944004"/>
            <a:ext cx="21622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966266" y="3068960"/>
            <a:ext cx="19802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14</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6948264" y="788230"/>
            <a:ext cx="36004" cy="41382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6750039" y="3068960"/>
            <a:ext cx="21622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6750039" y="1478136"/>
            <a:ext cx="21622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587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77737" y="134635"/>
            <a:ext cx="8673176" cy="6502724"/>
            <a:chOff x="138377" y="179513"/>
            <a:chExt cx="6574714" cy="6892987"/>
          </a:xfrm>
        </p:grpSpPr>
        <p:sp>
          <p:nvSpPr>
            <p:cNvPr id="4" name="Полилиния 3"/>
            <p:cNvSpPr/>
            <p:nvPr/>
          </p:nvSpPr>
          <p:spPr>
            <a:xfrm>
              <a:off x="138377" y="179513"/>
              <a:ext cx="6574714" cy="710981"/>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 pos="73000">
                  <a:schemeClr val="dk2">
                    <a:tint val="100000"/>
                    <a:shade val="30000"/>
                    <a:alpha val="100000"/>
                    <a:satMod val="255000"/>
                    <a:lumMod val="10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 Основные требования выдачи СИЗ:</a:t>
              </a:r>
            </a:p>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1"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1" i="1" kern="1200" dirty="0">
                <a:solidFill>
                  <a:srgbClr val="000000"/>
                </a:solidFill>
                <a:latin typeface="Times New Roman" panose="02020603050405020304" pitchFamily="18" charset="0"/>
                <a:cs typeface="Times New Roman" panose="02020603050405020304" pitchFamily="18" charset="0"/>
              </a:endParaRPr>
            </a:p>
          </p:txBody>
        </p:sp>
        <p:sp>
          <p:nvSpPr>
            <p:cNvPr id="15" name="Полилиния 14"/>
            <p:cNvSpPr/>
            <p:nvPr/>
          </p:nvSpPr>
          <p:spPr>
            <a:xfrm>
              <a:off x="937290" y="1086252"/>
              <a:ext cx="5775801" cy="2280020"/>
            </a:xfrm>
            <a:custGeom>
              <a:avLst/>
              <a:gdLst>
                <a:gd name="connsiteX0" fmla="*/ 0 w 1443007"/>
                <a:gd name="connsiteY0" fmla="*/ 96201 h 962005"/>
                <a:gd name="connsiteX1" fmla="*/ 96201 w 1443007"/>
                <a:gd name="connsiteY1" fmla="*/ 0 h 962005"/>
                <a:gd name="connsiteX2" fmla="*/ 1346807 w 1443007"/>
                <a:gd name="connsiteY2" fmla="*/ 0 h 962005"/>
                <a:gd name="connsiteX3" fmla="*/ 1443008 w 1443007"/>
                <a:gd name="connsiteY3" fmla="*/ 96201 h 962005"/>
                <a:gd name="connsiteX4" fmla="*/ 1443007 w 1443007"/>
                <a:gd name="connsiteY4" fmla="*/ 865805 h 962005"/>
                <a:gd name="connsiteX5" fmla="*/ 1346806 w 1443007"/>
                <a:gd name="connsiteY5" fmla="*/ 962006 h 962005"/>
                <a:gd name="connsiteX6" fmla="*/ 96201 w 1443007"/>
                <a:gd name="connsiteY6" fmla="*/ 962005 h 962005"/>
                <a:gd name="connsiteX7" fmla="*/ 0 w 1443007"/>
                <a:gd name="connsiteY7" fmla="*/ 865804 h 962005"/>
                <a:gd name="connsiteX8" fmla="*/ 0 w 1443007"/>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007" h="962005">
                  <a:moveTo>
                    <a:pt x="0" y="96201"/>
                  </a:moveTo>
                  <a:cubicBezTo>
                    <a:pt x="0" y="43071"/>
                    <a:pt x="43071" y="0"/>
                    <a:pt x="96201" y="0"/>
                  </a:cubicBezTo>
                  <a:lnTo>
                    <a:pt x="1346807" y="0"/>
                  </a:lnTo>
                  <a:cubicBezTo>
                    <a:pt x="1399937" y="0"/>
                    <a:pt x="1443008" y="43071"/>
                    <a:pt x="1443008" y="96201"/>
                  </a:cubicBezTo>
                  <a:cubicBezTo>
                    <a:pt x="1443008" y="352736"/>
                    <a:pt x="1443007" y="609270"/>
                    <a:pt x="1443007" y="865805"/>
                  </a:cubicBezTo>
                  <a:cubicBezTo>
                    <a:pt x="1443007" y="918935"/>
                    <a:pt x="1399936" y="962006"/>
                    <a:pt x="1346806"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defTabSz="622300">
                <a:lnSpc>
                  <a:spcPct val="90000"/>
                </a:lnSpc>
                <a:spcBef>
                  <a:spcPct val="0"/>
                </a:spcBef>
                <a:spcAft>
                  <a:spcPct val="35000"/>
                </a:spcAft>
              </a:pPr>
              <a:r>
                <a:rPr lang="ru-RU" sz="2000" dirty="0">
                  <a:solidFill>
                    <a:srgbClr val="000000"/>
                  </a:solidFill>
                  <a:latin typeface="Times New Roman" panose="02020603050405020304" pitchFamily="18" charset="0"/>
                  <a:cs typeface="Times New Roman" panose="02020603050405020304" pitchFamily="18" charset="0"/>
                </a:rPr>
                <a:t>Работодатель вправе вести учет выдачи работникам СИЗ с применением программных средств (информационно-аналитических баз данных). Электронная форма учетной карточки должна соответствовать установленной форме личной карточки учета выдачи СИЗ. При этом в электронной форме личной карточки учета выдачи СИЗ вместо личной подписи работника указываются номер и дата документа бухгалтерского учета о получении СИЗ, на котором имеется личная подпись работника.</a:t>
              </a:r>
            </a:p>
          </p:txBody>
        </p:sp>
        <p:sp>
          <p:nvSpPr>
            <p:cNvPr id="36" name="Полилиния 35"/>
            <p:cNvSpPr/>
            <p:nvPr/>
          </p:nvSpPr>
          <p:spPr>
            <a:xfrm>
              <a:off x="138377" y="3518931"/>
              <a:ext cx="6574714" cy="3553569"/>
            </a:xfrm>
            <a:custGeom>
              <a:avLst/>
              <a:gdLst>
                <a:gd name="connsiteX0" fmla="*/ 0 w 1443007"/>
                <a:gd name="connsiteY0" fmla="*/ 96201 h 962005"/>
                <a:gd name="connsiteX1" fmla="*/ 96201 w 1443007"/>
                <a:gd name="connsiteY1" fmla="*/ 0 h 962005"/>
                <a:gd name="connsiteX2" fmla="*/ 1346807 w 1443007"/>
                <a:gd name="connsiteY2" fmla="*/ 0 h 962005"/>
                <a:gd name="connsiteX3" fmla="*/ 1443008 w 1443007"/>
                <a:gd name="connsiteY3" fmla="*/ 96201 h 962005"/>
                <a:gd name="connsiteX4" fmla="*/ 1443007 w 1443007"/>
                <a:gd name="connsiteY4" fmla="*/ 865805 h 962005"/>
                <a:gd name="connsiteX5" fmla="*/ 1346806 w 1443007"/>
                <a:gd name="connsiteY5" fmla="*/ 962006 h 962005"/>
                <a:gd name="connsiteX6" fmla="*/ 96201 w 1443007"/>
                <a:gd name="connsiteY6" fmla="*/ 962005 h 962005"/>
                <a:gd name="connsiteX7" fmla="*/ 0 w 1443007"/>
                <a:gd name="connsiteY7" fmla="*/ 865804 h 962005"/>
                <a:gd name="connsiteX8" fmla="*/ 0 w 1443007"/>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007" h="962005">
                  <a:moveTo>
                    <a:pt x="0" y="96201"/>
                  </a:moveTo>
                  <a:cubicBezTo>
                    <a:pt x="0" y="43071"/>
                    <a:pt x="43071" y="0"/>
                    <a:pt x="96201" y="0"/>
                  </a:cubicBezTo>
                  <a:lnTo>
                    <a:pt x="1346807" y="0"/>
                  </a:lnTo>
                  <a:cubicBezTo>
                    <a:pt x="1399937" y="0"/>
                    <a:pt x="1443008" y="43071"/>
                    <a:pt x="1443008" y="96201"/>
                  </a:cubicBezTo>
                  <a:cubicBezTo>
                    <a:pt x="1443008" y="352736"/>
                    <a:pt x="1443007" y="609270"/>
                    <a:pt x="1443007" y="865805"/>
                  </a:cubicBezTo>
                  <a:cubicBezTo>
                    <a:pt x="1443007" y="918935"/>
                    <a:pt x="1399936" y="962006"/>
                    <a:pt x="1346806"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В тех случаях, когда такие СИЗ, как жилет сигнальный, страховочная привязь, удерживающая привязь (предохранительный пояс), диэлектрические галоши и перчатки, диэлектрический коврик, защитные очки и щитки, фильтрующие СИЗ органов дыхания с противоаэрозольными и противогазовыми фильтрами, изолирующие СИЗ органов дыхания, защитный шлем, подшлемник, накомарник, каска, наплечники, налокотники, самоспасатели, наушники, противошумные вкладыши, светофильтры, виброзащитные рукавицы или перчатки и т.п. не указаны в соответствующих типовых нормах, они могут быть выданы работникам со сроком носки "до износа" на основании результатов аттестации рабочих мест по условиям труда, а также с учетом условий и особенностей выполняемых работ.</a:t>
              </a:r>
            </a:p>
          </p:txBody>
        </p:sp>
      </p:grpSp>
      <p:cxnSp>
        <p:nvCxnSpPr>
          <p:cNvPr id="18" name="Прямая со стрелкой 17"/>
          <p:cNvCxnSpPr>
            <a:stCxn id="4" idx="7"/>
            <a:endCxn id="36" idx="1"/>
          </p:cNvCxnSpPr>
          <p:nvPr/>
        </p:nvCxnSpPr>
        <p:spPr>
          <a:xfrm>
            <a:off x="277737" y="738289"/>
            <a:ext cx="578215" cy="25466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77737" y="773326"/>
            <a:ext cx="1053903" cy="10714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15</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626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Vcy;&amp;ocy;&amp;lcy;&amp;kcy; &amp;vcy; &amp;kcy;&amp;acy;&amp;scy;&amp;kcy;&amp;iecy;"/>
          <p:cNvPicPr>
            <a:picLocks noChangeAspect="1" noChangeArrowheads="1"/>
          </p:cNvPicPr>
          <p:nvPr/>
        </p:nvPicPr>
        <p:blipFill rotWithShape="1">
          <a:blip r:embed="rId2">
            <a:extLst>
              <a:ext uri="{28A0092B-C50C-407E-A947-70E740481C1C}">
                <a14:useLocalDpi xmlns:a14="http://schemas.microsoft.com/office/drawing/2010/main" val="0"/>
              </a:ext>
            </a:extLst>
          </a:blip>
          <a:srcRect l="18438" t="31614"/>
          <a:stretch/>
        </p:blipFill>
        <p:spPr bwMode="auto">
          <a:xfrm>
            <a:off x="5121867" y="4758763"/>
            <a:ext cx="3091974" cy="18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1" name="Прямая со стрелкой 30"/>
          <p:cNvCxnSpPr/>
          <p:nvPr/>
        </p:nvCxnSpPr>
        <p:spPr>
          <a:xfrm flipH="1">
            <a:off x="3347864" y="2690918"/>
            <a:ext cx="1244554" cy="5130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155510" y="134635"/>
            <a:ext cx="8841396" cy="6318699"/>
            <a:chOff x="45723" y="179513"/>
            <a:chExt cx="5901227" cy="6697918"/>
          </a:xfrm>
        </p:grpSpPr>
        <p:sp>
          <p:nvSpPr>
            <p:cNvPr id="4" name="Полилиния 3"/>
            <p:cNvSpPr/>
            <p:nvPr/>
          </p:nvSpPr>
          <p:spPr>
            <a:xfrm>
              <a:off x="94220" y="179513"/>
              <a:ext cx="5825870" cy="820542"/>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 pos="73000">
                  <a:schemeClr val="dk2">
                    <a:tint val="100000"/>
                    <a:shade val="30000"/>
                    <a:alpha val="100000"/>
                    <a:satMod val="255000"/>
                    <a:lumMod val="10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lvl="0" algn="ctr" defTabSz="622300">
                <a:spcBef>
                  <a:spcPct val="0"/>
                </a:spcBef>
              </a:pPr>
              <a:r>
                <a:rPr lang="ru-RU" sz="2000" b="1" kern="1200" dirty="0" smtClean="0">
                  <a:solidFill>
                    <a:srgbClr val="000000"/>
                  </a:solidFill>
                  <a:latin typeface="Times New Roman" panose="02020603050405020304" pitchFamily="18" charset="0"/>
                  <a:cs typeface="Times New Roman" panose="02020603050405020304" pitchFamily="18" charset="0"/>
                </a:rPr>
                <a:t> Основные требования к использованию СИЗ:</a:t>
              </a:r>
            </a:p>
            <a:p>
              <a:pPr lvl="0" algn="ctr" defTabSz="622300">
                <a:spcBef>
                  <a:spcPct val="0"/>
                </a:spcBef>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6" name="Полилиния 5"/>
            <p:cNvSpPr/>
            <p:nvPr/>
          </p:nvSpPr>
          <p:spPr>
            <a:xfrm>
              <a:off x="67361" y="1305373"/>
              <a:ext cx="5879589" cy="1583839"/>
            </a:xfrm>
            <a:custGeom>
              <a:avLst/>
              <a:gdLst>
                <a:gd name="connsiteX0" fmla="*/ 0 w 3684085"/>
                <a:gd name="connsiteY0" fmla="*/ 96201 h 962005"/>
                <a:gd name="connsiteX1" fmla="*/ 96201 w 3684085"/>
                <a:gd name="connsiteY1" fmla="*/ 0 h 962005"/>
                <a:gd name="connsiteX2" fmla="*/ 3587885 w 3684085"/>
                <a:gd name="connsiteY2" fmla="*/ 0 h 962005"/>
                <a:gd name="connsiteX3" fmla="*/ 3684086 w 3684085"/>
                <a:gd name="connsiteY3" fmla="*/ 96201 h 962005"/>
                <a:gd name="connsiteX4" fmla="*/ 3684085 w 3684085"/>
                <a:gd name="connsiteY4" fmla="*/ 865805 h 962005"/>
                <a:gd name="connsiteX5" fmla="*/ 3587884 w 3684085"/>
                <a:gd name="connsiteY5" fmla="*/ 962006 h 962005"/>
                <a:gd name="connsiteX6" fmla="*/ 96201 w 3684085"/>
                <a:gd name="connsiteY6" fmla="*/ 962005 h 962005"/>
                <a:gd name="connsiteX7" fmla="*/ 0 w 3684085"/>
                <a:gd name="connsiteY7" fmla="*/ 865804 h 962005"/>
                <a:gd name="connsiteX8" fmla="*/ 0 w 3684085"/>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085" h="962005">
                  <a:moveTo>
                    <a:pt x="0" y="96201"/>
                  </a:moveTo>
                  <a:cubicBezTo>
                    <a:pt x="0" y="43071"/>
                    <a:pt x="43071" y="0"/>
                    <a:pt x="96201" y="0"/>
                  </a:cubicBezTo>
                  <a:lnTo>
                    <a:pt x="3587885" y="0"/>
                  </a:lnTo>
                  <a:cubicBezTo>
                    <a:pt x="3641015" y="0"/>
                    <a:pt x="3684086" y="43071"/>
                    <a:pt x="3684086" y="96201"/>
                  </a:cubicBezTo>
                  <a:cubicBezTo>
                    <a:pt x="3684086" y="352736"/>
                    <a:pt x="3684085" y="609270"/>
                    <a:pt x="3684085" y="865805"/>
                  </a:cubicBezTo>
                  <a:cubicBezTo>
                    <a:pt x="3684085" y="918935"/>
                    <a:pt x="3641014" y="962006"/>
                    <a:pt x="3587884"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81516" tIns="81516" rIns="81516" bIns="81516" numCol="1" spcCol="1270" anchor="ctr" anchorCtr="0">
              <a:noAutofit/>
            </a:bodyPr>
            <a:lstStyle/>
            <a:p>
              <a:pPr algn="just"/>
              <a:r>
                <a:rPr lang="ru-RU" sz="2000" dirty="0" smtClean="0">
                  <a:solidFill>
                    <a:srgbClr val="000000"/>
                  </a:solidFill>
                  <a:latin typeface="Times New Roman" panose="02020603050405020304" pitchFamily="18" charset="0"/>
                  <a:cs typeface="Times New Roman" panose="02020603050405020304" pitchFamily="18" charset="0"/>
                </a:rPr>
                <a:t>СИЗ</a:t>
              </a:r>
              <a:r>
                <a:rPr lang="ru-RU" sz="2000" dirty="0">
                  <a:solidFill>
                    <a:srgbClr val="000000"/>
                  </a:solidFill>
                  <a:latin typeface="Times New Roman" panose="02020603050405020304" pitchFamily="18" charset="0"/>
                  <a:cs typeface="Times New Roman" panose="02020603050405020304" pitchFamily="18" charset="0"/>
                </a:rPr>
                <a:t>, предназначенные для использования в особых температурных условиях, обусловленных ежегодными сезонными изменениями температуры, выдаются работникам с наступлением соответствующего периода года, а с его окончанием сдаются работодателю для организованного хранения до следующего сезона.</a:t>
              </a:r>
            </a:p>
          </p:txBody>
        </p:sp>
        <p:sp>
          <p:nvSpPr>
            <p:cNvPr id="13" name="Полилиния 12"/>
            <p:cNvSpPr/>
            <p:nvPr/>
          </p:nvSpPr>
          <p:spPr>
            <a:xfrm>
              <a:off x="45723" y="3284890"/>
              <a:ext cx="2183431" cy="3592541"/>
            </a:xfrm>
            <a:custGeom>
              <a:avLst/>
              <a:gdLst>
                <a:gd name="connsiteX0" fmla="*/ 0 w 2434614"/>
                <a:gd name="connsiteY0" fmla="*/ 195692 h 1956920"/>
                <a:gd name="connsiteX1" fmla="*/ 195692 w 2434614"/>
                <a:gd name="connsiteY1" fmla="*/ 0 h 1956920"/>
                <a:gd name="connsiteX2" fmla="*/ 2238922 w 2434614"/>
                <a:gd name="connsiteY2" fmla="*/ 0 h 1956920"/>
                <a:gd name="connsiteX3" fmla="*/ 2434614 w 2434614"/>
                <a:gd name="connsiteY3" fmla="*/ 195692 h 1956920"/>
                <a:gd name="connsiteX4" fmla="*/ 2434614 w 2434614"/>
                <a:gd name="connsiteY4" fmla="*/ 1761228 h 1956920"/>
                <a:gd name="connsiteX5" fmla="*/ 2238922 w 2434614"/>
                <a:gd name="connsiteY5" fmla="*/ 1956920 h 1956920"/>
                <a:gd name="connsiteX6" fmla="*/ 195692 w 2434614"/>
                <a:gd name="connsiteY6" fmla="*/ 1956920 h 1956920"/>
                <a:gd name="connsiteX7" fmla="*/ 0 w 2434614"/>
                <a:gd name="connsiteY7" fmla="*/ 1761228 h 1956920"/>
                <a:gd name="connsiteX8" fmla="*/ 0 w 2434614"/>
                <a:gd name="connsiteY8" fmla="*/ 195692 h 19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614" h="1956920">
                  <a:moveTo>
                    <a:pt x="0" y="195692"/>
                  </a:moveTo>
                  <a:cubicBezTo>
                    <a:pt x="0" y="87614"/>
                    <a:pt x="87614" y="0"/>
                    <a:pt x="195692" y="0"/>
                  </a:cubicBezTo>
                  <a:lnTo>
                    <a:pt x="2238922" y="0"/>
                  </a:lnTo>
                  <a:cubicBezTo>
                    <a:pt x="2347000" y="0"/>
                    <a:pt x="2434614" y="87614"/>
                    <a:pt x="2434614" y="195692"/>
                  </a:cubicBezTo>
                  <a:lnTo>
                    <a:pt x="2434614" y="1761228"/>
                  </a:lnTo>
                  <a:cubicBezTo>
                    <a:pt x="2434614" y="1869306"/>
                    <a:pt x="2347000" y="1956920"/>
                    <a:pt x="2238922" y="1956920"/>
                  </a:cubicBezTo>
                  <a:lnTo>
                    <a:pt x="195692" y="1956920"/>
                  </a:lnTo>
                  <a:cubicBezTo>
                    <a:pt x="87614" y="1956920"/>
                    <a:pt x="0" y="1869306"/>
                    <a:pt x="0" y="1761228"/>
                  </a:cubicBezTo>
                  <a:lnTo>
                    <a:pt x="0" y="195692"/>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Время пользования указанными видами СИЗ устанавливается работодателем с учетом мнения выборного органа первичной профсоюзной организации или иного представительного органа работников и местных климатических условий.</a:t>
              </a:r>
            </a:p>
          </p:txBody>
        </p:sp>
        <p:sp>
          <p:nvSpPr>
            <p:cNvPr id="30" name="Полилиния 29"/>
            <p:cNvSpPr/>
            <p:nvPr/>
          </p:nvSpPr>
          <p:spPr>
            <a:xfrm>
              <a:off x="2837879" y="3518931"/>
              <a:ext cx="3109071" cy="1373933"/>
            </a:xfrm>
            <a:custGeom>
              <a:avLst/>
              <a:gdLst>
                <a:gd name="connsiteX0" fmla="*/ 0 w 2434614"/>
                <a:gd name="connsiteY0" fmla="*/ 195692 h 1956920"/>
                <a:gd name="connsiteX1" fmla="*/ 195692 w 2434614"/>
                <a:gd name="connsiteY1" fmla="*/ 0 h 1956920"/>
                <a:gd name="connsiteX2" fmla="*/ 2238922 w 2434614"/>
                <a:gd name="connsiteY2" fmla="*/ 0 h 1956920"/>
                <a:gd name="connsiteX3" fmla="*/ 2434614 w 2434614"/>
                <a:gd name="connsiteY3" fmla="*/ 195692 h 1956920"/>
                <a:gd name="connsiteX4" fmla="*/ 2434614 w 2434614"/>
                <a:gd name="connsiteY4" fmla="*/ 1761228 h 1956920"/>
                <a:gd name="connsiteX5" fmla="*/ 2238922 w 2434614"/>
                <a:gd name="connsiteY5" fmla="*/ 1956920 h 1956920"/>
                <a:gd name="connsiteX6" fmla="*/ 195692 w 2434614"/>
                <a:gd name="connsiteY6" fmla="*/ 1956920 h 1956920"/>
                <a:gd name="connsiteX7" fmla="*/ 0 w 2434614"/>
                <a:gd name="connsiteY7" fmla="*/ 1761228 h 1956920"/>
                <a:gd name="connsiteX8" fmla="*/ 0 w 2434614"/>
                <a:gd name="connsiteY8" fmla="*/ 195692 h 19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614" h="1956920">
                  <a:moveTo>
                    <a:pt x="0" y="195692"/>
                  </a:moveTo>
                  <a:cubicBezTo>
                    <a:pt x="0" y="87614"/>
                    <a:pt x="87614" y="0"/>
                    <a:pt x="195692" y="0"/>
                  </a:cubicBezTo>
                  <a:lnTo>
                    <a:pt x="2238922" y="0"/>
                  </a:lnTo>
                  <a:cubicBezTo>
                    <a:pt x="2347000" y="0"/>
                    <a:pt x="2434614" y="87614"/>
                    <a:pt x="2434614" y="195692"/>
                  </a:cubicBezTo>
                  <a:lnTo>
                    <a:pt x="2434614" y="1761228"/>
                  </a:lnTo>
                  <a:cubicBezTo>
                    <a:pt x="2434614" y="1869306"/>
                    <a:pt x="2347000" y="1956920"/>
                    <a:pt x="2238922" y="1956920"/>
                  </a:cubicBezTo>
                  <a:lnTo>
                    <a:pt x="195692" y="1956920"/>
                  </a:lnTo>
                  <a:cubicBezTo>
                    <a:pt x="87614" y="1956920"/>
                    <a:pt x="0" y="1869306"/>
                    <a:pt x="0" y="1761228"/>
                  </a:cubicBezTo>
                  <a:lnTo>
                    <a:pt x="0" y="195692"/>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В сроки носки СИЗ, </a:t>
              </a:r>
              <a:r>
                <a:rPr lang="ru-RU" sz="2000" dirty="0" smtClean="0">
                  <a:solidFill>
                    <a:srgbClr val="000000"/>
                  </a:solidFill>
                  <a:latin typeface="Times New Roman" panose="02020603050405020304" pitchFamily="18" charset="0"/>
                  <a:cs typeface="Times New Roman" panose="02020603050405020304" pitchFamily="18" charset="0"/>
                </a:rPr>
                <a:t>применяемых </a:t>
              </a:r>
              <a:r>
                <a:rPr lang="ru-RU" sz="2000" dirty="0">
                  <a:solidFill>
                    <a:srgbClr val="000000"/>
                  </a:solidFill>
                  <a:latin typeface="Times New Roman" panose="02020603050405020304" pitchFamily="18" charset="0"/>
                  <a:cs typeface="Times New Roman" panose="02020603050405020304" pitchFamily="18" charset="0"/>
                </a:rPr>
                <a:t>в особых температурных </a:t>
              </a:r>
              <a:r>
                <a:rPr lang="ru-RU" sz="2000" dirty="0" smtClean="0">
                  <a:solidFill>
                    <a:srgbClr val="000000"/>
                  </a:solidFill>
                  <a:latin typeface="Times New Roman" panose="02020603050405020304" pitchFamily="18" charset="0"/>
                  <a:cs typeface="Times New Roman" panose="02020603050405020304" pitchFamily="18" charset="0"/>
                </a:rPr>
                <a:t>условиях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включается </a:t>
              </a:r>
              <a:r>
                <a:rPr lang="ru-RU" sz="2000" dirty="0">
                  <a:solidFill>
                    <a:srgbClr val="000000"/>
                  </a:solidFill>
                  <a:latin typeface="Times New Roman" panose="02020603050405020304" pitchFamily="18" charset="0"/>
                  <a:cs typeface="Times New Roman" panose="02020603050405020304" pitchFamily="18" charset="0"/>
                </a:rPr>
                <a:t>время их организованного хранения.</a:t>
              </a:r>
            </a:p>
          </p:txBody>
        </p:sp>
      </p:grpSp>
      <p:cxnSp>
        <p:nvCxnSpPr>
          <p:cNvPr id="14" name="Прямая со стрелкой 13"/>
          <p:cNvCxnSpPr/>
          <p:nvPr/>
        </p:nvCxnSpPr>
        <p:spPr>
          <a:xfrm>
            <a:off x="4559998" y="2690918"/>
            <a:ext cx="2244250" cy="594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16</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cxnSp>
        <p:nvCxnSpPr>
          <p:cNvPr id="26" name="Прямая со стрелкой 25"/>
          <p:cNvCxnSpPr/>
          <p:nvPr/>
        </p:nvCxnSpPr>
        <p:spPr>
          <a:xfrm flipH="1">
            <a:off x="4592417" y="908720"/>
            <a:ext cx="1"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932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amp;Mcy;&amp;ycy;&amp;lcy;&amp;softcy;&amp;ncy;&amp;ycy;&amp;jcy; &amp;pcy;&amp;ucy;&amp;zcy;&amp;ycy;&amp;rcy;&amp;softcy;"/>
          <p:cNvPicPr>
            <a:picLocks noChangeAspect="1" noChangeArrowheads="1"/>
          </p:cNvPicPr>
          <p:nvPr/>
        </p:nvPicPr>
        <p:blipFill rotWithShape="1">
          <a:blip r:embed="rId2">
            <a:extLst>
              <a:ext uri="{28A0092B-C50C-407E-A947-70E740481C1C}">
                <a14:useLocalDpi xmlns:a14="http://schemas.microsoft.com/office/drawing/2010/main" val="0"/>
              </a:ext>
            </a:extLst>
          </a:blip>
          <a:srcRect l="27642" r="4547"/>
          <a:stretch/>
        </p:blipFill>
        <p:spPr bwMode="auto">
          <a:xfrm>
            <a:off x="1202964" y="5197578"/>
            <a:ext cx="1656000" cy="1486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107504" y="153563"/>
            <a:ext cx="8880986" cy="6530482"/>
            <a:chOff x="9332" y="199577"/>
            <a:chExt cx="6732245" cy="6922411"/>
          </a:xfrm>
        </p:grpSpPr>
        <p:sp>
          <p:nvSpPr>
            <p:cNvPr id="4" name="Полилиния 3"/>
            <p:cNvSpPr/>
            <p:nvPr/>
          </p:nvSpPr>
          <p:spPr>
            <a:xfrm>
              <a:off x="83395" y="199577"/>
              <a:ext cx="6604879" cy="802079"/>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 pos="73000">
                  <a:schemeClr val="dk2">
                    <a:tint val="100000"/>
                    <a:shade val="30000"/>
                    <a:alpha val="100000"/>
                    <a:satMod val="255000"/>
                    <a:lumMod val="10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lvl="0" algn="ctr" defTabSz="622300">
                <a:spcBef>
                  <a:spcPct val="0"/>
                </a:spcBef>
              </a:pPr>
              <a:r>
                <a:rPr lang="ru-RU" sz="2000" b="1" kern="1200" dirty="0" smtClean="0">
                  <a:solidFill>
                    <a:srgbClr val="000000"/>
                  </a:solidFill>
                  <a:latin typeface="Times New Roman" panose="02020603050405020304" pitchFamily="18" charset="0"/>
                  <a:cs typeface="Times New Roman" panose="02020603050405020304" pitchFamily="18" charset="0"/>
                </a:rPr>
                <a:t> Основные требования к использованию СИЗ:</a:t>
              </a:r>
            </a:p>
            <a:p>
              <a:pPr lvl="0" algn="ctr" defTabSz="622300">
                <a:spcBef>
                  <a:spcPct val="0"/>
                </a:spcBef>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3066135" y="1268448"/>
              <a:ext cx="3675442" cy="5853540"/>
            </a:xfrm>
            <a:custGeom>
              <a:avLst/>
              <a:gdLst>
                <a:gd name="connsiteX0" fmla="*/ 0 w 1443007"/>
                <a:gd name="connsiteY0" fmla="*/ 96201 h 962005"/>
                <a:gd name="connsiteX1" fmla="*/ 96201 w 1443007"/>
                <a:gd name="connsiteY1" fmla="*/ 0 h 962005"/>
                <a:gd name="connsiteX2" fmla="*/ 1346807 w 1443007"/>
                <a:gd name="connsiteY2" fmla="*/ 0 h 962005"/>
                <a:gd name="connsiteX3" fmla="*/ 1443008 w 1443007"/>
                <a:gd name="connsiteY3" fmla="*/ 96201 h 962005"/>
                <a:gd name="connsiteX4" fmla="*/ 1443007 w 1443007"/>
                <a:gd name="connsiteY4" fmla="*/ 865805 h 962005"/>
                <a:gd name="connsiteX5" fmla="*/ 1346806 w 1443007"/>
                <a:gd name="connsiteY5" fmla="*/ 962006 h 962005"/>
                <a:gd name="connsiteX6" fmla="*/ 96201 w 1443007"/>
                <a:gd name="connsiteY6" fmla="*/ 962005 h 962005"/>
                <a:gd name="connsiteX7" fmla="*/ 0 w 1443007"/>
                <a:gd name="connsiteY7" fmla="*/ 865804 h 962005"/>
                <a:gd name="connsiteX8" fmla="*/ 0 w 1443007"/>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007" h="962005">
                  <a:moveTo>
                    <a:pt x="0" y="96201"/>
                  </a:moveTo>
                  <a:cubicBezTo>
                    <a:pt x="0" y="43071"/>
                    <a:pt x="43071" y="0"/>
                    <a:pt x="96201" y="0"/>
                  </a:cubicBezTo>
                  <a:lnTo>
                    <a:pt x="1346807" y="0"/>
                  </a:lnTo>
                  <a:cubicBezTo>
                    <a:pt x="1399937" y="0"/>
                    <a:pt x="1443008" y="43071"/>
                    <a:pt x="1443008" y="96201"/>
                  </a:cubicBezTo>
                  <a:cubicBezTo>
                    <a:pt x="1443008" y="352736"/>
                    <a:pt x="1443007" y="609270"/>
                    <a:pt x="1443007" y="865805"/>
                  </a:cubicBezTo>
                  <a:cubicBezTo>
                    <a:pt x="1443007" y="918935"/>
                    <a:pt x="1399936" y="962006"/>
                    <a:pt x="1346806"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СИЗ, возвращенные работниками по истечении сроков носки, но пригодные для дальнейшей эксплуатации, используются по назначению после проведения мероприятий по уходу за ними (стирка, чистка, дезинфекция, дегазация, дезактивация, обеспыливание, обезвреживание и ремонт). Пригодность указанных СИЗ к дальнейшему использованию, необходимость проведения и состав мероприятий по уходу за ними, а также процент износа СИЗ устанавливаются уполномоченным работодателем должностным лицом или комиссией по охране труда организации (при наличии) и фиксируются в личной карточке учета выдачи СИЗ.</a:t>
              </a:r>
            </a:p>
          </p:txBody>
        </p:sp>
        <p:sp>
          <p:nvSpPr>
            <p:cNvPr id="32" name="Полилиния 31"/>
            <p:cNvSpPr/>
            <p:nvPr/>
          </p:nvSpPr>
          <p:spPr>
            <a:xfrm>
              <a:off x="9332" y="1268448"/>
              <a:ext cx="2893046" cy="4250618"/>
            </a:xfrm>
            <a:custGeom>
              <a:avLst/>
              <a:gdLst>
                <a:gd name="connsiteX0" fmla="*/ 0 w 2434614"/>
                <a:gd name="connsiteY0" fmla="*/ 195692 h 1956920"/>
                <a:gd name="connsiteX1" fmla="*/ 195692 w 2434614"/>
                <a:gd name="connsiteY1" fmla="*/ 0 h 1956920"/>
                <a:gd name="connsiteX2" fmla="*/ 2238922 w 2434614"/>
                <a:gd name="connsiteY2" fmla="*/ 0 h 1956920"/>
                <a:gd name="connsiteX3" fmla="*/ 2434614 w 2434614"/>
                <a:gd name="connsiteY3" fmla="*/ 195692 h 1956920"/>
                <a:gd name="connsiteX4" fmla="*/ 2434614 w 2434614"/>
                <a:gd name="connsiteY4" fmla="*/ 1761228 h 1956920"/>
                <a:gd name="connsiteX5" fmla="*/ 2238922 w 2434614"/>
                <a:gd name="connsiteY5" fmla="*/ 1956920 h 1956920"/>
                <a:gd name="connsiteX6" fmla="*/ 195692 w 2434614"/>
                <a:gd name="connsiteY6" fmla="*/ 1956920 h 1956920"/>
                <a:gd name="connsiteX7" fmla="*/ 0 w 2434614"/>
                <a:gd name="connsiteY7" fmla="*/ 1761228 h 1956920"/>
                <a:gd name="connsiteX8" fmla="*/ 0 w 2434614"/>
                <a:gd name="connsiteY8" fmla="*/ 195692 h 19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614" h="1956920">
                  <a:moveTo>
                    <a:pt x="0" y="195692"/>
                  </a:moveTo>
                  <a:cubicBezTo>
                    <a:pt x="0" y="87614"/>
                    <a:pt x="87614" y="0"/>
                    <a:pt x="195692" y="0"/>
                  </a:cubicBezTo>
                  <a:lnTo>
                    <a:pt x="2238922" y="0"/>
                  </a:lnTo>
                  <a:cubicBezTo>
                    <a:pt x="2347000" y="0"/>
                    <a:pt x="2434614" y="87614"/>
                    <a:pt x="2434614" y="195692"/>
                  </a:cubicBezTo>
                  <a:lnTo>
                    <a:pt x="2434614" y="1761228"/>
                  </a:lnTo>
                  <a:cubicBezTo>
                    <a:pt x="2434614" y="1869306"/>
                    <a:pt x="2347000" y="1956920"/>
                    <a:pt x="2238922" y="1956920"/>
                  </a:cubicBezTo>
                  <a:lnTo>
                    <a:pt x="195692" y="1956920"/>
                  </a:lnTo>
                  <a:cubicBezTo>
                    <a:pt x="87614" y="1956920"/>
                    <a:pt x="0" y="1869306"/>
                    <a:pt x="0" y="1761228"/>
                  </a:cubicBezTo>
                  <a:lnTo>
                    <a:pt x="0" y="195692"/>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СИЗ, взятые в аренду, выдаются в соответствии с типовыми нормами. При выдаче работнику специальной одежды, взятой работодателем в аренду, за работником закрепляется индивидуальный комплект СИЗ, для чего на него наносится соответствующая маркировка. Сведения о выдаче данного комплекта заносятся в личную карточку учета и выдачи СИЗ работника.</a:t>
              </a:r>
            </a:p>
          </p:txBody>
        </p:sp>
      </p:grpSp>
      <p:cxnSp>
        <p:nvCxnSpPr>
          <p:cNvPr id="18" name="Прямая со стрелкой 17"/>
          <p:cNvCxnSpPr/>
          <p:nvPr/>
        </p:nvCxnSpPr>
        <p:spPr>
          <a:xfrm flipH="1">
            <a:off x="1619672" y="891302"/>
            <a:ext cx="2856318" cy="2706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475990" y="891302"/>
            <a:ext cx="2256250" cy="2706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17</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449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pets-odezhda.ru/assets/images/img/CZ-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7" y="3877093"/>
            <a:ext cx="2128057" cy="1339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172395" y="134635"/>
            <a:ext cx="8856720" cy="6256367"/>
            <a:chOff x="58523" y="179513"/>
            <a:chExt cx="6713850" cy="6631844"/>
          </a:xfrm>
        </p:grpSpPr>
        <p:sp>
          <p:nvSpPr>
            <p:cNvPr id="4" name="Полилиния 3"/>
            <p:cNvSpPr/>
            <p:nvPr/>
          </p:nvSpPr>
          <p:spPr>
            <a:xfrm>
              <a:off x="66579" y="179513"/>
              <a:ext cx="6674998" cy="1125860"/>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 pos="73000">
                  <a:schemeClr val="dk2">
                    <a:tint val="100000"/>
                    <a:shade val="30000"/>
                    <a:alpha val="100000"/>
                    <a:satMod val="255000"/>
                    <a:lumMod val="10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algn="ctr"/>
              <a:r>
                <a:rPr lang="ru-RU" sz="2000" b="1" kern="1200" dirty="0" smtClean="0">
                  <a:solidFill>
                    <a:srgbClr val="000000"/>
                  </a:solidFill>
                  <a:latin typeface="Times New Roman" panose="02020603050405020304" pitchFamily="18" charset="0"/>
                  <a:cs typeface="Times New Roman" panose="02020603050405020304" pitchFamily="18" charset="0"/>
                </a:rPr>
                <a:t> </a:t>
              </a:r>
              <a:r>
                <a:rPr lang="ru-RU" sz="2000" b="1" dirty="0">
                  <a:solidFill>
                    <a:srgbClr val="000000"/>
                  </a:solidFill>
                  <a:latin typeface="Times New Roman" panose="02020603050405020304" pitchFamily="18" charset="0"/>
                  <a:cs typeface="Times New Roman" panose="02020603050405020304" pitchFamily="18" charset="0"/>
                </a:rPr>
                <a:t> Работодатель обеспечивает обязательность применения работниками СИЗ.</a:t>
              </a:r>
            </a:p>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6" name="Полилиния 5"/>
            <p:cNvSpPr/>
            <p:nvPr/>
          </p:nvSpPr>
          <p:spPr>
            <a:xfrm>
              <a:off x="58523" y="2450317"/>
              <a:ext cx="3520290" cy="1602921"/>
            </a:xfrm>
            <a:custGeom>
              <a:avLst/>
              <a:gdLst>
                <a:gd name="connsiteX0" fmla="*/ 0 w 3684085"/>
                <a:gd name="connsiteY0" fmla="*/ 96201 h 962005"/>
                <a:gd name="connsiteX1" fmla="*/ 96201 w 3684085"/>
                <a:gd name="connsiteY1" fmla="*/ 0 h 962005"/>
                <a:gd name="connsiteX2" fmla="*/ 3587885 w 3684085"/>
                <a:gd name="connsiteY2" fmla="*/ 0 h 962005"/>
                <a:gd name="connsiteX3" fmla="*/ 3684086 w 3684085"/>
                <a:gd name="connsiteY3" fmla="*/ 96201 h 962005"/>
                <a:gd name="connsiteX4" fmla="*/ 3684085 w 3684085"/>
                <a:gd name="connsiteY4" fmla="*/ 865805 h 962005"/>
                <a:gd name="connsiteX5" fmla="*/ 3587884 w 3684085"/>
                <a:gd name="connsiteY5" fmla="*/ 962006 h 962005"/>
                <a:gd name="connsiteX6" fmla="*/ 96201 w 3684085"/>
                <a:gd name="connsiteY6" fmla="*/ 962005 h 962005"/>
                <a:gd name="connsiteX7" fmla="*/ 0 w 3684085"/>
                <a:gd name="connsiteY7" fmla="*/ 865804 h 962005"/>
                <a:gd name="connsiteX8" fmla="*/ 0 w 3684085"/>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085" h="962005">
                  <a:moveTo>
                    <a:pt x="0" y="96201"/>
                  </a:moveTo>
                  <a:cubicBezTo>
                    <a:pt x="0" y="43071"/>
                    <a:pt x="43071" y="0"/>
                    <a:pt x="96201" y="0"/>
                  </a:cubicBezTo>
                  <a:lnTo>
                    <a:pt x="3587885" y="0"/>
                  </a:lnTo>
                  <a:cubicBezTo>
                    <a:pt x="3641015" y="0"/>
                    <a:pt x="3684086" y="43071"/>
                    <a:pt x="3684086" y="96201"/>
                  </a:cubicBezTo>
                  <a:cubicBezTo>
                    <a:pt x="3684086" y="352736"/>
                    <a:pt x="3684085" y="609270"/>
                    <a:pt x="3684085" y="865805"/>
                  </a:cubicBezTo>
                  <a:cubicBezTo>
                    <a:pt x="3684085" y="918935"/>
                    <a:pt x="3641014" y="962006"/>
                    <a:pt x="3587884"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81516" tIns="81516" rIns="81516" bIns="8151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Работники не допускаются к выполнению работ без выданных им в установленном порядке СИЗ, а также с неисправными, не отремонтированными и загрязненными СИЗ.</a:t>
              </a:r>
            </a:p>
          </p:txBody>
        </p:sp>
        <p:sp>
          <p:nvSpPr>
            <p:cNvPr id="13" name="Полилиния 12"/>
            <p:cNvSpPr/>
            <p:nvPr/>
          </p:nvSpPr>
          <p:spPr>
            <a:xfrm>
              <a:off x="67628" y="4272055"/>
              <a:ext cx="3653642" cy="1536763"/>
            </a:xfrm>
            <a:custGeom>
              <a:avLst/>
              <a:gdLst>
                <a:gd name="connsiteX0" fmla="*/ 0 w 2434614"/>
                <a:gd name="connsiteY0" fmla="*/ 195692 h 1956920"/>
                <a:gd name="connsiteX1" fmla="*/ 195692 w 2434614"/>
                <a:gd name="connsiteY1" fmla="*/ 0 h 1956920"/>
                <a:gd name="connsiteX2" fmla="*/ 2238922 w 2434614"/>
                <a:gd name="connsiteY2" fmla="*/ 0 h 1956920"/>
                <a:gd name="connsiteX3" fmla="*/ 2434614 w 2434614"/>
                <a:gd name="connsiteY3" fmla="*/ 195692 h 1956920"/>
                <a:gd name="connsiteX4" fmla="*/ 2434614 w 2434614"/>
                <a:gd name="connsiteY4" fmla="*/ 1761228 h 1956920"/>
                <a:gd name="connsiteX5" fmla="*/ 2238922 w 2434614"/>
                <a:gd name="connsiteY5" fmla="*/ 1956920 h 1956920"/>
                <a:gd name="connsiteX6" fmla="*/ 195692 w 2434614"/>
                <a:gd name="connsiteY6" fmla="*/ 1956920 h 1956920"/>
                <a:gd name="connsiteX7" fmla="*/ 0 w 2434614"/>
                <a:gd name="connsiteY7" fmla="*/ 1761228 h 1956920"/>
                <a:gd name="connsiteX8" fmla="*/ 0 w 2434614"/>
                <a:gd name="connsiteY8" fmla="*/ 195692 h 19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614" h="1956920">
                  <a:moveTo>
                    <a:pt x="0" y="195692"/>
                  </a:moveTo>
                  <a:cubicBezTo>
                    <a:pt x="0" y="87614"/>
                    <a:pt x="87614" y="0"/>
                    <a:pt x="195692" y="0"/>
                  </a:cubicBezTo>
                  <a:lnTo>
                    <a:pt x="2238922" y="0"/>
                  </a:lnTo>
                  <a:cubicBezTo>
                    <a:pt x="2347000" y="0"/>
                    <a:pt x="2434614" y="87614"/>
                    <a:pt x="2434614" y="195692"/>
                  </a:cubicBezTo>
                  <a:lnTo>
                    <a:pt x="2434614" y="1761228"/>
                  </a:lnTo>
                  <a:cubicBezTo>
                    <a:pt x="2434614" y="1869306"/>
                    <a:pt x="2347000" y="1956920"/>
                    <a:pt x="2238922" y="1956920"/>
                  </a:cubicBezTo>
                  <a:lnTo>
                    <a:pt x="195692" y="1956920"/>
                  </a:lnTo>
                  <a:cubicBezTo>
                    <a:pt x="87614" y="1956920"/>
                    <a:pt x="0" y="1869306"/>
                    <a:pt x="0" y="1761228"/>
                  </a:cubicBezTo>
                  <a:lnTo>
                    <a:pt x="0" y="195692"/>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81516" tIns="81516" rIns="81516" bIns="8151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Работники должны ставить в известность работодателя (или его представителя) о выходе из строя (неисправности) СИЗ.</a:t>
              </a:r>
            </a:p>
          </p:txBody>
        </p:sp>
        <p:sp>
          <p:nvSpPr>
            <p:cNvPr id="36" name="Полилиния 35"/>
            <p:cNvSpPr/>
            <p:nvPr/>
          </p:nvSpPr>
          <p:spPr>
            <a:xfrm>
              <a:off x="3884922" y="1687021"/>
              <a:ext cx="2887451" cy="5124336"/>
            </a:xfrm>
            <a:custGeom>
              <a:avLst/>
              <a:gdLst>
                <a:gd name="connsiteX0" fmla="*/ 0 w 1443007"/>
                <a:gd name="connsiteY0" fmla="*/ 96201 h 962005"/>
                <a:gd name="connsiteX1" fmla="*/ 96201 w 1443007"/>
                <a:gd name="connsiteY1" fmla="*/ 0 h 962005"/>
                <a:gd name="connsiteX2" fmla="*/ 1346807 w 1443007"/>
                <a:gd name="connsiteY2" fmla="*/ 0 h 962005"/>
                <a:gd name="connsiteX3" fmla="*/ 1443008 w 1443007"/>
                <a:gd name="connsiteY3" fmla="*/ 96201 h 962005"/>
                <a:gd name="connsiteX4" fmla="*/ 1443007 w 1443007"/>
                <a:gd name="connsiteY4" fmla="*/ 865805 h 962005"/>
                <a:gd name="connsiteX5" fmla="*/ 1346806 w 1443007"/>
                <a:gd name="connsiteY5" fmla="*/ 962006 h 962005"/>
                <a:gd name="connsiteX6" fmla="*/ 96201 w 1443007"/>
                <a:gd name="connsiteY6" fmla="*/ 962005 h 962005"/>
                <a:gd name="connsiteX7" fmla="*/ 0 w 1443007"/>
                <a:gd name="connsiteY7" fmla="*/ 865804 h 962005"/>
                <a:gd name="connsiteX8" fmla="*/ 0 w 1443007"/>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007" h="962005">
                  <a:moveTo>
                    <a:pt x="0" y="96201"/>
                  </a:moveTo>
                  <a:cubicBezTo>
                    <a:pt x="0" y="43071"/>
                    <a:pt x="43071" y="0"/>
                    <a:pt x="96201" y="0"/>
                  </a:cubicBezTo>
                  <a:lnTo>
                    <a:pt x="1346807" y="0"/>
                  </a:lnTo>
                  <a:cubicBezTo>
                    <a:pt x="1399937" y="0"/>
                    <a:pt x="1443008" y="43071"/>
                    <a:pt x="1443008" y="96201"/>
                  </a:cubicBezTo>
                  <a:cubicBezTo>
                    <a:pt x="1443008" y="352736"/>
                    <a:pt x="1443007" y="609270"/>
                    <a:pt x="1443007" y="865805"/>
                  </a:cubicBezTo>
                  <a:cubicBezTo>
                    <a:pt x="1443007" y="918935"/>
                    <a:pt x="1399936" y="962006"/>
                    <a:pt x="1346806" y="962006"/>
                  </a:cubicBezTo>
                  <a:lnTo>
                    <a:pt x="96201" y="962005"/>
                  </a:lnTo>
                  <a:cubicBezTo>
                    <a:pt x="43071" y="962005"/>
                    <a:pt x="0" y="918934"/>
                    <a:pt x="0" y="865804"/>
                  </a:cubicBezTo>
                  <a:lnTo>
                    <a:pt x="0" y="96201"/>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Работникам запрещается выносить по окончании рабочего дня СИЗ за пределы территории работодателя или территории выполнения работ работодателем - индивидуальным предпринимателем. В отдельных случаях, когда по условиям работы указанный порядок невозможно соблюсти (например, на лесозаготовках, на геологических работах и т.п.), СИЗ остаются в нерабочее время у работников.</a:t>
              </a:r>
            </a:p>
          </p:txBody>
        </p:sp>
      </p:grpSp>
      <p:cxnSp>
        <p:nvCxnSpPr>
          <p:cNvPr id="20" name="Прямая со стрелкой 19"/>
          <p:cNvCxnSpPr/>
          <p:nvPr/>
        </p:nvCxnSpPr>
        <p:spPr>
          <a:xfrm>
            <a:off x="4716016" y="1196752"/>
            <a:ext cx="2520280" cy="3819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flipH="1">
            <a:off x="2051720" y="1196752"/>
            <a:ext cx="2664297"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13" idx="3"/>
          </p:cNvCxnSpPr>
          <p:nvPr/>
        </p:nvCxnSpPr>
        <p:spPr>
          <a:xfrm>
            <a:off x="4716016" y="1196752"/>
            <a:ext cx="288171" cy="29436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18</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964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pets-odezhda.ru/assets/images/img/CZ-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887" y="1786561"/>
            <a:ext cx="2859546"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183023" y="134635"/>
            <a:ext cx="8805467" cy="3681695"/>
            <a:chOff x="66579" y="179513"/>
            <a:chExt cx="6674998" cy="3902653"/>
          </a:xfrm>
        </p:grpSpPr>
        <p:sp>
          <p:nvSpPr>
            <p:cNvPr id="4" name="Полилиния 3"/>
            <p:cNvSpPr/>
            <p:nvPr/>
          </p:nvSpPr>
          <p:spPr>
            <a:xfrm>
              <a:off x="66579" y="179513"/>
              <a:ext cx="6674998" cy="973201"/>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 pos="73000">
                  <a:schemeClr val="dk2">
                    <a:tint val="100000"/>
                    <a:shade val="30000"/>
                    <a:alpha val="100000"/>
                    <a:satMod val="255000"/>
                    <a:lumMod val="10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algn="ctr"/>
              <a:r>
                <a:rPr lang="ru-RU" sz="2000" b="1" kern="1200" dirty="0" smtClean="0">
                  <a:solidFill>
                    <a:srgbClr val="000000"/>
                  </a:solidFill>
                  <a:latin typeface="Times New Roman" panose="02020603050405020304" pitchFamily="18" charset="0"/>
                  <a:cs typeface="Times New Roman" panose="02020603050405020304" pitchFamily="18" charset="0"/>
                </a:rPr>
                <a:t> </a:t>
              </a:r>
              <a:r>
                <a:rPr lang="ru-RU" sz="2000" b="1" dirty="0">
                  <a:solidFill>
                    <a:srgbClr val="000000"/>
                  </a:solidFill>
                  <a:latin typeface="Times New Roman" panose="02020603050405020304" pitchFamily="18" charset="0"/>
                  <a:cs typeface="Times New Roman" panose="02020603050405020304" pitchFamily="18" charset="0"/>
                </a:rPr>
                <a:t> Работодатель обеспечивает обязательность применения работниками СИЗ.</a:t>
              </a:r>
            </a:p>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89844" y="1687021"/>
              <a:ext cx="4290882" cy="2395145"/>
            </a:xfrm>
            <a:custGeom>
              <a:avLst/>
              <a:gdLst>
                <a:gd name="connsiteX0" fmla="*/ 0 w 2434614"/>
                <a:gd name="connsiteY0" fmla="*/ 195692 h 1956920"/>
                <a:gd name="connsiteX1" fmla="*/ 195692 w 2434614"/>
                <a:gd name="connsiteY1" fmla="*/ 0 h 1956920"/>
                <a:gd name="connsiteX2" fmla="*/ 2238922 w 2434614"/>
                <a:gd name="connsiteY2" fmla="*/ 0 h 1956920"/>
                <a:gd name="connsiteX3" fmla="*/ 2434614 w 2434614"/>
                <a:gd name="connsiteY3" fmla="*/ 195692 h 1956920"/>
                <a:gd name="connsiteX4" fmla="*/ 2434614 w 2434614"/>
                <a:gd name="connsiteY4" fmla="*/ 1761228 h 1956920"/>
                <a:gd name="connsiteX5" fmla="*/ 2238922 w 2434614"/>
                <a:gd name="connsiteY5" fmla="*/ 1956920 h 1956920"/>
                <a:gd name="connsiteX6" fmla="*/ 195692 w 2434614"/>
                <a:gd name="connsiteY6" fmla="*/ 1956920 h 1956920"/>
                <a:gd name="connsiteX7" fmla="*/ 0 w 2434614"/>
                <a:gd name="connsiteY7" fmla="*/ 1761228 h 1956920"/>
                <a:gd name="connsiteX8" fmla="*/ 0 w 2434614"/>
                <a:gd name="connsiteY8" fmla="*/ 195692 h 19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614" h="1956920">
                  <a:moveTo>
                    <a:pt x="0" y="195692"/>
                  </a:moveTo>
                  <a:cubicBezTo>
                    <a:pt x="0" y="87614"/>
                    <a:pt x="87614" y="0"/>
                    <a:pt x="195692" y="0"/>
                  </a:cubicBezTo>
                  <a:lnTo>
                    <a:pt x="2238922" y="0"/>
                  </a:lnTo>
                  <a:cubicBezTo>
                    <a:pt x="2347000" y="0"/>
                    <a:pt x="2434614" y="87614"/>
                    <a:pt x="2434614" y="195692"/>
                  </a:cubicBezTo>
                  <a:lnTo>
                    <a:pt x="2434614" y="1761228"/>
                  </a:lnTo>
                  <a:cubicBezTo>
                    <a:pt x="2434614" y="1869306"/>
                    <a:pt x="2347000" y="1956920"/>
                    <a:pt x="2238922" y="1956920"/>
                  </a:cubicBezTo>
                  <a:lnTo>
                    <a:pt x="195692" y="1956920"/>
                  </a:lnTo>
                  <a:cubicBezTo>
                    <a:pt x="87614" y="1956920"/>
                    <a:pt x="0" y="1869306"/>
                    <a:pt x="0" y="1761228"/>
                  </a:cubicBezTo>
                  <a:lnTo>
                    <a:pt x="0" y="195692"/>
                  </a:lnTo>
                  <a:close/>
                </a:path>
              </a:pathLst>
            </a:custGeom>
            <a:ln w="31750"/>
          </p:spPr>
          <p:style>
            <a:lnRef idx="2">
              <a:schemeClr val="dk1">
                <a:shade val="50000"/>
              </a:schemeClr>
            </a:lnRef>
            <a:fillRef idx="1003">
              <a:schemeClr val="lt1"/>
            </a:fillRef>
            <a:effectRef idx="0">
              <a:schemeClr val="dk1"/>
            </a:effectRef>
            <a:fontRef idx="minor">
              <a:schemeClr val="lt1"/>
            </a:fontRef>
          </p:style>
          <p:txBody>
            <a:bodyPr spcFirstLastPara="0" vert="horz" wrap="square" lIns="110656" tIns="110656" rIns="110656" bIns="110656" numCol="1" spcCol="1270" anchor="ctr" anchorCtr="0">
              <a:no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В соответствии с установленными в национальных стандартах сроками работодатель обеспечивает испытание и проверку исправности СИЗ, а также своевременную замену частей СИЗ с понизившимися защитными свойствами. После проверки исправности на СИЗ ставится отметка (клеймо, штамп) о сроках очередного испытания.</a:t>
              </a:r>
            </a:p>
          </p:txBody>
        </p:sp>
      </p:grpSp>
      <p:cxnSp>
        <p:nvCxnSpPr>
          <p:cNvPr id="5" name="Прямая со стрелкой 4"/>
          <p:cNvCxnSpPr/>
          <p:nvPr/>
        </p:nvCxnSpPr>
        <p:spPr>
          <a:xfrm flipH="1">
            <a:off x="2843808" y="1052736"/>
            <a:ext cx="1944216"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788024" y="1052735"/>
            <a:ext cx="2304256" cy="30243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Полилиния 22"/>
          <p:cNvSpPr/>
          <p:nvPr/>
        </p:nvSpPr>
        <p:spPr>
          <a:xfrm>
            <a:off x="243340" y="4077072"/>
            <a:ext cx="8688965" cy="2484276"/>
          </a:xfrm>
          <a:custGeom>
            <a:avLst/>
            <a:gdLst>
              <a:gd name="connsiteX0" fmla="*/ 0 w 4749689"/>
              <a:gd name="connsiteY0" fmla="*/ 96201 h 962005"/>
              <a:gd name="connsiteX1" fmla="*/ 96201 w 4749689"/>
              <a:gd name="connsiteY1" fmla="*/ 0 h 962005"/>
              <a:gd name="connsiteX2" fmla="*/ 4653489 w 4749689"/>
              <a:gd name="connsiteY2" fmla="*/ 0 h 962005"/>
              <a:gd name="connsiteX3" fmla="*/ 4749690 w 4749689"/>
              <a:gd name="connsiteY3" fmla="*/ 96201 h 962005"/>
              <a:gd name="connsiteX4" fmla="*/ 4749689 w 4749689"/>
              <a:gd name="connsiteY4" fmla="*/ 865805 h 962005"/>
              <a:gd name="connsiteX5" fmla="*/ 4653488 w 4749689"/>
              <a:gd name="connsiteY5" fmla="*/ 962006 h 962005"/>
              <a:gd name="connsiteX6" fmla="*/ 96201 w 4749689"/>
              <a:gd name="connsiteY6" fmla="*/ 962005 h 962005"/>
              <a:gd name="connsiteX7" fmla="*/ 0 w 4749689"/>
              <a:gd name="connsiteY7" fmla="*/ 865804 h 962005"/>
              <a:gd name="connsiteX8" fmla="*/ 0 w 4749689"/>
              <a:gd name="connsiteY8" fmla="*/ 96201 h 9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9689" h="962005">
                <a:moveTo>
                  <a:pt x="0" y="96201"/>
                </a:moveTo>
                <a:cubicBezTo>
                  <a:pt x="0" y="43071"/>
                  <a:pt x="43071" y="0"/>
                  <a:pt x="96201" y="0"/>
                </a:cubicBezTo>
                <a:lnTo>
                  <a:pt x="4653489" y="0"/>
                </a:lnTo>
                <a:cubicBezTo>
                  <a:pt x="4706619" y="0"/>
                  <a:pt x="4749690" y="43071"/>
                  <a:pt x="4749690" y="96201"/>
                </a:cubicBezTo>
                <a:cubicBezTo>
                  <a:pt x="4749690" y="352736"/>
                  <a:pt x="4749689" y="609270"/>
                  <a:pt x="4749689" y="865805"/>
                </a:cubicBezTo>
                <a:cubicBezTo>
                  <a:pt x="4749689" y="918935"/>
                  <a:pt x="4706618" y="962006"/>
                  <a:pt x="4653488" y="962006"/>
                </a:cubicBezTo>
                <a:lnTo>
                  <a:pt x="96201" y="962005"/>
                </a:lnTo>
                <a:cubicBezTo>
                  <a:pt x="43071" y="962005"/>
                  <a:pt x="0" y="918934"/>
                  <a:pt x="0" y="865804"/>
                </a:cubicBezTo>
                <a:lnTo>
                  <a:pt x="0" y="96201"/>
                </a:lnTo>
                <a:close/>
              </a:path>
            </a:pathLst>
          </a:custGeom>
          <a:gradFill>
            <a:gsLst>
              <a:gs pos="0">
                <a:schemeClr val="dk2">
                  <a:tint val="40000"/>
                  <a:satMod val="350000"/>
                </a:schemeClr>
              </a:gs>
              <a:gs pos="31000">
                <a:schemeClr val="dk2">
                  <a:tint val="45000"/>
                  <a:shade val="99000"/>
                  <a:satMod val="350000"/>
                </a:schemeClr>
              </a:gs>
            </a:gsLst>
          </a:gradFill>
          <a:ln w="38100"/>
        </p:spPr>
        <p:style>
          <a:lnRef idx="2">
            <a:schemeClr val="dk1">
              <a:shade val="50000"/>
            </a:schemeClr>
          </a:lnRef>
          <a:fillRef idx="1002">
            <a:schemeClr val="dk2"/>
          </a:fillRef>
          <a:effectRef idx="0">
            <a:schemeClr val="dk1"/>
          </a:effectRef>
          <a:fontRef idx="minor">
            <a:schemeClr val="lt1"/>
          </a:fontRef>
        </p:style>
        <p:txBody>
          <a:bodyPr spcFirstLastPara="0" vert="horz" wrap="square" lIns="81516" tIns="81516" rIns="81516" bIns="81516" numCol="1" spcCol="1270" anchor="ctr" anchorCtr="0">
            <a:no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При выдаче СИЗ, применение которых требует от работников практических навыков (респираторы, противогазы, самоспасатели, предохранительные пояса, накомарники, каски и др.), работодатель обеспечивает проведение инструктажа работников о правилах применения указанных СИЗ, простейших способах проверки их работоспособности и исправности, а также организует тренировки по их применению.</a:t>
            </a:r>
          </a:p>
          <a:p>
            <a:pPr lvl="0" algn="ctr" defTabSz="62230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a:t>
            </a:r>
            <a:r>
              <a:rPr lang="ru-RU" sz="2000" b="0" i="1" kern="1200" dirty="0" smtClean="0">
                <a:solidFill>
                  <a:srgbClr val="000000"/>
                </a:solidFill>
                <a:latin typeface="Times New Roman" panose="02020603050405020304" pitchFamily="18" charset="0"/>
                <a:cs typeface="Times New Roman" panose="02020603050405020304" pitchFamily="18" charset="0"/>
              </a:rPr>
              <a:t>Приказ Минздравсоцразвития от 01.06.2009 № 290н)</a:t>
            </a:r>
            <a:endParaRPr lang="ru-RU" sz="2000" b="0" i="1" kern="1200" dirty="0">
              <a:solidFill>
                <a:srgbClr val="000000"/>
              </a:solidFill>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19</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388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6" name="Line 26"/>
          <p:cNvSpPr>
            <a:spLocks noChangeShapeType="1"/>
          </p:cNvSpPr>
          <p:nvPr/>
        </p:nvSpPr>
        <p:spPr bwMode="auto">
          <a:xfrm flipH="1">
            <a:off x="2627783" y="3878614"/>
            <a:ext cx="3941349" cy="1710626"/>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dirty="0"/>
          </a:p>
        </p:txBody>
      </p:sp>
      <p:sp>
        <p:nvSpPr>
          <p:cNvPr id="5152" name="Text Box 32"/>
          <p:cNvSpPr txBox="1">
            <a:spLocks noChangeArrowheads="1"/>
          </p:cNvSpPr>
          <p:nvPr/>
        </p:nvSpPr>
        <p:spPr bwMode="auto">
          <a:xfrm>
            <a:off x="6569134" y="3717032"/>
            <a:ext cx="2057400" cy="400110"/>
          </a:xfrm>
          <a:prstGeom prst="rect">
            <a:avLst/>
          </a:prstGeom>
          <a:solidFill>
            <a:srgbClr val="FF9999"/>
          </a:solidFill>
          <a:ln w="63500" algn="ctr">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ОПАСНОСТЬ</a:t>
            </a:r>
            <a:endParaRPr lang="en-US" altLang="ru-RU" sz="2000" b="1" dirty="0">
              <a:solidFill>
                <a:srgbClr val="000000"/>
              </a:solidFill>
              <a:latin typeface="Times New Roman" panose="02020603050405020304" pitchFamily="18" charset="0"/>
              <a:cs typeface="Times New Roman" panose="02020603050405020304" pitchFamily="18" charset="0"/>
            </a:endParaRPr>
          </a:p>
        </p:txBody>
      </p:sp>
      <p:sp>
        <p:nvSpPr>
          <p:cNvPr id="5153" name="AutoShape 33"/>
          <p:cNvSpPr>
            <a:spLocks noChangeArrowheads="1"/>
          </p:cNvSpPr>
          <p:nvPr/>
        </p:nvSpPr>
        <p:spPr bwMode="auto">
          <a:xfrm>
            <a:off x="76200" y="4343400"/>
            <a:ext cx="2743200" cy="2095500"/>
          </a:xfrm>
          <a:prstGeom prst="irregularSeal1">
            <a:avLst/>
          </a:prstGeom>
          <a:gradFill rotWithShape="1">
            <a:gsLst>
              <a:gs pos="0">
                <a:srgbClr val="FF0000"/>
              </a:gs>
              <a:gs pos="100000">
                <a:srgbClr val="FF7C8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НЕСЧАСТНЫЙ</a:t>
            </a:r>
          </a:p>
          <a:p>
            <a:pPr algn="ctr" eaLnBrk="1" hangingPunct="1">
              <a:spcBef>
                <a:spcPct val="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СЛУЧАЙ</a:t>
            </a:r>
            <a:endParaRPr lang="en-US" altLang="ru-RU" sz="2000" b="1" dirty="0">
              <a:solidFill>
                <a:srgbClr val="000000"/>
              </a:solidFill>
              <a:latin typeface="Times New Roman" panose="02020603050405020304" pitchFamily="18" charset="0"/>
              <a:cs typeface="Times New Roman" panose="02020603050405020304" pitchFamily="18" charset="0"/>
            </a:endParaRPr>
          </a:p>
        </p:txBody>
      </p:sp>
      <p:sp>
        <p:nvSpPr>
          <p:cNvPr id="36" name="Rectangle 10"/>
          <p:cNvSpPr txBox="1">
            <a:spLocks noChangeAspect="1" noChangeArrowheads="1"/>
          </p:cNvSpPr>
          <p:nvPr/>
        </p:nvSpPr>
        <p:spPr bwMode="auto">
          <a:xfrm>
            <a:off x="1" y="35551"/>
            <a:ext cx="9070975" cy="501650"/>
          </a:xfrm>
          <a:prstGeom prst="rect">
            <a:avLst/>
          </a:prstGeom>
          <a:noFill/>
          <a:ln w="9525">
            <a:noFill/>
            <a:miter lim="800000"/>
            <a:headEnd/>
            <a:tailEnd/>
          </a:ln>
        </p:spPr>
        <p:txBody>
          <a:bodyPr lIns="92075" tIns="46038" rIns="92075" bIns="46038" anchorCtr="1"/>
          <a:lstStyle/>
          <a:p>
            <a:pPr algn="ctr"/>
            <a:r>
              <a:rPr lang="ru-RU" sz="2300" b="1" dirty="0">
                <a:solidFill>
                  <a:srgbClr val="000000"/>
                </a:solidFill>
                <a:latin typeface="Times New Roman" panose="02020603050405020304" pitchFamily="18" charset="0"/>
                <a:cs typeface="Times New Roman" panose="02020603050405020304" pitchFamily="18" charset="0"/>
              </a:rPr>
              <a:t>Роль специальной одежды, специальной обуви и </a:t>
            </a:r>
            <a:r>
              <a:rPr lang="ru-RU" sz="2300" b="1" dirty="0" smtClean="0">
                <a:solidFill>
                  <a:srgbClr val="000000"/>
                </a:solidFill>
                <a:latin typeface="Times New Roman" panose="02020603050405020304" pitchFamily="18" charset="0"/>
                <a:cs typeface="Times New Roman" panose="02020603050405020304" pitchFamily="18" charset="0"/>
              </a:rPr>
              <a:t>других средств </a:t>
            </a:r>
            <a:r>
              <a:rPr lang="ru-RU" sz="2300" b="1" dirty="0">
                <a:solidFill>
                  <a:srgbClr val="000000"/>
                </a:solidFill>
                <a:latin typeface="Times New Roman" panose="02020603050405020304" pitchFamily="18" charset="0"/>
                <a:cs typeface="Times New Roman" panose="02020603050405020304" pitchFamily="18" charset="0"/>
              </a:rPr>
              <a:t>индивидуальной защиты в системе охраны труда</a:t>
            </a:r>
          </a:p>
        </p:txBody>
      </p:sp>
      <p:sp>
        <p:nvSpPr>
          <p:cNvPr id="37" name="Объект 5"/>
          <p:cNvSpPr txBox="1">
            <a:spLocks/>
          </p:cNvSpPr>
          <p:nvPr/>
        </p:nvSpPr>
        <p:spPr>
          <a:xfrm>
            <a:off x="212086" y="1196752"/>
            <a:ext cx="8832981" cy="1938992"/>
          </a:xfrm>
          <a:prstGeom prst="rect">
            <a:avLst/>
          </a:prstGeom>
        </p:spPr>
        <p:txBody>
          <a:bodyPr vert="horz" wrap="square" lIns="91440" tIns="45720" rIns="91440" bIns="45720" rtlCol="0">
            <a:sp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just"/>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          Под специальной одеждой, специальной обувью и другими средствами индивидуальной защиты (далее – СИЗ) понимаются средства индивидуального пользования, используемые для предотвращения или уменьшения воздействия на работников вредных и (или) опасных производственных факторов, а также для защиты от загрязнения.</a:t>
            </a:r>
            <a:endParaRPr 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6836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01000" cy="1154162"/>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Порядок организации хранения специальной одежды, специальной обуви и других средств индивидуальной защиты и ухода за ними.</a:t>
            </a:r>
          </a:p>
        </p:txBody>
      </p:sp>
      <p:sp>
        <p:nvSpPr>
          <p:cNvPr id="7" name="Прямоугольник 6"/>
          <p:cNvSpPr/>
          <p:nvPr/>
        </p:nvSpPr>
        <p:spPr>
          <a:xfrm>
            <a:off x="304403" y="1628800"/>
            <a:ext cx="4075576" cy="2862322"/>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w="25400">
            <a:solidFill>
              <a:schemeClr val="dk1">
                <a:shade val="50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Работодатель за счет собственных средств обязан обеспечивать уход за СИЗ и их хранение, своевременно осуществлять химчистку, стирку, дегазацию, дезактивацию, дезинфекцию, обезвреживание, обеспыливание, сушку СИЗ, а также ремонт и замену СИЗ</a:t>
            </a:r>
            <a:r>
              <a:rPr lang="ru-RU" sz="2000" dirty="0" smtClean="0">
                <a:solidFill>
                  <a:srgbClr val="000000"/>
                </a:solidFill>
                <a:latin typeface="Times New Roman" panose="02020603050405020304" pitchFamily="18" charset="0"/>
                <a:cs typeface="Times New Roman" panose="02020603050405020304"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p:txBody>
      </p:sp>
      <p:cxnSp>
        <p:nvCxnSpPr>
          <p:cNvPr id="10" name="Прямая со стрелкой 9"/>
          <p:cNvCxnSpPr>
            <a:stCxn id="17" idx="2"/>
          </p:cNvCxnSpPr>
          <p:nvPr/>
        </p:nvCxnSpPr>
        <p:spPr>
          <a:xfrm flipH="1">
            <a:off x="2032657" y="1291886"/>
            <a:ext cx="2337884" cy="33691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4370541" y="1154162"/>
            <a:ext cx="384043" cy="27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318954" y="5278400"/>
            <a:ext cx="4021113" cy="1323439"/>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w="25400">
            <a:solidFill>
              <a:schemeClr val="dk1">
                <a:shade val="50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В этих целях работодатель вправе выдавать работникам 2 комплекта соответствующих СИЗ с удвоенным сроком носки.</a:t>
            </a:r>
          </a:p>
        </p:txBody>
      </p:sp>
      <p:sp>
        <p:nvSpPr>
          <p:cNvPr id="33" name="Прямоугольник 32"/>
          <p:cNvSpPr/>
          <p:nvPr/>
        </p:nvSpPr>
        <p:spPr>
          <a:xfrm>
            <a:off x="4950491" y="1628800"/>
            <a:ext cx="4021113" cy="2246769"/>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w="25400">
            <a:solidFill>
              <a:schemeClr val="dk1">
                <a:shade val="50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Для хранения выданных работникам СИЗ работодатель предоставляет в соответствии с требованиями строительных норм и правил специально оборудованные помещения (гардеробные).</a:t>
            </a:r>
          </a:p>
        </p:txBody>
      </p:sp>
      <p:cxnSp>
        <p:nvCxnSpPr>
          <p:cNvPr id="38" name="Прямая со стрелкой 37"/>
          <p:cNvCxnSpPr/>
          <p:nvPr/>
        </p:nvCxnSpPr>
        <p:spPr>
          <a:xfrm>
            <a:off x="2181359" y="4491122"/>
            <a:ext cx="0" cy="78727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17" idx="6"/>
          </p:cNvCxnSpPr>
          <p:nvPr/>
        </p:nvCxnSpPr>
        <p:spPr>
          <a:xfrm>
            <a:off x="4754584" y="1291886"/>
            <a:ext cx="2625728" cy="33691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9218" name="Picture 2" descr="http://www.stroynet.ru/users/files/44454-5472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563" y="4491122"/>
            <a:ext cx="4372985" cy="2025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20</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699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profizdeliya.ru/image/cache/data/%D0%9C%D0%B5%D1%82%D0%B0%D0%BB%D0%BB%D0%B8%D1%87%D0%B5%D1%81%D0%BA%D0%B8%D0%B5%20%D1%88%D0%BA%D0%B0%D1%84%D1%8B/shso10-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34447" r="30867" b="2839"/>
          <a:stretch/>
        </p:blipFill>
        <p:spPr bwMode="auto">
          <a:xfrm>
            <a:off x="2002592" y="3739461"/>
            <a:ext cx="1850669" cy="291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3000" y="137722"/>
            <a:ext cx="9001000" cy="1154162"/>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Порядок организации хранения специальной одежды, специальной обуви и других средств индивидуальной защиты и ухода за ними.</a:t>
            </a:r>
          </a:p>
        </p:txBody>
      </p:sp>
      <p:cxnSp>
        <p:nvCxnSpPr>
          <p:cNvPr id="10" name="Прямая со стрелкой 9"/>
          <p:cNvCxnSpPr>
            <a:stCxn id="17" idx="2"/>
          </p:cNvCxnSpPr>
          <p:nvPr/>
        </p:nvCxnSpPr>
        <p:spPr>
          <a:xfrm flipH="1">
            <a:off x="2483768" y="1394627"/>
            <a:ext cx="1800200" cy="3061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4283968" y="1256903"/>
            <a:ext cx="384043" cy="27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рямоугольник 33"/>
          <p:cNvSpPr/>
          <p:nvPr/>
        </p:nvSpPr>
        <p:spPr>
          <a:xfrm>
            <a:off x="5580112" y="1772816"/>
            <a:ext cx="3240016" cy="4093428"/>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w="25400">
            <a:solidFill>
              <a:schemeClr val="dk1">
                <a:shade val="50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В случае отсутствия у работодателя технических возможностей для химчистки, стирки, ремонта, дегазации, дезактивации, </a:t>
            </a:r>
            <a:r>
              <a:rPr lang="ru-RU" sz="2000" dirty="0" smtClean="0">
                <a:solidFill>
                  <a:srgbClr val="000000"/>
                </a:solidFill>
                <a:latin typeface="Times New Roman" panose="02020603050405020304" pitchFamily="18" charset="0"/>
                <a:cs typeface="Times New Roman" panose="02020603050405020304" pitchFamily="18" charset="0"/>
              </a:rPr>
              <a:t>обезвре-живания </a:t>
            </a:r>
            <a:r>
              <a:rPr lang="ru-RU" sz="2000" dirty="0">
                <a:solidFill>
                  <a:srgbClr val="000000"/>
                </a:solidFill>
                <a:latin typeface="Times New Roman" panose="02020603050405020304" pitchFamily="18" charset="0"/>
                <a:cs typeface="Times New Roman" panose="02020603050405020304" pitchFamily="18" charset="0"/>
              </a:rPr>
              <a:t>и обеспыливания СИЗ данные работы выполняются </a:t>
            </a:r>
            <a:r>
              <a:rPr lang="ru-RU" sz="2000" dirty="0" smtClean="0">
                <a:solidFill>
                  <a:srgbClr val="000000"/>
                </a:solidFill>
                <a:latin typeface="Times New Roman" panose="02020603050405020304" pitchFamily="18" charset="0"/>
                <a:cs typeface="Times New Roman" panose="02020603050405020304" pitchFamily="18" charset="0"/>
              </a:rPr>
              <a:t>организа-цией</a:t>
            </a:r>
            <a:r>
              <a:rPr lang="ru-RU" sz="2000" dirty="0">
                <a:solidFill>
                  <a:srgbClr val="000000"/>
                </a:solidFill>
                <a:latin typeface="Times New Roman" panose="02020603050405020304" pitchFamily="18" charset="0"/>
                <a:cs typeface="Times New Roman" panose="02020603050405020304" pitchFamily="18" charset="0"/>
              </a:rPr>
              <a:t>, привлекаемой работодателем по гражданско-правовому договору.</a:t>
            </a:r>
          </a:p>
        </p:txBody>
      </p:sp>
      <p:cxnSp>
        <p:nvCxnSpPr>
          <p:cNvPr id="39" name="Прямая со стрелкой 38"/>
          <p:cNvCxnSpPr>
            <a:stCxn id="17" idx="6"/>
          </p:cNvCxnSpPr>
          <p:nvPr/>
        </p:nvCxnSpPr>
        <p:spPr>
          <a:xfrm>
            <a:off x="4668011" y="1394627"/>
            <a:ext cx="1776197" cy="3061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23098" y="1772816"/>
            <a:ext cx="5040990" cy="1938992"/>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w="25400">
            <a:solidFill>
              <a:schemeClr val="dk1">
                <a:shade val="50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 В зависимости от условий труда работодателем (в его структурных подразделениях) устраиваются сушилки, камеры и установки для сушки, обеспыливания, дегазации, дезактивации и обезвреживания СИЗ.</a:t>
            </a:r>
          </a:p>
        </p:txBody>
      </p: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21</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649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5"/>
          <p:cNvSpPr>
            <a:spLocks noGrp="1"/>
          </p:cNvSpPr>
          <p:nvPr>
            <p:ph idx="1"/>
          </p:nvPr>
        </p:nvSpPr>
        <p:spPr>
          <a:xfrm>
            <a:off x="251520" y="1628800"/>
            <a:ext cx="8736971" cy="1323439"/>
          </a:xfrm>
          <a:prstGeom prst="rect">
            <a:avLst/>
          </a:prstGeom>
        </p:spPr>
        <p:txBody>
          <a:bodyPr wrap="square">
            <a:spAutoFit/>
          </a:bodyPr>
          <a:lstStyle/>
          <a:p>
            <a:pPr marL="114300" indent="0" algn="just">
              <a:buNone/>
            </a:pPr>
            <a:r>
              <a:rPr lang="ru-RU" sz="2000" dirty="0" smtClean="0">
                <a:solidFill>
                  <a:srgbClr val="000000"/>
                </a:solidFill>
                <a:latin typeface="Times New Roman" panose="02020603050405020304" pitchFamily="18" charset="0"/>
                <a:cs typeface="Times New Roman" panose="02020603050405020304" pitchFamily="18" charset="0"/>
              </a:rPr>
              <a:t>	В </a:t>
            </a:r>
            <a:r>
              <a:rPr lang="ru-RU" sz="2000" dirty="0">
                <a:solidFill>
                  <a:srgbClr val="000000"/>
                </a:solidFill>
                <a:latin typeface="Times New Roman" panose="02020603050405020304" pitchFamily="18" charset="0"/>
                <a:cs typeface="Times New Roman" panose="02020603050405020304" pitchFamily="18" charset="0"/>
              </a:rPr>
              <a:t>данной Справочной информации представлены нормативные акты, утвердившие Типовые нормы бесплатной выдачи специальной одежды, специальной обуви и других средств индивидуальной защиты работникам, классифицированные по видам экономической деятельности.</a:t>
            </a:r>
          </a:p>
        </p:txBody>
      </p: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22</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4"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4294967295"/>
          </p:nvPr>
        </p:nvSpPr>
        <p:spPr>
          <a:xfrm>
            <a:off x="179512" y="2924944"/>
            <a:ext cx="8737600" cy="400110"/>
          </a:xfrm>
          <a:prstGeom prst="rect">
            <a:avLst/>
          </a:prstGeom>
        </p:spPr>
        <p:txBody>
          <a:bodyPr wrap="square">
            <a:spAutoFit/>
          </a:bodyPr>
          <a:lstStyle/>
          <a:p>
            <a:pPr marL="114300" indent="0">
              <a:buNone/>
            </a:pPr>
            <a:r>
              <a:rPr lang="ru-RU" sz="2000" b="1" dirty="0" smtClean="0">
                <a:solidFill>
                  <a:srgbClr val="000000"/>
                </a:solidFill>
                <a:latin typeface="Times New Roman" panose="02020603050405020304" pitchFamily="18" charset="0"/>
                <a:cs typeface="Times New Roman" panose="02020603050405020304" pitchFamily="18" charset="0"/>
              </a:rPr>
              <a:t>1. Все отрасли экономики</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40685977"/>
              </p:ext>
            </p:extLst>
          </p:nvPr>
        </p:nvGraphicFramePr>
        <p:xfrm>
          <a:off x="179512" y="3356992"/>
          <a:ext cx="8770152" cy="3291840"/>
        </p:xfrm>
        <a:graphic>
          <a:graphicData uri="http://schemas.openxmlformats.org/drawingml/2006/table">
            <a:tbl>
              <a:tblPr>
                <a:tableStyleId>{C4B1156A-380E-4F78-BDF5-A606A8083BF9}</a:tableStyleId>
              </a:tblPr>
              <a:tblGrid>
                <a:gridCol w="6048672"/>
                <a:gridCol w="2721480"/>
              </a:tblGrid>
              <a:tr h="15430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Типовые     нормы     бесплатной    </a:t>
                      </a:r>
                      <a:r>
                        <a:rPr lang="ru-RU" sz="1800" dirty="0" smtClean="0">
                          <a:solidFill>
                            <a:srgbClr val="000000"/>
                          </a:solidFill>
                          <a:effectLst/>
                          <a:latin typeface="Times New Roman" panose="02020603050405020304" pitchFamily="18" charset="0"/>
                          <a:cs typeface="Times New Roman" panose="02020603050405020304" pitchFamily="18" charset="0"/>
                        </a:rPr>
                        <a:t>выдачи</a:t>
                      </a:r>
                      <a:r>
                        <a:rPr lang="ru-RU" sz="1800" baseline="0" dirty="0" smtClean="0">
                          <a:solidFill>
                            <a:srgbClr val="000000"/>
                          </a:solidFill>
                          <a:effectLst/>
                          <a:latin typeface="Times New Roman" panose="02020603050405020304" pitchFamily="18" charset="0"/>
                          <a:cs typeface="Times New Roman" panose="02020603050405020304" pitchFamily="18" charset="0"/>
                        </a:rPr>
                        <a:t> </a:t>
                      </a:r>
                      <a:r>
                        <a:rPr lang="ru-RU" sz="1800" dirty="0" smtClean="0">
                          <a:solidFill>
                            <a:srgbClr val="000000"/>
                          </a:solidFill>
                          <a:effectLst/>
                          <a:latin typeface="Times New Roman" panose="02020603050405020304" pitchFamily="18" charset="0"/>
                          <a:cs typeface="Times New Roman" panose="02020603050405020304" pitchFamily="18" charset="0"/>
                        </a:rPr>
                        <a:t>сертифицированных    </a:t>
                      </a:r>
                      <a:r>
                        <a:rPr lang="ru-RU" sz="1800" dirty="0">
                          <a:solidFill>
                            <a:srgbClr val="000000"/>
                          </a:solidFill>
                          <a:effectLst/>
                          <a:latin typeface="Times New Roman" panose="02020603050405020304" pitchFamily="18" charset="0"/>
                          <a:cs typeface="Times New Roman" panose="02020603050405020304" pitchFamily="18" charset="0"/>
                        </a:rPr>
                        <a:t>специальной   одежды</a:t>
                      </a:r>
                      <a:r>
                        <a:rPr lang="ru-RU" sz="1800" dirty="0" smtClean="0">
                          <a:solidFill>
                            <a:srgbClr val="000000"/>
                          </a:solidFill>
                          <a:effectLst/>
                          <a:latin typeface="Times New Roman" panose="02020603050405020304" pitchFamily="18" charset="0"/>
                          <a:cs typeface="Times New Roman" panose="02020603050405020304" pitchFamily="18" charset="0"/>
                        </a:rPr>
                        <a:t>, специальной   </a:t>
                      </a:r>
                      <a:r>
                        <a:rPr lang="ru-RU" sz="1800" dirty="0">
                          <a:solidFill>
                            <a:srgbClr val="000000"/>
                          </a:solidFill>
                          <a:effectLst/>
                          <a:latin typeface="Times New Roman" panose="02020603050405020304" pitchFamily="18" charset="0"/>
                          <a:cs typeface="Times New Roman" panose="02020603050405020304" pitchFamily="18" charset="0"/>
                        </a:rPr>
                        <a:t>обуви   и   других   </a:t>
                      </a:r>
                      <a:r>
                        <a:rPr lang="ru-RU" sz="1800" dirty="0" smtClean="0">
                          <a:solidFill>
                            <a:srgbClr val="000000"/>
                          </a:solidFill>
                          <a:effectLst/>
                          <a:latin typeface="Times New Roman" panose="02020603050405020304" pitchFamily="18" charset="0"/>
                          <a:cs typeface="Times New Roman" panose="02020603050405020304" pitchFamily="18" charset="0"/>
                        </a:rPr>
                        <a:t>средств индивидуальной  </a:t>
                      </a:r>
                      <a:r>
                        <a:rPr lang="ru-RU" sz="1800" dirty="0">
                          <a:solidFill>
                            <a:srgbClr val="000000"/>
                          </a:solidFill>
                          <a:effectLst/>
                          <a:latin typeface="Times New Roman" panose="02020603050405020304" pitchFamily="18" charset="0"/>
                          <a:cs typeface="Times New Roman" panose="02020603050405020304" pitchFamily="18" charset="0"/>
                        </a:rPr>
                        <a:t>защиты работникам </a:t>
                      </a:r>
                      <a:r>
                        <a:rPr lang="ru-RU" sz="1800" dirty="0" smtClean="0">
                          <a:solidFill>
                            <a:srgbClr val="000000"/>
                          </a:solidFill>
                          <a:effectLst/>
                          <a:latin typeface="Times New Roman" panose="02020603050405020304" pitchFamily="18" charset="0"/>
                          <a:cs typeface="Times New Roman" panose="02020603050405020304" pitchFamily="18" charset="0"/>
                        </a:rPr>
                        <a:t>сквозных профессий   </a:t>
                      </a:r>
                      <a:r>
                        <a:rPr lang="ru-RU" sz="1800" dirty="0">
                          <a:solidFill>
                            <a:srgbClr val="000000"/>
                          </a:solidFill>
                          <a:effectLst/>
                          <a:latin typeface="Times New Roman" panose="02020603050405020304" pitchFamily="18" charset="0"/>
                          <a:cs typeface="Times New Roman" panose="02020603050405020304" pitchFamily="18" charset="0"/>
                        </a:rPr>
                        <a:t>и   должностей  всех  </a:t>
                      </a:r>
                      <a:r>
                        <a:rPr lang="ru-RU" sz="1800" dirty="0" smtClean="0">
                          <a:solidFill>
                            <a:srgbClr val="000000"/>
                          </a:solidFill>
                          <a:effectLst/>
                          <a:latin typeface="Times New Roman" panose="02020603050405020304" pitchFamily="18" charset="0"/>
                          <a:cs typeface="Times New Roman" panose="02020603050405020304" pitchFamily="18" charset="0"/>
                        </a:rPr>
                        <a:t>отраслей экономики</a:t>
                      </a:r>
                      <a:r>
                        <a:rPr lang="ru-RU" sz="1800" dirty="0">
                          <a:solidFill>
                            <a:srgbClr val="000000"/>
                          </a:solidFill>
                          <a:effectLst/>
                          <a:latin typeface="Times New Roman" panose="02020603050405020304" pitchFamily="18" charset="0"/>
                          <a:cs typeface="Times New Roman" panose="02020603050405020304" pitchFamily="18" charset="0"/>
                        </a:rPr>
                        <a:t>, занятым на работах с вредными </a:t>
                      </a:r>
                      <a:r>
                        <a:rPr lang="ru-RU" sz="1800" dirty="0" smtClean="0">
                          <a:solidFill>
                            <a:srgbClr val="000000"/>
                          </a:solidFill>
                          <a:effectLst/>
                          <a:latin typeface="Times New Roman" panose="02020603050405020304" pitchFamily="18" charset="0"/>
                          <a:cs typeface="Times New Roman" panose="02020603050405020304" pitchFamily="18" charset="0"/>
                        </a:rPr>
                        <a:t>и (или</a:t>
                      </a:r>
                      <a:r>
                        <a:rPr lang="ru-RU" sz="1800" dirty="0">
                          <a:solidFill>
                            <a:srgbClr val="000000"/>
                          </a:solidFill>
                          <a:effectLst/>
                          <a:latin typeface="Times New Roman" panose="02020603050405020304" pitchFamily="18" charset="0"/>
                          <a:cs typeface="Times New Roman" panose="02020603050405020304" pitchFamily="18" charset="0"/>
                        </a:rPr>
                        <a:t>) опасными условиями труда, а также </a:t>
                      </a:r>
                      <a:r>
                        <a:rPr lang="ru-RU" sz="1800" dirty="0" smtClean="0">
                          <a:solidFill>
                            <a:srgbClr val="000000"/>
                          </a:solidFill>
                          <a:effectLst/>
                          <a:latin typeface="Times New Roman" panose="02020603050405020304" pitchFamily="18" charset="0"/>
                          <a:cs typeface="Times New Roman" panose="02020603050405020304" pitchFamily="18" charset="0"/>
                        </a:rPr>
                        <a:t>на работах</a:t>
                      </a:r>
                      <a:r>
                        <a:rPr lang="ru-RU" sz="1800" dirty="0">
                          <a:solidFill>
                            <a:srgbClr val="000000"/>
                          </a:solidFill>
                          <a:effectLst/>
                          <a:latin typeface="Times New Roman" panose="02020603050405020304" pitchFamily="18" charset="0"/>
                          <a:cs typeface="Times New Roman" panose="02020603050405020304" pitchFamily="18" charset="0"/>
                        </a:rPr>
                        <a:t>,      выполняемых     в     </a:t>
                      </a:r>
                      <a:r>
                        <a:rPr lang="ru-RU" sz="1800" dirty="0" smtClean="0">
                          <a:solidFill>
                            <a:srgbClr val="000000"/>
                          </a:solidFill>
                          <a:effectLst/>
                          <a:latin typeface="Times New Roman" panose="02020603050405020304" pitchFamily="18" charset="0"/>
                          <a:cs typeface="Times New Roman" panose="02020603050405020304" pitchFamily="18" charset="0"/>
                        </a:rPr>
                        <a:t>особых температурных  </a:t>
                      </a:r>
                      <a:r>
                        <a:rPr lang="ru-RU" sz="1800" dirty="0">
                          <a:solidFill>
                            <a:srgbClr val="000000"/>
                          </a:solidFill>
                          <a:effectLst/>
                          <a:latin typeface="Times New Roman" panose="02020603050405020304" pitchFamily="18" charset="0"/>
                          <a:cs typeface="Times New Roman" panose="02020603050405020304" pitchFamily="18" charset="0"/>
                        </a:rPr>
                        <a:t>условиях  или  связанных  </a:t>
                      </a:r>
                      <a:r>
                        <a:rPr lang="ru-RU" sz="1800" dirty="0" smtClean="0">
                          <a:solidFill>
                            <a:srgbClr val="000000"/>
                          </a:solidFill>
                          <a:effectLst/>
                          <a:latin typeface="Times New Roman" panose="02020603050405020304" pitchFamily="18" charset="0"/>
                          <a:cs typeface="Times New Roman" panose="02020603050405020304" pitchFamily="18" charset="0"/>
                        </a:rPr>
                        <a:t>с загрязнением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2"/>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01.10.2008 </a:t>
                      </a:r>
                      <a:endParaRPr lang="ru-RU" sz="1800" dirty="0" smtClean="0">
                        <a:solidFill>
                          <a:srgbClr val="000000"/>
                        </a:solidFill>
                        <a:effectLst/>
                        <a:latin typeface="Times New Roman" panose="02020603050405020304" pitchFamily="18" charset="0"/>
                        <a:cs typeface="Times New Roman" panose="02020603050405020304" pitchFamily="18" charset="0"/>
                      </a:endParaRPr>
                    </a:p>
                    <a:p>
                      <a:pPr algn="just">
                        <a:spcAft>
                          <a:spcPts val="0"/>
                        </a:spcAft>
                      </a:pP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541н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6858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Типовые     нормы     бесплатной    </a:t>
                      </a:r>
                      <a:r>
                        <a:rPr lang="ru-RU" sz="1800" dirty="0" smtClean="0">
                          <a:solidFill>
                            <a:srgbClr val="000000"/>
                          </a:solidFill>
                          <a:effectLst/>
                          <a:latin typeface="Times New Roman" panose="02020603050405020304" pitchFamily="18" charset="0"/>
                          <a:cs typeface="Times New Roman" panose="02020603050405020304" pitchFamily="18" charset="0"/>
                        </a:rPr>
                        <a:t>выдачи сертифицированной  </a:t>
                      </a:r>
                      <a:r>
                        <a:rPr lang="ru-RU" sz="1800" dirty="0">
                          <a:solidFill>
                            <a:srgbClr val="000000"/>
                          </a:solidFill>
                          <a:effectLst/>
                          <a:latin typeface="Times New Roman" panose="02020603050405020304" pitchFamily="18" charset="0"/>
                          <a:cs typeface="Times New Roman" panose="02020603050405020304" pitchFamily="18" charset="0"/>
                        </a:rPr>
                        <a:t>специальной  </a:t>
                      </a:r>
                      <a:r>
                        <a:rPr lang="ru-RU" sz="1800" dirty="0" smtClean="0">
                          <a:solidFill>
                            <a:srgbClr val="000000"/>
                          </a:solidFill>
                          <a:effectLst/>
                          <a:latin typeface="Times New Roman" panose="02020603050405020304" pitchFamily="18" charset="0"/>
                          <a:cs typeface="Times New Roman" panose="02020603050405020304" pitchFamily="18" charset="0"/>
                        </a:rPr>
                        <a:t>сигнальной одежды   </a:t>
                      </a:r>
                      <a:r>
                        <a:rPr lang="ru-RU" sz="1800" dirty="0">
                          <a:solidFill>
                            <a:srgbClr val="000000"/>
                          </a:solidFill>
                          <a:effectLst/>
                          <a:latin typeface="Times New Roman" panose="02020603050405020304" pitchFamily="18" charset="0"/>
                          <a:cs typeface="Times New Roman" panose="02020603050405020304" pitchFamily="18" charset="0"/>
                        </a:rPr>
                        <a:t>повышенной  видимости  </a:t>
                      </a:r>
                      <a:r>
                        <a:rPr lang="ru-RU" sz="1800" dirty="0" smtClean="0">
                          <a:solidFill>
                            <a:srgbClr val="000000"/>
                          </a:solidFill>
                          <a:effectLst/>
                          <a:latin typeface="Times New Roman" panose="02020603050405020304" pitchFamily="18" charset="0"/>
                          <a:cs typeface="Times New Roman" panose="02020603050405020304" pitchFamily="18" charset="0"/>
                        </a:rPr>
                        <a:t>работникам всех </a:t>
                      </a:r>
                      <a:r>
                        <a:rPr lang="ru-RU" sz="1800" dirty="0">
                          <a:solidFill>
                            <a:srgbClr val="000000"/>
                          </a:solidFill>
                          <a:effectLst/>
                          <a:latin typeface="Times New Roman" panose="02020603050405020304" pitchFamily="18" charset="0"/>
                          <a:cs typeface="Times New Roman" panose="02020603050405020304" pitchFamily="18" charset="0"/>
                        </a:rPr>
                        <a:t>отраслей экономики    </a:t>
                      </a:r>
                      <a:r>
                        <a:rPr lang="ru-RU" sz="1800" dirty="0" smtClean="0">
                          <a:solidFill>
                            <a:srgbClr val="000000"/>
                          </a:solidFill>
                          <a:effectLst/>
                          <a:latin typeface="Times New Roman" panose="02020603050405020304" pitchFamily="18" charset="0"/>
                          <a:cs typeface="Times New Roman" panose="02020603050405020304" pitchFamily="18" charset="0"/>
                        </a:rPr>
                        <a:t>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3"/>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20.04.2006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297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Tree>
    <p:extLst>
      <p:ext uri="{BB962C8B-B14F-4D97-AF65-F5344CB8AC3E}">
        <p14:creationId xmlns:p14="http://schemas.microsoft.com/office/powerpoint/2010/main" val="4218416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23</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4"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14163073"/>
              </p:ext>
            </p:extLst>
          </p:nvPr>
        </p:nvGraphicFramePr>
        <p:xfrm>
          <a:off x="251520" y="1628800"/>
          <a:ext cx="8770152" cy="4824536"/>
        </p:xfrm>
        <a:graphic>
          <a:graphicData uri="http://schemas.openxmlformats.org/drawingml/2006/table">
            <a:tbl>
              <a:tblPr>
                <a:tableStyleId>{C4B1156A-380E-4F78-BDF5-A606A8083BF9}</a:tableStyleId>
              </a:tblPr>
              <a:tblGrid>
                <a:gridCol w="6048672"/>
                <a:gridCol w="2721480"/>
              </a:tblGrid>
              <a:tr h="4824536">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Нормы  бесплатной выдачи работникам </a:t>
                      </a:r>
                      <a:r>
                        <a:rPr lang="ru-RU" sz="1800" dirty="0" smtClean="0">
                          <a:solidFill>
                            <a:srgbClr val="000000"/>
                          </a:solidFill>
                          <a:effectLst/>
                          <a:latin typeface="Times New Roman" panose="02020603050405020304" pitchFamily="18" charset="0"/>
                          <a:cs typeface="Times New Roman" panose="02020603050405020304" pitchFamily="18" charset="0"/>
                        </a:rPr>
                        <a:t>теплой</a:t>
                      </a:r>
                      <a:r>
                        <a:rPr lang="ru-RU" sz="1800" baseline="0" dirty="0" smtClean="0">
                          <a:solidFill>
                            <a:srgbClr val="000000"/>
                          </a:solidFill>
                          <a:effectLst/>
                          <a:latin typeface="Times New Roman" panose="02020603050405020304" pitchFamily="18" charset="0"/>
                          <a:cs typeface="Times New Roman" panose="02020603050405020304" pitchFamily="18" charset="0"/>
                        </a:rPr>
                        <a:t> </a:t>
                      </a:r>
                      <a:r>
                        <a:rPr lang="ru-RU" sz="1800" dirty="0" smtClean="0">
                          <a:solidFill>
                            <a:srgbClr val="000000"/>
                          </a:solidFill>
                          <a:effectLst/>
                          <a:latin typeface="Times New Roman" panose="02020603050405020304" pitchFamily="18" charset="0"/>
                          <a:cs typeface="Times New Roman" panose="02020603050405020304" pitchFamily="18" charset="0"/>
                        </a:rPr>
                        <a:t>специальной  </a:t>
                      </a:r>
                      <a:r>
                        <a:rPr lang="ru-RU" sz="1800" dirty="0">
                          <a:solidFill>
                            <a:srgbClr val="000000"/>
                          </a:solidFill>
                          <a:effectLst/>
                          <a:latin typeface="Times New Roman" panose="02020603050405020304" pitchFamily="18" charset="0"/>
                          <a:cs typeface="Times New Roman" panose="02020603050405020304" pitchFamily="18" charset="0"/>
                        </a:rPr>
                        <a:t>одежды  и  теплой </a:t>
                      </a:r>
                      <a:r>
                        <a:rPr lang="ru-RU" sz="1800" dirty="0" smtClean="0">
                          <a:solidFill>
                            <a:srgbClr val="000000"/>
                          </a:solidFill>
                          <a:effectLst/>
                          <a:latin typeface="Times New Roman" panose="02020603050405020304" pitchFamily="18" charset="0"/>
                          <a:cs typeface="Times New Roman" panose="02020603050405020304" pitchFamily="18" charset="0"/>
                        </a:rPr>
                        <a:t>специальной обуви  </a:t>
                      </a:r>
                      <a:r>
                        <a:rPr lang="ru-RU" sz="1800" dirty="0">
                          <a:solidFill>
                            <a:srgbClr val="000000"/>
                          </a:solidFill>
                          <a:effectLst/>
                          <a:latin typeface="Times New Roman" panose="02020603050405020304" pitchFamily="18" charset="0"/>
                          <a:cs typeface="Times New Roman" panose="02020603050405020304" pitchFamily="18" charset="0"/>
                        </a:rPr>
                        <a:t>по климатическим поясам, единым </a:t>
                      </a:r>
                      <a:r>
                        <a:rPr lang="ru-RU" sz="1800" dirty="0" smtClean="0">
                          <a:solidFill>
                            <a:srgbClr val="000000"/>
                          </a:solidFill>
                          <a:effectLst/>
                          <a:latin typeface="Times New Roman" panose="02020603050405020304" pitchFamily="18" charset="0"/>
                          <a:cs typeface="Times New Roman" panose="02020603050405020304" pitchFamily="18" charset="0"/>
                        </a:rPr>
                        <a:t>для всех     </a:t>
                      </a:r>
                      <a:r>
                        <a:rPr lang="ru-RU" sz="1800" dirty="0">
                          <a:solidFill>
                            <a:srgbClr val="000000"/>
                          </a:solidFill>
                          <a:effectLst/>
                          <a:latin typeface="Times New Roman" panose="02020603050405020304" pitchFamily="18" charset="0"/>
                          <a:cs typeface="Times New Roman" panose="02020603050405020304" pitchFamily="18" charset="0"/>
                        </a:rPr>
                        <a:t>отраслей     экономики     (кроме</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климатических   районов,   </a:t>
                      </a:r>
                      <a:r>
                        <a:rPr lang="ru-RU" sz="1800" dirty="0" smtClean="0">
                          <a:solidFill>
                            <a:srgbClr val="000000"/>
                          </a:solidFill>
                          <a:effectLst/>
                          <a:latin typeface="Times New Roman" panose="02020603050405020304" pitchFamily="18" charset="0"/>
                          <a:cs typeface="Times New Roman" panose="02020603050405020304" pitchFamily="18" charset="0"/>
                        </a:rPr>
                        <a:t>предусмотренных особо    </a:t>
                      </a:r>
                      <a:r>
                        <a:rPr lang="ru-RU" sz="1800" dirty="0">
                          <a:solidFill>
                            <a:srgbClr val="000000"/>
                          </a:solidFill>
                          <a:effectLst/>
                          <a:latin typeface="Times New Roman" panose="02020603050405020304" pitchFamily="18" charset="0"/>
                          <a:cs typeface="Times New Roman" panose="02020603050405020304" pitchFamily="18" charset="0"/>
                        </a:rPr>
                        <a:t>в   Типовых   отраслевых   </a:t>
                      </a:r>
                      <a:r>
                        <a:rPr lang="ru-RU" sz="1800" dirty="0" smtClean="0">
                          <a:solidFill>
                            <a:srgbClr val="000000"/>
                          </a:solidFill>
                          <a:effectLst/>
                          <a:latin typeface="Times New Roman" panose="02020603050405020304" pitchFamily="18" charset="0"/>
                          <a:cs typeface="Times New Roman" panose="02020603050405020304" pitchFamily="18" charset="0"/>
                        </a:rPr>
                        <a:t>нормах бесплатной   </a:t>
                      </a:r>
                      <a:r>
                        <a:rPr lang="ru-RU" sz="1800" dirty="0">
                          <a:solidFill>
                            <a:srgbClr val="000000"/>
                          </a:solidFill>
                          <a:effectLst/>
                          <a:latin typeface="Times New Roman" panose="02020603050405020304" pitchFamily="18" charset="0"/>
                          <a:cs typeface="Times New Roman" panose="02020603050405020304" pitchFamily="18" charset="0"/>
                        </a:rPr>
                        <a:t>выдачи   специальной  </a:t>
                      </a:r>
                      <a:r>
                        <a:rPr lang="ru-RU" sz="1800" dirty="0" smtClean="0">
                          <a:solidFill>
                            <a:srgbClr val="000000"/>
                          </a:solidFill>
                          <a:effectLst/>
                          <a:latin typeface="Times New Roman" panose="02020603050405020304" pitchFamily="18" charset="0"/>
                          <a:cs typeface="Times New Roman" panose="02020603050405020304" pitchFamily="18" charset="0"/>
                        </a:rPr>
                        <a:t>одежды, специальной   </a:t>
                      </a:r>
                      <a:r>
                        <a:rPr lang="ru-RU" sz="1800" dirty="0">
                          <a:solidFill>
                            <a:srgbClr val="000000"/>
                          </a:solidFill>
                          <a:effectLst/>
                          <a:latin typeface="Times New Roman" panose="02020603050405020304" pitchFamily="18" charset="0"/>
                          <a:cs typeface="Times New Roman" panose="02020603050405020304" pitchFamily="18" charset="0"/>
                        </a:rPr>
                        <a:t>обуви   и   других   </a:t>
                      </a:r>
                      <a:r>
                        <a:rPr lang="ru-RU" sz="1800" dirty="0" smtClean="0">
                          <a:solidFill>
                            <a:srgbClr val="000000"/>
                          </a:solidFill>
                          <a:effectLst/>
                          <a:latin typeface="Times New Roman" panose="02020603050405020304" pitchFamily="18" charset="0"/>
                          <a:cs typeface="Times New Roman" panose="02020603050405020304" pitchFamily="18" charset="0"/>
                        </a:rPr>
                        <a:t>средств индивидуальной  </a:t>
                      </a:r>
                      <a:r>
                        <a:rPr lang="ru-RU" sz="1800" dirty="0">
                          <a:solidFill>
                            <a:srgbClr val="000000"/>
                          </a:solidFill>
                          <a:effectLst/>
                          <a:latin typeface="Times New Roman" panose="02020603050405020304" pitchFamily="18" charset="0"/>
                          <a:cs typeface="Times New Roman" panose="02020603050405020304" pitchFamily="18" charset="0"/>
                        </a:rPr>
                        <a:t>защиты работникам </a:t>
                      </a:r>
                      <a:r>
                        <a:rPr lang="ru-RU" sz="1800" dirty="0" smtClean="0">
                          <a:solidFill>
                            <a:srgbClr val="000000"/>
                          </a:solidFill>
                          <a:effectLst/>
                          <a:latin typeface="Times New Roman" panose="02020603050405020304" pitchFamily="18" charset="0"/>
                          <a:cs typeface="Times New Roman" panose="02020603050405020304" pitchFamily="18" charset="0"/>
                        </a:rPr>
                        <a:t>морского транспорта</a:t>
                      </a:r>
                      <a:r>
                        <a:rPr lang="ru-RU" sz="1800" dirty="0">
                          <a:solidFill>
                            <a:srgbClr val="000000"/>
                          </a:solidFill>
                          <a:effectLst/>
                          <a:latin typeface="Times New Roman" panose="02020603050405020304" pitchFamily="18" charset="0"/>
                          <a:cs typeface="Times New Roman" panose="02020603050405020304" pitchFamily="18" charset="0"/>
                        </a:rPr>
                        <a:t>;     работникам     </a:t>
                      </a:r>
                      <a:r>
                        <a:rPr lang="ru-RU" sz="1800" dirty="0" smtClean="0">
                          <a:solidFill>
                            <a:srgbClr val="000000"/>
                          </a:solidFill>
                          <a:effectLst/>
                          <a:latin typeface="Times New Roman" panose="02020603050405020304" pitchFamily="18" charset="0"/>
                          <a:cs typeface="Times New Roman" panose="02020603050405020304" pitchFamily="18" charset="0"/>
                        </a:rPr>
                        <a:t>гражданской авиации</a:t>
                      </a:r>
                      <a:r>
                        <a:rPr lang="ru-RU" sz="1800" dirty="0">
                          <a:solidFill>
                            <a:srgbClr val="000000"/>
                          </a:solidFill>
                          <a:effectLst/>
                          <a:latin typeface="Times New Roman" panose="02020603050405020304" pitchFamily="18" charset="0"/>
                          <a:cs typeface="Times New Roman" panose="02020603050405020304" pitchFamily="18" charset="0"/>
                        </a:rPr>
                        <a:t>;     работникам,    </a:t>
                      </a:r>
                      <a:r>
                        <a:rPr lang="ru-RU" sz="1800" dirty="0" smtClean="0">
                          <a:solidFill>
                            <a:srgbClr val="000000"/>
                          </a:solidFill>
                          <a:effectLst/>
                          <a:latin typeface="Times New Roman" panose="02020603050405020304" pitchFamily="18" charset="0"/>
                          <a:cs typeface="Times New Roman" panose="02020603050405020304" pitchFamily="18" charset="0"/>
                        </a:rPr>
                        <a:t>осуществляющим наблюдения        </a:t>
                      </a:r>
                      <a:r>
                        <a:rPr lang="ru-RU" sz="1800" dirty="0">
                          <a:solidFill>
                            <a:srgbClr val="000000"/>
                          </a:solidFill>
                          <a:effectLst/>
                          <a:latin typeface="Times New Roman" panose="02020603050405020304" pitchFamily="18" charset="0"/>
                          <a:cs typeface="Times New Roman" panose="02020603050405020304" pitchFamily="18" charset="0"/>
                        </a:rPr>
                        <a:t>и        работы       </a:t>
                      </a:r>
                      <a:r>
                        <a:rPr lang="ru-RU" sz="1800" dirty="0" smtClean="0">
                          <a:solidFill>
                            <a:srgbClr val="000000"/>
                          </a:solidFill>
                          <a:effectLst/>
                          <a:latin typeface="Times New Roman" panose="02020603050405020304" pitchFamily="18" charset="0"/>
                          <a:cs typeface="Times New Roman" panose="02020603050405020304" pitchFamily="18" charset="0"/>
                        </a:rPr>
                        <a:t>по гидрометеорологическому  </a:t>
                      </a:r>
                      <a:r>
                        <a:rPr lang="ru-RU" sz="1800" dirty="0">
                          <a:solidFill>
                            <a:srgbClr val="000000"/>
                          </a:solidFill>
                          <a:effectLst/>
                          <a:latin typeface="Times New Roman" panose="02020603050405020304" pitchFamily="18" charset="0"/>
                          <a:cs typeface="Times New Roman" panose="02020603050405020304" pitchFamily="18" charset="0"/>
                        </a:rPr>
                        <a:t>режиму </a:t>
                      </a:r>
                      <a:r>
                        <a:rPr lang="ru-RU" sz="1800" dirty="0" smtClean="0">
                          <a:solidFill>
                            <a:srgbClr val="000000"/>
                          </a:solidFill>
                          <a:effectLst/>
                          <a:latin typeface="Times New Roman" panose="02020603050405020304" pitchFamily="18" charset="0"/>
                          <a:cs typeface="Times New Roman" panose="02020603050405020304" pitchFamily="18" charset="0"/>
                        </a:rPr>
                        <a:t>окружающей среды</a:t>
                      </a:r>
                      <a:r>
                        <a:rPr lang="ru-RU" sz="1800" dirty="0">
                          <a:solidFill>
                            <a:srgbClr val="000000"/>
                          </a:solidFill>
                          <a:effectLst/>
                          <a:latin typeface="Times New Roman" panose="02020603050405020304" pitchFamily="18" charset="0"/>
                          <a:cs typeface="Times New Roman" panose="02020603050405020304" pitchFamily="18" charset="0"/>
                        </a:rPr>
                        <a:t>;  постоянному  и переменному </a:t>
                      </a:r>
                      <a:r>
                        <a:rPr lang="ru-RU" sz="1800" dirty="0" smtClean="0">
                          <a:solidFill>
                            <a:srgbClr val="000000"/>
                          </a:solidFill>
                          <a:effectLst/>
                          <a:latin typeface="Times New Roman" panose="02020603050405020304" pitchFamily="18" charset="0"/>
                          <a:cs typeface="Times New Roman" panose="02020603050405020304" pitchFamily="18" charset="0"/>
                        </a:rPr>
                        <a:t>составу учебных     </a:t>
                      </a:r>
                      <a:r>
                        <a:rPr lang="ru-RU" sz="1800" dirty="0">
                          <a:solidFill>
                            <a:srgbClr val="000000"/>
                          </a:solidFill>
                          <a:effectLst/>
                          <a:latin typeface="Times New Roman" panose="02020603050405020304" pitchFamily="18" charset="0"/>
                          <a:cs typeface="Times New Roman" panose="02020603050405020304" pitchFamily="18" charset="0"/>
                        </a:rPr>
                        <a:t>и    спортивных    </a:t>
                      </a:r>
                      <a:r>
                        <a:rPr lang="ru-RU" sz="1800" dirty="0" smtClean="0">
                          <a:solidFill>
                            <a:srgbClr val="000000"/>
                          </a:solidFill>
                          <a:effectLst/>
                          <a:latin typeface="Times New Roman" panose="02020603050405020304" pitchFamily="18" charset="0"/>
                          <a:cs typeface="Times New Roman" panose="02020603050405020304" pitchFamily="18" charset="0"/>
                        </a:rPr>
                        <a:t>организаций Российской </a:t>
                      </a:r>
                      <a:r>
                        <a:rPr lang="ru-RU" sz="1800" dirty="0">
                          <a:solidFill>
                            <a:srgbClr val="000000"/>
                          </a:solidFill>
                          <a:effectLst/>
                          <a:latin typeface="Times New Roman" panose="02020603050405020304" pitchFamily="18" charset="0"/>
                          <a:cs typeface="Times New Roman" panose="02020603050405020304" pitchFamily="18" charset="0"/>
                        </a:rPr>
                        <a:t>оборонной </a:t>
                      </a:r>
                      <a:r>
                        <a:rPr lang="ru-RU" sz="1800" dirty="0" smtClean="0">
                          <a:solidFill>
                            <a:srgbClr val="000000"/>
                          </a:solidFill>
                          <a:effectLst/>
                          <a:latin typeface="Times New Roman" panose="02020603050405020304" pitchFamily="18" charset="0"/>
                          <a:cs typeface="Times New Roman" panose="02020603050405020304" pitchFamily="18" charset="0"/>
                        </a:rPr>
                        <a:t>спортивно-технической организации </a:t>
                      </a:r>
                      <a:r>
                        <a:rPr lang="ru-RU" sz="1800" dirty="0">
                          <a:solidFill>
                            <a:srgbClr val="000000"/>
                          </a:solidFill>
                          <a:effectLst/>
                          <a:latin typeface="Times New Roman" panose="02020603050405020304" pitchFamily="18" charset="0"/>
                          <a:cs typeface="Times New Roman" panose="02020603050405020304" pitchFamily="18" charset="0"/>
                        </a:rPr>
                        <a:t>(РОСТО))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2"/>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РФ от</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31.12.1997 </a:t>
                      </a:r>
                      <a:r>
                        <a:rPr lang="ru-RU" sz="1800" dirty="0" smtClean="0">
                          <a:solidFill>
                            <a:srgbClr val="000000"/>
                          </a:solidFill>
                          <a:effectLst/>
                          <a:latin typeface="Times New Roman" panose="02020603050405020304" pitchFamily="18" charset="0"/>
                          <a:cs typeface="Times New Roman" panose="02020603050405020304" pitchFamily="18" charset="0"/>
                        </a:rPr>
                        <a:t>№ 70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Tree>
    <p:extLst>
      <p:ext uri="{BB962C8B-B14F-4D97-AF65-F5344CB8AC3E}">
        <p14:creationId xmlns:p14="http://schemas.microsoft.com/office/powerpoint/2010/main" val="251506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7233" y="1700808"/>
            <a:ext cx="7104789" cy="400110"/>
          </a:xfrm>
          <a:prstGeom prst="rect">
            <a:avLst/>
          </a:prstGeom>
        </p:spPr>
        <p:txBody>
          <a:bodyPr wrap="square">
            <a:spAutoFit/>
          </a:bodyPr>
          <a:lstStyle/>
          <a:p>
            <a:pPr>
              <a:spcBef>
                <a:spcPts val="1200"/>
              </a:spcBef>
              <a:buClr>
                <a:schemeClr val="accent5"/>
              </a:buClr>
            </a:pPr>
            <a:r>
              <a:rPr lang="ru-RU" sz="2000" b="1" spc="30" dirty="0">
                <a:solidFill>
                  <a:srgbClr val="000000"/>
                </a:solidFill>
                <a:latin typeface="Times New Roman" panose="02020603050405020304" pitchFamily="18" charset="0"/>
                <a:cs typeface="Times New Roman" panose="02020603050405020304" pitchFamily="18" charset="0"/>
              </a:rPr>
              <a:t>2. Сельское и лесное  хозяйство; рыболовство</a:t>
            </a:r>
          </a:p>
        </p:txBody>
      </p:sp>
      <p:graphicFrame>
        <p:nvGraphicFramePr>
          <p:cNvPr id="5" name="Таблица 4"/>
          <p:cNvGraphicFramePr>
            <a:graphicFrameLocks noGrp="1"/>
          </p:cNvGraphicFramePr>
          <p:nvPr>
            <p:extLst>
              <p:ext uri="{D42A27DB-BD31-4B8C-83A1-F6EECF244321}">
                <p14:modId xmlns:p14="http://schemas.microsoft.com/office/powerpoint/2010/main" val="1122855100"/>
              </p:ext>
            </p:extLst>
          </p:nvPr>
        </p:nvGraphicFramePr>
        <p:xfrm>
          <a:off x="167233" y="2276872"/>
          <a:ext cx="8823895" cy="2468880"/>
        </p:xfrm>
        <a:graphic>
          <a:graphicData uri="http://schemas.openxmlformats.org/drawingml/2006/table">
            <a:tbl>
              <a:tblPr>
                <a:tableStyleId>{C4B1156A-380E-4F78-BDF5-A606A8083BF9}</a:tableStyleId>
              </a:tblPr>
              <a:tblGrid>
                <a:gridCol w="5357152"/>
                <a:gridCol w="3466743"/>
              </a:tblGrid>
              <a:tr h="401735">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Сельское и водное хозяйства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hlinkClick r:id="rId2"/>
                        </a:rPr>
                        <a:t>Приказ</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РФ от 12.08.2008  № 416н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r>
              <a:tr h="401735">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Элеваторная,     мукомольно-крупяная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и комбикормовая </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промышленность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hlinkClick r:id="rId3"/>
                        </a:rPr>
                        <a:t>Постановление</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  Минтруда  РФ </a:t>
                      </a:r>
                      <a:endPar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endParaRPr>
                    </a:p>
                    <a:p>
                      <a:pPr marL="0" algn="just" defTabSz="914400" rtl="0" eaLnBrk="1" latinLnBrk="0" hangingPunct="1">
                        <a:spcAft>
                          <a:spcPts val="0"/>
                        </a:spcAft>
                      </a:pP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от  25.12.1997 № </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66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r>
              <a:tr h="514350">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Лесозаготовительные,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лесосплавные, лесоперевалочные</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лесохозяйственные организации </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и химлесхозы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hlinkClick r:id="rId4"/>
                        </a:rPr>
                        <a:t>Постановление</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  Минтруда  </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РФ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от 29.12.1997 № </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68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r>
              <a:tr h="401735">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Рыбная промышленность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c>
                  <a:txBody>
                    <a:bodyPr/>
                    <a:lstStyle/>
                    <a:p>
                      <a:pPr marL="0" algn="just" defTabSz="914400" rtl="0" eaLnBrk="1" latinLnBrk="0" hangingPunct="1">
                        <a:spcAft>
                          <a:spcPts val="0"/>
                        </a:spcAft>
                      </a:pPr>
                      <a:r>
                        <a:rPr lang="ru-RU" sz="1800" u="none" strike="noStrike" kern="1200" dirty="0">
                          <a:solidFill>
                            <a:srgbClr val="000000"/>
                          </a:solidFill>
                          <a:effectLst/>
                          <a:latin typeface="Times New Roman" panose="02020603050405020304" pitchFamily="18" charset="0"/>
                          <a:cs typeface="Times New Roman" panose="02020603050405020304" pitchFamily="18" charset="0"/>
                          <a:hlinkClick r:id="rId5"/>
                        </a:rPr>
                        <a:t>Постановление</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  Минтруда  РФ </a:t>
                      </a:r>
                      <a:r>
                        <a:rPr lang="ru-RU" sz="1800" u="none" strike="noStrike" kern="1200" dirty="0" smtClean="0">
                          <a:solidFill>
                            <a:srgbClr val="000000"/>
                          </a:solidFill>
                          <a:effectLst/>
                          <a:latin typeface="Times New Roman" panose="02020603050405020304" pitchFamily="18" charset="0"/>
                          <a:cs typeface="Times New Roman" panose="02020603050405020304" pitchFamily="18" charset="0"/>
                        </a:rPr>
                        <a:t>от 29.12.1997 № </a:t>
                      </a:r>
                      <a:r>
                        <a:rPr lang="ru-RU" sz="1800" u="none" strike="noStrike" kern="1200" dirty="0">
                          <a:solidFill>
                            <a:srgbClr val="000000"/>
                          </a:solidFill>
                          <a:effectLst/>
                          <a:latin typeface="Times New Roman" panose="02020603050405020304" pitchFamily="18" charset="0"/>
                          <a:cs typeface="Times New Roman" panose="02020603050405020304" pitchFamily="18" charset="0"/>
                        </a:rPr>
                        <a:t>68               </a:t>
                      </a:r>
                      <a:endParaRPr lang="ru-RU" sz="180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152" marR="63152" marT="0" marB="0"/>
                </a:tc>
              </a:tr>
            </a:tbl>
          </a:graphicData>
        </a:graphic>
      </p:graphicFrame>
      <p:sp>
        <p:nvSpPr>
          <p:cNvPr id="11" name="Нижний колонтитул 4"/>
          <p:cNvSpPr>
            <a:spLocks noGrp="1"/>
          </p:cNvSpPr>
          <p:nvPr>
            <p:ph type="ftr" sz="quarter" idx="11"/>
          </p:nvPr>
        </p:nvSpPr>
        <p:spPr>
          <a:xfrm>
            <a:off x="0" y="6584157"/>
            <a:ext cx="8508437" cy="273844"/>
          </a:xfrm>
          <a:prstGeom prst="rect">
            <a:avLst/>
          </a:prstGeom>
        </p:spPr>
        <p:txBody>
          <a:bodyPr>
            <a:noAutofit/>
          </a:bodyPr>
          <a:lstStyle/>
          <a:p>
            <a:pPr algn="l"/>
            <a:r>
              <a:rPr lang="ru-RU" sz="900" b="1" dirty="0" smtClean="0">
                <a:solidFill>
                  <a:srgbClr val="000000"/>
                </a:solidFill>
                <a:latin typeface="Times New Roman" panose="02020603050405020304" pitchFamily="18" charset="0"/>
                <a:cs typeface="Times New Roman" panose="02020603050405020304" pitchFamily="18" charset="0"/>
              </a:rPr>
              <a:t>© copyright Отдел по труду департамента по экономической политике Администрации города Сургута, 2013 год</a:t>
            </a:r>
            <a:endParaRPr lang="ru-RU" sz="900" b="1" dirty="0">
              <a:solidFill>
                <a:srgbClr val="00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24</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2"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51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96745" y="1628800"/>
            <a:ext cx="8813535" cy="400110"/>
          </a:xfrm>
          <a:prstGeom prst="rect">
            <a:avLst/>
          </a:prstGeom>
        </p:spPr>
        <p:txBody>
          <a:bodyPr wrap="square">
            <a:spAutoFit/>
          </a:bodyPr>
          <a:lstStyle/>
          <a:p>
            <a:r>
              <a:rPr lang="ru-RU" sz="2000" b="1" dirty="0">
                <a:solidFill>
                  <a:srgbClr val="000000"/>
                </a:solidFill>
                <a:latin typeface="Times New Roman" panose="02020603050405020304" pitchFamily="18" charset="0"/>
                <a:cs typeface="Times New Roman" panose="02020603050405020304" pitchFamily="18" charset="0"/>
              </a:rPr>
              <a:t>3. </a:t>
            </a:r>
            <a:r>
              <a:rPr lang="ru-RU" sz="2000" b="1" dirty="0" smtClean="0">
                <a:solidFill>
                  <a:srgbClr val="000000"/>
                </a:solidFill>
                <a:latin typeface="Times New Roman" panose="02020603050405020304" pitchFamily="18" charset="0"/>
                <a:cs typeface="Times New Roman" panose="02020603050405020304" pitchFamily="18" charset="0"/>
              </a:rPr>
              <a:t>Добыча и переработка полезных ископаемых</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155320564"/>
              </p:ext>
            </p:extLst>
          </p:nvPr>
        </p:nvGraphicFramePr>
        <p:xfrm>
          <a:off x="163466" y="2132856"/>
          <a:ext cx="8846814" cy="4114800"/>
        </p:xfrm>
        <a:graphic>
          <a:graphicData uri="http://schemas.openxmlformats.org/drawingml/2006/table">
            <a:tbl>
              <a:tblPr>
                <a:tableStyleId>{C4B1156A-380E-4F78-BDF5-A606A8083BF9}</a:tableStyleId>
              </a:tblPr>
              <a:tblGrid>
                <a:gridCol w="5356747"/>
                <a:gridCol w="3490067"/>
              </a:tblGrid>
              <a:tr h="6858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нефтегазового комплекса</a:t>
                      </a:r>
                      <a:r>
                        <a:rPr lang="ru-RU" sz="1800" dirty="0" smtClean="0">
                          <a:solidFill>
                            <a:srgbClr val="000000"/>
                          </a:solidFill>
                          <a:effectLst/>
                          <a:latin typeface="Times New Roman" panose="02020603050405020304" pitchFamily="18" charset="0"/>
                          <a:cs typeface="Times New Roman" panose="02020603050405020304" pitchFamily="18" charset="0"/>
                        </a:rPr>
                        <a:t>:</a:t>
                      </a:r>
                      <a:r>
                        <a:rPr lang="ru-RU" sz="1800" baseline="0" dirty="0" smtClean="0">
                          <a:solidFill>
                            <a:srgbClr val="000000"/>
                          </a:solidFill>
                          <a:effectLst/>
                          <a:latin typeface="Times New Roman" panose="02020603050405020304" pitchFamily="18" charset="0"/>
                          <a:cs typeface="Times New Roman" panose="02020603050405020304" pitchFamily="18" charset="0"/>
                        </a:rPr>
                        <a:t>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нефтяная и газовая промышленность; </a:t>
                      </a:r>
                      <a:r>
                        <a:rPr lang="ru-RU" sz="1800" dirty="0" smtClean="0">
                          <a:solidFill>
                            <a:srgbClr val="000000"/>
                          </a:solidFill>
                          <a:effectLst/>
                          <a:latin typeface="Times New Roman" panose="02020603050405020304" pitchFamily="18" charset="0"/>
                          <a:cs typeface="Times New Roman" panose="02020603050405020304" pitchFamily="18" charset="0"/>
                        </a:rPr>
                        <a:t>- нефтеперерабатывающая </a:t>
                      </a:r>
                      <a:r>
                        <a:rPr lang="ru-RU" sz="1800" dirty="0">
                          <a:solidFill>
                            <a:srgbClr val="000000"/>
                          </a:solidFill>
                          <a:effectLst/>
                          <a:latin typeface="Times New Roman" panose="02020603050405020304" pitchFamily="18" charset="0"/>
                          <a:cs typeface="Times New Roman" panose="02020603050405020304" pitchFamily="18" charset="0"/>
                        </a:rPr>
                        <a:t>и  </a:t>
                      </a:r>
                      <a:r>
                        <a:rPr lang="ru-RU" sz="1800" dirty="0" smtClean="0">
                          <a:solidFill>
                            <a:srgbClr val="000000"/>
                          </a:solidFill>
                          <a:effectLst/>
                          <a:latin typeface="Times New Roman" panose="02020603050405020304" pitchFamily="18" charset="0"/>
                          <a:cs typeface="Times New Roman" panose="02020603050405020304" pitchFamily="18" charset="0"/>
                        </a:rPr>
                        <a:t>нефтехимическая промышленность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2"/>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a:t>
                      </a:r>
                      <a:r>
                        <a:rPr lang="ru-RU" sz="1800" baseline="0" dirty="0" smtClean="0">
                          <a:solidFill>
                            <a:srgbClr val="000000"/>
                          </a:solidFill>
                          <a:effectLst/>
                          <a:latin typeface="Times New Roman" panose="02020603050405020304" pitchFamily="18" charset="0"/>
                          <a:cs typeface="Times New Roman" panose="02020603050405020304" pitchFamily="18" charset="0"/>
                        </a:rPr>
                        <a:t> </a:t>
                      </a:r>
                      <a:r>
                        <a:rPr lang="ru-RU" sz="1800" dirty="0" smtClean="0">
                          <a:solidFill>
                            <a:srgbClr val="000000"/>
                          </a:solidFill>
                          <a:effectLst/>
                          <a:latin typeface="Times New Roman" panose="02020603050405020304" pitchFamily="18" charset="0"/>
                          <a:cs typeface="Times New Roman" panose="02020603050405020304" pitchFamily="18" charset="0"/>
                        </a:rPr>
                        <a:t>от </a:t>
                      </a:r>
                      <a:r>
                        <a:rPr lang="ru-RU" sz="1800" dirty="0">
                          <a:solidFill>
                            <a:srgbClr val="000000"/>
                          </a:solidFill>
                          <a:effectLst/>
                          <a:latin typeface="Times New Roman" panose="02020603050405020304" pitchFamily="18" charset="0"/>
                          <a:cs typeface="Times New Roman" panose="02020603050405020304" pitchFamily="18" charset="0"/>
                        </a:rPr>
                        <a:t>09.12.2009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970н;         </a:t>
                      </a:r>
                    </a:p>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3"/>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РФ </a:t>
                      </a:r>
                      <a:r>
                        <a:rPr lang="ru-RU" sz="1800" dirty="0" smtClean="0">
                          <a:solidFill>
                            <a:srgbClr val="000000"/>
                          </a:solidFill>
                          <a:effectLst/>
                          <a:latin typeface="Times New Roman" panose="02020603050405020304" pitchFamily="18" charset="0"/>
                          <a:cs typeface="Times New Roman" panose="02020603050405020304" pitchFamily="18" charset="0"/>
                        </a:rPr>
                        <a:t>от 26.12.1997 № </a:t>
                      </a:r>
                      <a:r>
                        <a:rPr lang="ru-RU" sz="1800" dirty="0">
                          <a:solidFill>
                            <a:srgbClr val="000000"/>
                          </a:solidFill>
                          <a:effectLst/>
                          <a:latin typeface="Times New Roman" panose="02020603050405020304" pitchFamily="18" charset="0"/>
                          <a:cs typeface="Times New Roman" panose="02020603050405020304" pitchFamily="18" charset="0"/>
                        </a:rPr>
                        <a:t>67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Действующие и строящиеся шахты, разрезы  </a:t>
                      </a:r>
                      <a:r>
                        <a:rPr lang="ru-RU" sz="1800" dirty="0" smtClean="0">
                          <a:solidFill>
                            <a:srgbClr val="000000"/>
                          </a:solidFill>
                          <a:effectLst/>
                          <a:latin typeface="Times New Roman" panose="02020603050405020304" pitchFamily="18" charset="0"/>
                          <a:cs typeface="Times New Roman" panose="02020603050405020304" pitchFamily="18" charset="0"/>
                        </a:rPr>
                        <a:t>и организации    </a:t>
                      </a:r>
                      <a:r>
                        <a:rPr lang="ru-RU" sz="1800" dirty="0">
                          <a:solidFill>
                            <a:srgbClr val="000000"/>
                          </a:solidFill>
                          <a:effectLst/>
                          <a:latin typeface="Times New Roman" panose="02020603050405020304" pitchFamily="18" charset="0"/>
                          <a:cs typeface="Times New Roman" panose="02020603050405020304" pitchFamily="18" charset="0"/>
                        </a:rPr>
                        <a:t>угольной    и     </a:t>
                      </a:r>
                      <a:r>
                        <a:rPr lang="ru-RU" sz="1800" dirty="0" smtClean="0">
                          <a:solidFill>
                            <a:srgbClr val="000000"/>
                          </a:solidFill>
                          <a:effectLst/>
                          <a:latin typeface="Times New Roman" panose="02020603050405020304" pitchFamily="18" charset="0"/>
                          <a:cs typeface="Times New Roman" panose="02020603050405020304" pitchFamily="18" charset="0"/>
                        </a:rPr>
                        <a:t>сланцевой промышленности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4"/>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Минтруда России от    </a:t>
                      </a:r>
                      <a:r>
                        <a:rPr lang="ru-RU" sz="1800" dirty="0" smtClean="0">
                          <a:solidFill>
                            <a:srgbClr val="000000"/>
                          </a:solidFill>
                          <a:effectLst/>
                          <a:latin typeface="Times New Roman" panose="02020603050405020304" pitchFamily="18" charset="0"/>
                          <a:cs typeface="Times New Roman" panose="02020603050405020304" pitchFamily="18" charset="0"/>
                        </a:rPr>
                        <a:t>02.08.2013 № </a:t>
                      </a:r>
                      <a:r>
                        <a:rPr lang="ru-RU" sz="1800" dirty="0">
                          <a:solidFill>
                            <a:srgbClr val="000000"/>
                          </a:solidFill>
                          <a:effectLst/>
                          <a:latin typeface="Times New Roman" panose="02020603050405020304" pitchFamily="18" charset="0"/>
                          <a:cs typeface="Times New Roman" panose="02020603050405020304" pitchFamily="18" charset="0"/>
                        </a:rPr>
                        <a:t>341н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Торфозаготовительные                     </a:t>
                      </a:r>
                      <a:r>
                        <a:rPr lang="ru-RU" sz="1800" dirty="0" smtClean="0">
                          <a:solidFill>
                            <a:srgbClr val="000000"/>
                          </a:solidFill>
                          <a:effectLst/>
                          <a:latin typeface="Times New Roman" panose="02020603050405020304" pitchFamily="18" charset="0"/>
                          <a:cs typeface="Times New Roman" panose="02020603050405020304" pitchFamily="18" charset="0"/>
                        </a:rPr>
                        <a:t>и</a:t>
                      </a:r>
                    </a:p>
                    <a:p>
                      <a:pPr algn="just">
                        <a:spcAft>
                          <a:spcPts val="0"/>
                        </a:spcAft>
                      </a:pPr>
                      <a:r>
                        <a:rPr lang="ru-RU" sz="1800" dirty="0" smtClean="0">
                          <a:solidFill>
                            <a:srgbClr val="000000"/>
                          </a:solidFill>
                          <a:effectLst/>
                          <a:latin typeface="Times New Roman" panose="02020603050405020304" pitchFamily="18" charset="0"/>
                          <a:cs typeface="Times New Roman" panose="02020603050405020304" pitchFamily="18" charset="0"/>
                        </a:rPr>
                        <a:t>торфоперерабатывающие </a:t>
                      </a:r>
                      <a:r>
                        <a:rPr lang="ru-RU" sz="1800" dirty="0">
                          <a:solidFill>
                            <a:srgbClr val="000000"/>
                          </a:solidFill>
                          <a:effectLst/>
                          <a:latin typeface="Times New Roman" panose="02020603050405020304" pitchFamily="18" charset="0"/>
                          <a:cs typeface="Times New Roman" panose="02020603050405020304" pitchFamily="18" charset="0"/>
                        </a:rPr>
                        <a:t>организации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5"/>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РФ </a:t>
                      </a:r>
                      <a:r>
                        <a:rPr lang="ru-RU" sz="1800" dirty="0" smtClean="0">
                          <a:solidFill>
                            <a:srgbClr val="000000"/>
                          </a:solidFill>
                          <a:effectLst/>
                          <a:latin typeface="Times New Roman" panose="02020603050405020304" pitchFamily="18" charset="0"/>
                          <a:cs typeface="Times New Roman" panose="02020603050405020304" pitchFamily="18" charset="0"/>
                        </a:rPr>
                        <a:t>от 08.12.1997 № </a:t>
                      </a:r>
                      <a:r>
                        <a:rPr lang="ru-RU" sz="1800" dirty="0">
                          <a:solidFill>
                            <a:srgbClr val="000000"/>
                          </a:solidFill>
                          <a:effectLst/>
                          <a:latin typeface="Times New Roman" panose="02020603050405020304" pitchFamily="18" charset="0"/>
                          <a:cs typeface="Times New Roman" panose="02020603050405020304" pitchFamily="18" charset="0"/>
                        </a:rPr>
                        <a:t>61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10287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Предприятия   по   добыче   и  </a:t>
                      </a:r>
                      <a:r>
                        <a:rPr lang="ru-RU" sz="1800" dirty="0" smtClean="0">
                          <a:solidFill>
                            <a:srgbClr val="000000"/>
                          </a:solidFill>
                          <a:effectLst/>
                          <a:latin typeface="Times New Roman" panose="02020603050405020304" pitchFamily="18" charset="0"/>
                          <a:cs typeface="Times New Roman" panose="02020603050405020304" pitchFamily="18" charset="0"/>
                        </a:rPr>
                        <a:t>переработке урановых </a:t>
                      </a:r>
                      <a:r>
                        <a:rPr lang="ru-RU" sz="1800" dirty="0">
                          <a:solidFill>
                            <a:srgbClr val="000000"/>
                          </a:solidFill>
                          <a:effectLst/>
                          <a:latin typeface="Times New Roman" panose="02020603050405020304" pitchFamily="18" charset="0"/>
                          <a:cs typeface="Times New Roman" panose="02020603050405020304" pitchFamily="18" charset="0"/>
                        </a:rPr>
                        <a:t>руд, по обогащению с ураном и </a:t>
                      </a:r>
                      <a:r>
                        <a:rPr lang="ru-RU" sz="1800" dirty="0" smtClean="0">
                          <a:solidFill>
                            <a:srgbClr val="000000"/>
                          </a:solidFill>
                          <a:effectLst/>
                          <a:latin typeface="Times New Roman" panose="02020603050405020304" pitchFamily="18" charset="0"/>
                          <a:cs typeface="Times New Roman" panose="02020603050405020304" pitchFamily="18" charset="0"/>
                        </a:rPr>
                        <a:t>его соединениями</a:t>
                      </a:r>
                      <a:r>
                        <a:rPr lang="ru-RU" sz="1800" dirty="0">
                          <a:solidFill>
                            <a:srgbClr val="000000"/>
                          </a:solidFill>
                          <a:effectLst/>
                          <a:latin typeface="Times New Roman" panose="02020603050405020304" pitchFamily="18" charset="0"/>
                          <a:cs typeface="Times New Roman" panose="02020603050405020304" pitchFamily="18" charset="0"/>
                        </a:rPr>
                        <a:t>,  по изготовлению топлива </a:t>
                      </a:r>
                      <a:r>
                        <a:rPr lang="ru-RU" sz="1800" dirty="0" smtClean="0">
                          <a:solidFill>
                            <a:srgbClr val="000000"/>
                          </a:solidFill>
                          <a:effectLst/>
                          <a:latin typeface="Times New Roman" panose="02020603050405020304" pitchFamily="18" charset="0"/>
                          <a:cs typeface="Times New Roman" panose="02020603050405020304" pitchFamily="18" charset="0"/>
                        </a:rPr>
                        <a:t>для ядерных   </a:t>
                      </a:r>
                      <a:r>
                        <a:rPr lang="ru-RU" sz="1800" dirty="0">
                          <a:solidFill>
                            <a:srgbClr val="000000"/>
                          </a:solidFill>
                          <a:effectLst/>
                          <a:latin typeface="Times New Roman" panose="02020603050405020304" pitchFamily="18" charset="0"/>
                          <a:cs typeface="Times New Roman" panose="02020603050405020304" pitchFamily="18" charset="0"/>
                        </a:rPr>
                        <a:t>реакторов   и   по  </a:t>
                      </a:r>
                      <a:r>
                        <a:rPr lang="ru-RU" sz="1800" dirty="0" smtClean="0">
                          <a:solidFill>
                            <a:srgbClr val="000000"/>
                          </a:solidFill>
                          <a:effectLst/>
                          <a:latin typeface="Times New Roman" panose="02020603050405020304" pitchFamily="18" charset="0"/>
                          <a:cs typeface="Times New Roman" panose="02020603050405020304" pitchFamily="18" charset="0"/>
                        </a:rPr>
                        <a:t>производству электрической   </a:t>
                      </a:r>
                      <a:r>
                        <a:rPr lang="ru-RU" sz="1800" dirty="0">
                          <a:solidFill>
                            <a:srgbClr val="000000"/>
                          </a:solidFill>
                          <a:effectLst/>
                          <a:latin typeface="Times New Roman" panose="02020603050405020304" pitchFamily="18" charset="0"/>
                          <a:cs typeface="Times New Roman" panose="02020603050405020304" pitchFamily="18" charset="0"/>
                        </a:rPr>
                        <a:t>и   тепловой   энергии  на</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атомных станциях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6"/>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24.12.2009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1028н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11" name="Нижний колонтитул 4"/>
          <p:cNvSpPr>
            <a:spLocks noGrp="1"/>
          </p:cNvSpPr>
          <p:nvPr>
            <p:ph type="ftr" sz="quarter" idx="11"/>
          </p:nvPr>
        </p:nvSpPr>
        <p:spPr>
          <a:xfrm>
            <a:off x="0" y="6584157"/>
            <a:ext cx="8508437" cy="273844"/>
          </a:xfrm>
          <a:prstGeom prst="rect">
            <a:avLst/>
          </a:prstGeom>
        </p:spPr>
        <p:txBody>
          <a:bodyPr>
            <a:noAutofit/>
          </a:bodyPr>
          <a:lstStyle/>
          <a:p>
            <a:pPr algn="l"/>
            <a:r>
              <a:rPr lang="ru-RU" sz="900" b="1" dirty="0" smtClean="0">
                <a:solidFill>
                  <a:srgbClr val="000000"/>
                </a:solidFill>
                <a:latin typeface="Times New Roman" panose="02020603050405020304" pitchFamily="18" charset="0"/>
                <a:cs typeface="Times New Roman" panose="02020603050405020304" pitchFamily="18" charset="0"/>
              </a:rPr>
              <a:t>© copyright Отдел по труду департамента по экономической политике Администрации города Сургута, 2013 год</a:t>
            </a:r>
            <a:endParaRPr lang="ru-RU" sz="900" b="1" dirty="0">
              <a:solidFill>
                <a:srgbClr val="00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25</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pic>
        <p:nvPicPr>
          <p:cNvPr id="1026" name="Picture 2" descr="http://www.fundshub.ru/upload/iblock/410/4100fed833d1d252f35cc70620a0ce74.jpg"/>
          <p:cNvPicPr>
            <a:picLocks noChangeAspect="1" noChangeArrowheads="1"/>
          </p:cNvPicPr>
          <p:nvPr/>
        </p:nvPicPr>
        <p:blipFill rotWithShape="1">
          <a:blip r:embed="rId7">
            <a:extLst>
              <a:ext uri="{28A0092B-C50C-407E-A947-70E740481C1C}">
                <a14:useLocalDpi xmlns:a14="http://schemas.microsoft.com/office/drawing/2010/main" val="0"/>
              </a:ext>
            </a:extLst>
          </a:blip>
          <a:srcRect l="21127" t="12664" r="21126" b="10716"/>
          <a:stretch/>
        </p:blipFill>
        <p:spPr bwMode="auto">
          <a:xfrm>
            <a:off x="7668344" y="908720"/>
            <a:ext cx="1187976" cy="1047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701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7947" y="1412776"/>
            <a:ext cx="8969044" cy="707886"/>
          </a:xfrm>
          <a:prstGeom prst="rect">
            <a:avLst/>
          </a:prstGeom>
        </p:spPr>
        <p:txBody>
          <a:bodyPr wrap="square">
            <a:spAutoFit/>
          </a:bodyPr>
          <a:lstStyle/>
          <a:p>
            <a:r>
              <a:rPr lang="ru-RU" sz="2000" b="1" dirty="0">
                <a:solidFill>
                  <a:srgbClr val="000000"/>
                </a:solidFill>
                <a:latin typeface="Times New Roman" panose="02020603050405020304" pitchFamily="18" charset="0"/>
                <a:cs typeface="Times New Roman" panose="02020603050405020304" pitchFamily="18" charset="0"/>
              </a:rPr>
              <a:t>4</a:t>
            </a:r>
            <a:r>
              <a:rPr lang="ru-RU" sz="2000" b="1" dirty="0" smtClean="0">
                <a:solidFill>
                  <a:srgbClr val="000000"/>
                </a:solidFill>
                <a:latin typeface="Times New Roman" panose="02020603050405020304" pitchFamily="18" charset="0"/>
                <a:cs typeface="Times New Roman" panose="02020603050405020304" pitchFamily="18" charset="0"/>
              </a:rPr>
              <a:t>. Обработка древесины и производство изделий из дерева; целлюлозно-бумажное производство; издательская и полиграфическая деятельность</a:t>
            </a:r>
            <a:endParaRPr lang="ru-RU" sz="2000" b="1" dirty="0">
              <a:solidFill>
                <a:srgbClr val="0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4954" y="3773071"/>
            <a:ext cx="8813535" cy="400110"/>
          </a:xfrm>
          <a:prstGeom prst="rect">
            <a:avLst/>
          </a:prstGeom>
        </p:spPr>
        <p:txBody>
          <a:bodyPr wrap="square">
            <a:spAutoFit/>
          </a:bodyPr>
          <a:lstStyle/>
          <a:p>
            <a:r>
              <a:rPr lang="ru-RU" sz="2000" b="1" dirty="0" smtClean="0">
                <a:solidFill>
                  <a:srgbClr val="000000"/>
                </a:solidFill>
                <a:latin typeface="Times New Roman" panose="02020603050405020304" pitchFamily="18" charset="0"/>
                <a:cs typeface="Times New Roman" panose="02020603050405020304" pitchFamily="18" charset="0"/>
              </a:rPr>
              <a:t>5. Химическое производство</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59405576"/>
              </p:ext>
            </p:extLst>
          </p:nvPr>
        </p:nvGraphicFramePr>
        <p:xfrm>
          <a:off x="194246" y="2218591"/>
          <a:ext cx="8794243" cy="1554480"/>
        </p:xfrm>
        <a:graphic>
          <a:graphicData uri="http://schemas.openxmlformats.org/drawingml/2006/table">
            <a:tbl>
              <a:tblPr>
                <a:tableStyleId>{C4B1156A-380E-4F78-BDF5-A606A8083BF9}</a:tableStyleId>
              </a:tblPr>
              <a:tblGrid>
                <a:gridCol w="5433872"/>
                <a:gridCol w="3360371"/>
              </a:tblGrid>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Деревообрабатывающее производство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2"/>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08.12.1997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61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Целлюлозно-бумажное,     гидролизное     и</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лесохимическое производства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3"/>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29.12.1997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68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Полиграфическая промышленность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4"/>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16.12.1997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63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758973020"/>
              </p:ext>
            </p:extLst>
          </p:nvPr>
        </p:nvGraphicFramePr>
        <p:xfrm>
          <a:off x="177947" y="4149080"/>
          <a:ext cx="8773685" cy="2590800"/>
        </p:xfrm>
        <a:graphic>
          <a:graphicData uri="http://schemas.openxmlformats.org/drawingml/2006/table">
            <a:tbl>
              <a:tblPr>
                <a:tableStyleId>{C4B1156A-380E-4F78-BDF5-A606A8083BF9}</a:tableStyleId>
              </a:tblPr>
              <a:tblGrid>
                <a:gridCol w="5426293"/>
                <a:gridCol w="3347392"/>
              </a:tblGrid>
              <a:tr h="51435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Химические производства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5"/>
                        </a:rPr>
                        <a:t>Приказ</a:t>
                      </a:r>
                      <a:r>
                        <a:rPr lang="ru-RU" sz="17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11.08.2011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906н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Калийная промышленность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6"/>
                        </a:rPr>
                        <a:t>Приказ</a:t>
                      </a:r>
                      <a:r>
                        <a:rPr lang="ru-RU" sz="17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22.12.2005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799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Производство полиграфических красок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7"/>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16.12.1997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63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Производство медикаментов,  медицинских  и</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биологических препаратов и материалов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8"/>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29.12.1997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68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Микробиологическая промышленность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9"/>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29.12.1997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68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26</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0"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820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61974" y="1700808"/>
            <a:ext cx="8813535" cy="707886"/>
          </a:xfrm>
          <a:prstGeom prst="rect">
            <a:avLst/>
          </a:prstGeom>
        </p:spPr>
        <p:txBody>
          <a:bodyPr wrap="square">
            <a:spAutoFit/>
          </a:bodyPr>
          <a:lstStyle/>
          <a:p>
            <a:r>
              <a:rPr lang="ru-RU" sz="2000" b="1" dirty="0">
                <a:solidFill>
                  <a:srgbClr val="000000"/>
                </a:solidFill>
                <a:latin typeface="Times New Roman" panose="02020603050405020304" pitchFamily="18" charset="0"/>
                <a:cs typeface="Times New Roman" panose="02020603050405020304" pitchFamily="18" charset="0"/>
              </a:rPr>
              <a:t>6. </a:t>
            </a:r>
            <a:r>
              <a:rPr lang="ru-RU" sz="2000" b="1" dirty="0" smtClean="0">
                <a:solidFill>
                  <a:srgbClr val="000000"/>
                </a:solidFill>
                <a:latin typeface="Times New Roman" panose="02020603050405020304" pitchFamily="18" charset="0"/>
                <a:cs typeface="Times New Roman" panose="02020603050405020304" pitchFamily="18" charset="0"/>
              </a:rPr>
              <a:t>Металлургическое производство, производство машин, транспортных средств и оборудования</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195659294"/>
              </p:ext>
            </p:extLst>
          </p:nvPr>
        </p:nvGraphicFramePr>
        <p:xfrm>
          <a:off x="190662" y="2492896"/>
          <a:ext cx="8800555" cy="3840480"/>
        </p:xfrm>
        <a:graphic>
          <a:graphicData uri="http://schemas.openxmlformats.org/drawingml/2006/table">
            <a:tbl>
              <a:tblPr>
                <a:tableStyleId>{C4B1156A-380E-4F78-BDF5-A606A8083BF9}</a:tableStyleId>
              </a:tblPr>
              <a:tblGrid>
                <a:gridCol w="5453163"/>
                <a:gridCol w="3347392"/>
              </a:tblGrid>
              <a:tr h="497205">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Горная и  металлургическая  промышленность</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и  металлургические  производства   других</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отраслей промышленности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2"/>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РФ от 25.12.2006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873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497205">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сталелитейной промышленности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3"/>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РФ от 06.07.2005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442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3147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Производство изделий  из  бериллия  и  его</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соединений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4"/>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12.10.2001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73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497205">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Машиностроительные                       и</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металлообрабатывающие производства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5"/>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РФ</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от 14.12.2010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1104н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3147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Судостроительные      и      судоремонтные</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6"/>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25.12.1997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66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3147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авиационной   и    оборонной</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промышленности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7"/>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29.12.1997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68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12" name="Нижний колонтитул 4"/>
          <p:cNvSpPr>
            <a:spLocks noGrp="1"/>
          </p:cNvSpPr>
          <p:nvPr>
            <p:ph type="ftr" sz="quarter" idx="11"/>
          </p:nvPr>
        </p:nvSpPr>
        <p:spPr>
          <a:xfrm>
            <a:off x="0" y="6584157"/>
            <a:ext cx="8508437" cy="273844"/>
          </a:xfrm>
          <a:prstGeom prst="rect">
            <a:avLst/>
          </a:prstGeom>
        </p:spPr>
        <p:txBody>
          <a:bodyPr>
            <a:noAutofit/>
          </a:bodyPr>
          <a:lstStyle/>
          <a:p>
            <a:pPr algn="l"/>
            <a:r>
              <a:rPr lang="ru-RU" sz="900" b="1" dirty="0" smtClean="0">
                <a:solidFill>
                  <a:srgbClr val="000000"/>
                </a:solidFill>
                <a:latin typeface="Times New Roman" panose="02020603050405020304" pitchFamily="18" charset="0"/>
                <a:cs typeface="Times New Roman" panose="02020603050405020304" pitchFamily="18" charset="0"/>
              </a:rPr>
              <a:t>© copyright Отдел по труду департамента по экономической политике Администрации города Сургута, 2013 год</a:t>
            </a:r>
            <a:endParaRPr lang="ru-RU" sz="900" b="1" dirty="0">
              <a:solidFill>
                <a:srgbClr val="000000"/>
              </a:solidFill>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27</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0"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244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956" y="1268760"/>
            <a:ext cx="8969044" cy="369332"/>
          </a:xfrm>
          <a:prstGeom prst="rect">
            <a:avLst/>
          </a:prstGeom>
        </p:spPr>
        <p:txBody>
          <a:bodyPr wrap="square">
            <a:spAutoFit/>
          </a:bodyPr>
          <a:lstStyle/>
          <a:p>
            <a:pPr algn="just"/>
            <a:r>
              <a:rPr lang="ru-RU" b="1" dirty="0">
                <a:solidFill>
                  <a:srgbClr val="000000"/>
                </a:solidFill>
                <a:latin typeface="Times New Roman" panose="02020603050405020304" pitchFamily="18" charset="0"/>
                <a:cs typeface="Times New Roman" panose="02020603050405020304" pitchFamily="18" charset="0"/>
              </a:rPr>
              <a:t>7. </a:t>
            </a:r>
            <a:r>
              <a:rPr lang="ru-RU" b="1" dirty="0" smtClean="0">
                <a:solidFill>
                  <a:srgbClr val="000000"/>
                </a:solidFill>
                <a:latin typeface="Times New Roman" panose="02020603050405020304" pitchFamily="18" charset="0"/>
                <a:cs typeface="Times New Roman" panose="02020603050405020304" pitchFamily="18" charset="0"/>
              </a:rPr>
              <a:t>Производство электрооборудования, электронного и оптического оборудования</a:t>
            </a:r>
            <a:endParaRPr lang="ru-RU" b="1" dirty="0">
              <a:solidFill>
                <a:srgbClr val="0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4955" y="2764959"/>
            <a:ext cx="8813535" cy="369332"/>
          </a:xfrm>
          <a:prstGeom prst="rect">
            <a:avLst/>
          </a:prstGeom>
        </p:spPr>
        <p:txBody>
          <a:bodyPr wrap="square">
            <a:spAutoFit/>
          </a:bodyPr>
          <a:lstStyle/>
          <a:p>
            <a:r>
              <a:rPr lang="ru-RU" b="1" dirty="0" smtClean="0">
                <a:solidFill>
                  <a:srgbClr val="000000"/>
                </a:solidFill>
                <a:latin typeface="Times New Roman" panose="02020603050405020304" pitchFamily="18" charset="0"/>
                <a:cs typeface="Times New Roman" panose="02020603050405020304" pitchFamily="18" charset="0"/>
              </a:rPr>
              <a:t>8. Прочие обрабатывающие производства</a:t>
            </a:r>
            <a:endParaRPr lang="ru-RU" b="1"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08628028"/>
              </p:ext>
            </p:extLst>
          </p:nvPr>
        </p:nvGraphicFramePr>
        <p:xfrm>
          <a:off x="176770" y="1728639"/>
          <a:ext cx="8774443" cy="1036320"/>
        </p:xfrm>
        <a:graphic>
          <a:graphicData uri="http://schemas.openxmlformats.org/drawingml/2006/table">
            <a:tbl>
              <a:tblPr>
                <a:tableStyleId>{22838BEF-8BB2-4498-84A7-C5851F593DF1}</a:tableStyleId>
              </a:tblPr>
              <a:tblGrid>
                <a:gridCol w="5427051"/>
                <a:gridCol w="3347392"/>
              </a:tblGrid>
              <a:tr h="342900">
                <a:tc>
                  <a:txBody>
                    <a:bodyPr/>
                    <a:lstStyle/>
                    <a:p>
                      <a:pPr algn="just">
                        <a:spcAft>
                          <a:spcPts val="0"/>
                        </a:spcAft>
                      </a:pPr>
                      <a:r>
                        <a:rPr lang="ru-RU" sz="1700" u="none" strike="noStrike" kern="1200" dirty="0">
                          <a:solidFill>
                            <a:srgbClr val="000000"/>
                          </a:solidFill>
                          <a:effectLst/>
                          <a:latin typeface="Times New Roman" panose="02020603050405020304" pitchFamily="18" charset="0"/>
                          <a:cs typeface="Times New Roman" panose="02020603050405020304" pitchFamily="18" charset="0"/>
                        </a:rPr>
                        <a:t>Радиотехническое</a:t>
                      </a:r>
                      <a:r>
                        <a:rPr lang="ru-RU" sz="1700" dirty="0">
                          <a:solidFill>
                            <a:srgbClr val="000000"/>
                          </a:solidFill>
                          <a:effectLst/>
                          <a:latin typeface="Times New Roman" panose="02020603050405020304" pitchFamily="18" charset="0"/>
                          <a:cs typeface="Times New Roman" panose="02020603050405020304" pitchFamily="18" charset="0"/>
                        </a:rPr>
                        <a:t>       и       электронное</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производства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2"/>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25.12.1997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66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Электротехническое производство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3"/>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16.12.1997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63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4006850978"/>
              </p:ext>
            </p:extLst>
          </p:nvPr>
        </p:nvGraphicFramePr>
        <p:xfrm>
          <a:off x="201358" y="3156311"/>
          <a:ext cx="8760728" cy="3426738"/>
        </p:xfrm>
        <a:graphic>
          <a:graphicData uri="http://schemas.openxmlformats.org/drawingml/2006/table">
            <a:tbl>
              <a:tblPr>
                <a:tableStyleId>{22838BEF-8BB2-4498-84A7-C5851F593DF1}</a:tableStyleId>
              </a:tblPr>
              <a:tblGrid>
                <a:gridCol w="5509348"/>
                <a:gridCol w="3251380"/>
              </a:tblGrid>
              <a:tr h="576858">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Организации  пищевой,  мясной  и  молочной</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промышленности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4"/>
                        </a:rPr>
                        <a:t>Приказ</a:t>
                      </a:r>
                      <a:r>
                        <a:rPr lang="ru-RU" sz="1700" dirty="0">
                          <a:solidFill>
                            <a:srgbClr val="000000"/>
                          </a:solidFill>
                          <a:effectLst/>
                          <a:latin typeface="Times New Roman" panose="02020603050405020304" pitchFamily="18" charset="0"/>
                          <a:cs typeface="Times New Roman" panose="02020603050405020304" pitchFamily="18" charset="0"/>
                        </a:rPr>
                        <a:t>  Минздравсоцразвития РФ</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от 31.12.2010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1247н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384572">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Организации легкой промышленности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5"/>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08.12.1997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61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576858">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Промышленность  строительных   материалов,</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стекольная       и       </a:t>
                      </a:r>
                      <a:r>
                        <a:rPr lang="ru-RU" sz="1700" dirty="0" smtClean="0">
                          <a:solidFill>
                            <a:srgbClr val="000000"/>
                          </a:solidFill>
                          <a:effectLst/>
                          <a:latin typeface="Times New Roman" panose="02020603050405020304" pitchFamily="18" charset="0"/>
                          <a:cs typeface="Times New Roman" panose="02020603050405020304" pitchFamily="18" charset="0"/>
                        </a:rPr>
                        <a:t>фарфоро-фаянсовая промышленность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6"/>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25.12.1997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66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384572">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Производство музыкальных инструментов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7"/>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25.12.1997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66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384572">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Производство   авторучек,   целлулоида   </a:t>
                      </a:r>
                      <a:r>
                        <a:rPr lang="ru-RU" sz="1700" dirty="0" smtClean="0">
                          <a:solidFill>
                            <a:srgbClr val="000000"/>
                          </a:solidFill>
                          <a:effectLst/>
                          <a:latin typeface="Times New Roman" panose="02020603050405020304" pitchFamily="18" charset="0"/>
                          <a:cs typeface="Times New Roman" panose="02020603050405020304" pitchFamily="18" charset="0"/>
                        </a:rPr>
                        <a:t>и изделий </a:t>
                      </a:r>
                      <a:r>
                        <a:rPr lang="ru-RU" sz="1700" dirty="0">
                          <a:solidFill>
                            <a:srgbClr val="000000"/>
                          </a:solidFill>
                          <a:effectLst/>
                          <a:latin typeface="Times New Roman" panose="02020603050405020304" pitchFamily="18" charset="0"/>
                          <a:cs typeface="Times New Roman" panose="02020603050405020304" pitchFamily="18" charset="0"/>
                        </a:rPr>
                        <a:t>из него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8"/>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25.12.1997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66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384572">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Производство ртутных термометров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9"/>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25.12.1997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66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28</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3" name="Объект 5"/>
          <p:cNvSpPr>
            <a:spLocks noGrp="1"/>
          </p:cNvSpPr>
          <p:nvPr>
            <p:ph idx="4294967295"/>
          </p:nvPr>
        </p:nvSpPr>
        <p:spPr>
          <a:xfrm>
            <a:off x="383607" y="11459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9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81522" y="1628800"/>
            <a:ext cx="8813535" cy="400110"/>
          </a:xfrm>
          <a:prstGeom prst="rect">
            <a:avLst/>
          </a:prstGeom>
        </p:spPr>
        <p:txBody>
          <a:bodyPr wrap="square">
            <a:spAutoFit/>
          </a:bodyPr>
          <a:lstStyle/>
          <a:p>
            <a:r>
              <a:rPr lang="ru-RU" sz="2000" b="1" dirty="0" smtClean="0">
                <a:solidFill>
                  <a:srgbClr val="000000"/>
                </a:solidFill>
                <a:latin typeface="Times New Roman" panose="02020603050405020304" pitchFamily="18" charset="0"/>
                <a:cs typeface="Times New Roman" panose="02020603050405020304" pitchFamily="18" charset="0"/>
              </a:rPr>
              <a:t>9. Производство и распределение электроэнергии, газа и воды</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242829930"/>
              </p:ext>
            </p:extLst>
          </p:nvPr>
        </p:nvGraphicFramePr>
        <p:xfrm>
          <a:off x="181521" y="2053470"/>
          <a:ext cx="8813535" cy="2303211"/>
        </p:xfrm>
        <a:graphic>
          <a:graphicData uri="http://schemas.openxmlformats.org/drawingml/2006/table">
            <a:tbl>
              <a:tblPr>
                <a:tableStyleId>{22838BEF-8BB2-4498-84A7-C5851F593DF1}</a:tableStyleId>
              </a:tblPr>
              <a:tblGrid>
                <a:gridCol w="5570809"/>
                <a:gridCol w="3242726"/>
              </a:tblGrid>
              <a:tr h="657291">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Электроэнергетическая промышленность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3"/>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25.04.2011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340н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657291">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Паросиловое  и  энергетическое   хозяйства</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(кроме производства электрической энергии)</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4"/>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РФ</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от 25.12.1997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66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r h="657291">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Станции и цеха по выработке  генераторного</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газа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5"/>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РФ</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от 25.12.1997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66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solidFill>
                      <a:schemeClr val="bg1">
                        <a:lumMod val="95000"/>
                      </a:schemeClr>
                    </a:solidFill>
                  </a:tcPr>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29</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3"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12102797"/>
              </p:ext>
            </p:extLst>
          </p:nvPr>
        </p:nvGraphicFramePr>
        <p:xfrm>
          <a:off x="170169" y="4918122"/>
          <a:ext cx="8813535" cy="1371600"/>
        </p:xfrm>
        <a:graphic>
          <a:graphicData uri="http://schemas.openxmlformats.org/drawingml/2006/table">
            <a:tbl>
              <a:tblPr>
                <a:tableStyleId>{C4B1156A-380E-4F78-BDF5-A606A8083BF9}</a:tableStyleId>
              </a:tblPr>
              <a:tblGrid>
                <a:gridCol w="5645184"/>
                <a:gridCol w="3168351"/>
              </a:tblGrid>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Строительные,   строительно-монтажные    и</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ремонтно-строительные работы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6"/>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16.07.2007 </a:t>
                      </a:r>
                      <a:r>
                        <a:rPr lang="ru-RU" sz="1800" dirty="0" smtClean="0">
                          <a:solidFill>
                            <a:srgbClr val="000000"/>
                          </a:solidFill>
                          <a:effectLst/>
                          <a:latin typeface="Times New Roman" panose="02020603050405020304" pitchFamily="18" charset="0"/>
                          <a:cs typeface="Times New Roman" panose="02020603050405020304" pitchFamily="18" charset="0"/>
                        </a:rPr>
                        <a:t>№</a:t>
                      </a:r>
                      <a:r>
                        <a:rPr lang="ru-RU" sz="1800" baseline="0" dirty="0" smtClean="0">
                          <a:solidFill>
                            <a:srgbClr val="000000"/>
                          </a:solidFill>
                          <a:effectLst/>
                          <a:latin typeface="Times New Roman" panose="02020603050405020304" pitchFamily="18" charset="0"/>
                          <a:cs typeface="Times New Roman" panose="02020603050405020304" pitchFamily="18" charset="0"/>
                        </a:rPr>
                        <a:t> </a:t>
                      </a:r>
                      <a:r>
                        <a:rPr lang="ru-RU" sz="1800" dirty="0" smtClean="0">
                          <a:solidFill>
                            <a:srgbClr val="000000"/>
                          </a:solidFill>
                          <a:effectLst/>
                          <a:latin typeface="Times New Roman" panose="02020603050405020304" pitchFamily="18" charset="0"/>
                          <a:cs typeface="Times New Roman" panose="02020603050405020304" pitchFamily="18" charset="0"/>
                        </a:rPr>
                        <a:t>477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Строительство метрополитенов,  туннелей  и</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других подземных  сооружений  </a:t>
                      </a:r>
                      <a:r>
                        <a:rPr lang="ru-RU" sz="1800" dirty="0" smtClean="0">
                          <a:solidFill>
                            <a:srgbClr val="000000"/>
                          </a:solidFill>
                          <a:effectLst/>
                          <a:latin typeface="Times New Roman" panose="02020603050405020304" pitchFamily="18" charset="0"/>
                          <a:cs typeface="Times New Roman" panose="02020603050405020304" pitchFamily="18" charset="0"/>
                        </a:rPr>
                        <a:t>специального назначения </a:t>
                      </a:r>
                      <a:r>
                        <a:rPr lang="ru-RU" sz="1800" dirty="0">
                          <a:solidFill>
                            <a:srgbClr val="000000"/>
                          </a:solidFill>
                          <a:effectLst/>
                          <a:latin typeface="Times New Roman" panose="02020603050405020304" pitchFamily="18" charset="0"/>
                          <a:cs typeface="Times New Roman" panose="02020603050405020304" pitchFamily="18" charset="0"/>
                        </a:rPr>
                        <a:t>(специфические профессии)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7"/>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07.12.2010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1077н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15" name="Прямоугольник 14"/>
          <p:cNvSpPr/>
          <p:nvPr/>
        </p:nvSpPr>
        <p:spPr>
          <a:xfrm>
            <a:off x="152250" y="4486091"/>
            <a:ext cx="8969044" cy="400110"/>
          </a:xfrm>
          <a:prstGeom prst="rect">
            <a:avLst/>
          </a:prstGeom>
        </p:spPr>
        <p:txBody>
          <a:bodyPr wrap="square">
            <a:spAutoFit/>
          </a:bodyPr>
          <a:lstStyle/>
          <a:p>
            <a:pPr algn="just"/>
            <a:r>
              <a:rPr lang="ru-RU" sz="2000" b="1" dirty="0" smtClean="0">
                <a:solidFill>
                  <a:srgbClr val="000000"/>
                </a:solidFill>
                <a:latin typeface="Times New Roman" panose="02020603050405020304" pitchFamily="18" charset="0"/>
                <a:cs typeface="Times New Roman" panose="02020603050405020304" pitchFamily="18" charset="0"/>
              </a:rPr>
              <a:t>10. Строительство</a:t>
            </a:r>
            <a:endParaRPr lang="ru-RU"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74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945063" y="1517650"/>
            <a:ext cx="1230312" cy="1524000"/>
          </a:xfrm>
          <a:prstGeom prst="rect">
            <a:avLst/>
          </a:prstGeom>
          <a:gradFill rotWithShape="0">
            <a:gsLst>
              <a:gs pos="0">
                <a:srgbClr val="FFFFFF"/>
              </a:gs>
              <a:gs pos="100000">
                <a:srgbClr val="6064FE"/>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3" name="Oval 3"/>
          <p:cNvSpPr>
            <a:spLocks noChangeArrowheads="1"/>
          </p:cNvSpPr>
          <p:nvPr/>
        </p:nvSpPr>
        <p:spPr bwMode="auto">
          <a:xfrm>
            <a:off x="5578475" y="252730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4" name="Oval 4"/>
          <p:cNvSpPr>
            <a:spLocks noChangeArrowheads="1"/>
          </p:cNvSpPr>
          <p:nvPr/>
        </p:nvSpPr>
        <p:spPr bwMode="auto">
          <a:xfrm>
            <a:off x="5754688" y="172720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5" name="Oval 5"/>
          <p:cNvSpPr>
            <a:spLocks noChangeArrowheads="1"/>
          </p:cNvSpPr>
          <p:nvPr/>
        </p:nvSpPr>
        <p:spPr bwMode="auto">
          <a:xfrm>
            <a:off x="4997450" y="1593850"/>
            <a:ext cx="300039"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6" name="Rectangle 6"/>
          <p:cNvSpPr>
            <a:spLocks noChangeArrowheads="1"/>
          </p:cNvSpPr>
          <p:nvPr/>
        </p:nvSpPr>
        <p:spPr bwMode="auto">
          <a:xfrm>
            <a:off x="3960814" y="1955800"/>
            <a:ext cx="1476375" cy="1809750"/>
          </a:xfrm>
          <a:prstGeom prst="rect">
            <a:avLst/>
          </a:prstGeom>
          <a:gradFill rotWithShape="0">
            <a:gsLst>
              <a:gs pos="0">
                <a:srgbClr val="FFFFFF"/>
              </a:gs>
              <a:gs pos="100000">
                <a:srgbClr val="6064FE"/>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7" name="Oval 7"/>
          <p:cNvSpPr>
            <a:spLocks noChangeArrowheads="1"/>
          </p:cNvSpPr>
          <p:nvPr/>
        </p:nvSpPr>
        <p:spPr bwMode="auto">
          <a:xfrm>
            <a:off x="4646613" y="241300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8" name="Oval 8"/>
          <p:cNvSpPr>
            <a:spLocks noChangeArrowheads="1"/>
          </p:cNvSpPr>
          <p:nvPr/>
        </p:nvSpPr>
        <p:spPr bwMode="auto">
          <a:xfrm>
            <a:off x="4365625" y="327025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29" name="Oval 9"/>
          <p:cNvSpPr>
            <a:spLocks noChangeArrowheads="1"/>
          </p:cNvSpPr>
          <p:nvPr/>
        </p:nvSpPr>
        <p:spPr bwMode="auto">
          <a:xfrm>
            <a:off x="4840288" y="285115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0" name="Rectangle 10"/>
          <p:cNvSpPr>
            <a:spLocks noChangeArrowheads="1"/>
          </p:cNvSpPr>
          <p:nvPr/>
        </p:nvSpPr>
        <p:spPr bwMode="auto">
          <a:xfrm>
            <a:off x="2870201" y="2527300"/>
            <a:ext cx="1652588" cy="2038350"/>
          </a:xfrm>
          <a:prstGeom prst="rect">
            <a:avLst/>
          </a:prstGeom>
          <a:gradFill rotWithShape="0">
            <a:gsLst>
              <a:gs pos="0">
                <a:srgbClr val="FFFFFF"/>
              </a:gs>
              <a:gs pos="100000">
                <a:srgbClr val="6064FE"/>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1" name="Oval 11"/>
          <p:cNvSpPr>
            <a:spLocks noChangeArrowheads="1"/>
          </p:cNvSpPr>
          <p:nvPr/>
        </p:nvSpPr>
        <p:spPr bwMode="auto">
          <a:xfrm>
            <a:off x="3116263" y="285115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2" name="Oval 12"/>
          <p:cNvSpPr>
            <a:spLocks noChangeArrowheads="1"/>
          </p:cNvSpPr>
          <p:nvPr/>
        </p:nvSpPr>
        <p:spPr bwMode="auto">
          <a:xfrm>
            <a:off x="3309937" y="325120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3" name="Oval 13"/>
          <p:cNvSpPr>
            <a:spLocks noChangeArrowheads="1"/>
          </p:cNvSpPr>
          <p:nvPr/>
        </p:nvSpPr>
        <p:spPr bwMode="auto">
          <a:xfrm>
            <a:off x="3186113" y="4013200"/>
            <a:ext cx="300037"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4" name="Oval 14"/>
          <p:cNvSpPr>
            <a:spLocks noChangeArrowheads="1"/>
          </p:cNvSpPr>
          <p:nvPr/>
        </p:nvSpPr>
        <p:spPr bwMode="auto">
          <a:xfrm>
            <a:off x="3960813" y="395605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5" name="Rectangle 15"/>
          <p:cNvSpPr>
            <a:spLocks noChangeArrowheads="1"/>
          </p:cNvSpPr>
          <p:nvPr/>
        </p:nvSpPr>
        <p:spPr bwMode="auto">
          <a:xfrm>
            <a:off x="1692277" y="3079750"/>
            <a:ext cx="1846263" cy="2286000"/>
          </a:xfrm>
          <a:prstGeom prst="rect">
            <a:avLst/>
          </a:prstGeom>
          <a:gradFill rotWithShape="0">
            <a:gsLst>
              <a:gs pos="0">
                <a:srgbClr val="FFFFFF"/>
              </a:gs>
              <a:gs pos="100000">
                <a:srgbClr val="6699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6" name="Oval 16"/>
          <p:cNvSpPr>
            <a:spLocks noChangeArrowheads="1"/>
          </p:cNvSpPr>
          <p:nvPr/>
        </p:nvSpPr>
        <p:spPr bwMode="auto">
          <a:xfrm>
            <a:off x="2043114" y="4565650"/>
            <a:ext cx="300037"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7" name="Oval 17"/>
          <p:cNvSpPr>
            <a:spLocks noChangeArrowheads="1"/>
          </p:cNvSpPr>
          <p:nvPr/>
        </p:nvSpPr>
        <p:spPr bwMode="auto">
          <a:xfrm>
            <a:off x="2219325" y="391795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8" name="Oval 18"/>
          <p:cNvSpPr>
            <a:spLocks noChangeArrowheads="1"/>
          </p:cNvSpPr>
          <p:nvPr/>
        </p:nvSpPr>
        <p:spPr bwMode="auto">
          <a:xfrm>
            <a:off x="3854450" y="2927350"/>
            <a:ext cx="300039"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39" name="Oval 19"/>
          <p:cNvSpPr>
            <a:spLocks noChangeArrowheads="1"/>
          </p:cNvSpPr>
          <p:nvPr/>
        </p:nvSpPr>
        <p:spPr bwMode="auto">
          <a:xfrm>
            <a:off x="2905125" y="448945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40" name="Oval 20"/>
          <p:cNvSpPr>
            <a:spLocks noChangeArrowheads="1"/>
          </p:cNvSpPr>
          <p:nvPr/>
        </p:nvSpPr>
        <p:spPr bwMode="auto">
          <a:xfrm>
            <a:off x="2974975" y="3784600"/>
            <a:ext cx="300039"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41" name="Oval 21"/>
          <p:cNvSpPr>
            <a:spLocks noChangeArrowheads="1"/>
          </p:cNvSpPr>
          <p:nvPr/>
        </p:nvSpPr>
        <p:spPr bwMode="auto">
          <a:xfrm>
            <a:off x="2606675" y="3327400"/>
            <a:ext cx="298451" cy="304800"/>
          </a:xfrm>
          <a:prstGeom prst="ellipse">
            <a:avLst/>
          </a:prstGeom>
          <a:solidFill>
            <a:schemeClr val="bg1"/>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ru-RU" altLang="ru-RU" sz="2000" dirty="0">
              <a:latin typeface="Tahoma" pitchFamily="34" charset="0"/>
            </a:endParaRPr>
          </a:p>
        </p:txBody>
      </p:sp>
      <p:sp>
        <p:nvSpPr>
          <p:cNvPr id="5142" name="Line 22"/>
          <p:cNvSpPr>
            <a:spLocks noChangeShapeType="1"/>
          </p:cNvSpPr>
          <p:nvPr/>
        </p:nvSpPr>
        <p:spPr bwMode="auto">
          <a:xfrm flipH="1">
            <a:off x="6189665" y="1503363"/>
            <a:ext cx="293687" cy="1762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ru-RU" dirty="0"/>
          </a:p>
        </p:txBody>
      </p:sp>
      <p:sp>
        <p:nvSpPr>
          <p:cNvPr id="5143" name="Line 23"/>
          <p:cNvSpPr>
            <a:spLocks noChangeShapeType="1"/>
          </p:cNvSpPr>
          <p:nvPr/>
        </p:nvSpPr>
        <p:spPr bwMode="auto">
          <a:xfrm flipH="1">
            <a:off x="5437189" y="1803400"/>
            <a:ext cx="581025" cy="3619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ru-RU" dirty="0"/>
          </a:p>
        </p:txBody>
      </p:sp>
      <p:sp>
        <p:nvSpPr>
          <p:cNvPr id="5144" name="Line 24"/>
          <p:cNvSpPr>
            <a:spLocks noChangeShapeType="1"/>
          </p:cNvSpPr>
          <p:nvPr/>
        </p:nvSpPr>
        <p:spPr bwMode="auto">
          <a:xfrm flipH="1">
            <a:off x="4522790" y="2465388"/>
            <a:ext cx="369887" cy="2476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ru-RU" dirty="0"/>
          </a:p>
        </p:txBody>
      </p:sp>
      <p:sp>
        <p:nvSpPr>
          <p:cNvPr id="5145" name="Line 25"/>
          <p:cNvSpPr>
            <a:spLocks noChangeShapeType="1"/>
          </p:cNvSpPr>
          <p:nvPr/>
        </p:nvSpPr>
        <p:spPr bwMode="auto">
          <a:xfrm flipH="1">
            <a:off x="3538539" y="2984500"/>
            <a:ext cx="558800" cy="3429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ru-RU" dirty="0"/>
          </a:p>
        </p:txBody>
      </p:sp>
      <p:sp>
        <p:nvSpPr>
          <p:cNvPr id="5146" name="Line 26"/>
          <p:cNvSpPr>
            <a:spLocks noChangeShapeType="1"/>
          </p:cNvSpPr>
          <p:nvPr/>
        </p:nvSpPr>
        <p:spPr bwMode="auto">
          <a:xfrm flipH="1">
            <a:off x="1304926" y="3994150"/>
            <a:ext cx="1177925" cy="7048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dirty="0"/>
          </a:p>
        </p:txBody>
      </p:sp>
      <p:sp>
        <p:nvSpPr>
          <p:cNvPr id="5147" name="Text Box 27"/>
          <p:cNvSpPr txBox="1">
            <a:spLocks noChangeArrowheads="1"/>
          </p:cNvSpPr>
          <p:nvPr/>
        </p:nvSpPr>
        <p:spPr bwMode="auto">
          <a:xfrm>
            <a:off x="6477000" y="2438401"/>
            <a:ext cx="2438400" cy="4001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ru-RU" altLang="ru-RU" sz="2000" b="1" dirty="0">
                <a:solidFill>
                  <a:schemeClr val="accent4">
                    <a:lumMod val="50000"/>
                  </a:schemeClr>
                </a:solidFill>
                <a:latin typeface="Times New Roman" panose="02020603050405020304" pitchFamily="18" charset="0"/>
                <a:cs typeface="Times New Roman" panose="02020603050405020304" pitchFamily="18" charset="0"/>
              </a:rPr>
              <a:t>Технические меры</a:t>
            </a:r>
            <a:endParaRPr lang="en-US" alt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148" name="Text Box 28"/>
          <p:cNvSpPr txBox="1">
            <a:spLocks noChangeArrowheads="1"/>
          </p:cNvSpPr>
          <p:nvPr/>
        </p:nvSpPr>
        <p:spPr bwMode="auto">
          <a:xfrm>
            <a:off x="5703441" y="3253972"/>
            <a:ext cx="3200400" cy="4001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ru-RU" altLang="ru-RU" sz="2000" b="1" dirty="0">
                <a:solidFill>
                  <a:schemeClr val="accent4">
                    <a:lumMod val="50000"/>
                  </a:schemeClr>
                </a:solidFill>
                <a:latin typeface="Times New Roman" panose="02020603050405020304" pitchFamily="18" charset="0"/>
                <a:cs typeface="Times New Roman" panose="02020603050405020304" pitchFamily="18" charset="0"/>
              </a:rPr>
              <a:t>Организационные меры</a:t>
            </a:r>
            <a:endParaRPr lang="en-US" alt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149" name="Text Box 29"/>
          <p:cNvSpPr txBox="1">
            <a:spLocks noChangeArrowheads="1"/>
          </p:cNvSpPr>
          <p:nvPr/>
        </p:nvSpPr>
        <p:spPr bwMode="auto">
          <a:xfrm>
            <a:off x="4976879" y="4038601"/>
            <a:ext cx="3962400" cy="4001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ru-RU" altLang="ru-RU" sz="2000" b="1" dirty="0">
                <a:solidFill>
                  <a:schemeClr val="accent4">
                    <a:lumMod val="50000"/>
                  </a:schemeClr>
                </a:solidFill>
                <a:latin typeface="Times New Roman" panose="02020603050405020304" pitchFamily="18" charset="0"/>
                <a:cs typeface="Times New Roman" panose="02020603050405020304" pitchFamily="18" charset="0"/>
              </a:rPr>
              <a:t>Обучение и осведомленность</a:t>
            </a:r>
            <a:endParaRPr lang="en-US" alt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150" name="Text Box 30"/>
          <p:cNvSpPr txBox="1">
            <a:spLocks noChangeArrowheads="1"/>
          </p:cNvSpPr>
          <p:nvPr/>
        </p:nvSpPr>
        <p:spPr bwMode="auto">
          <a:xfrm>
            <a:off x="4644745" y="4735756"/>
            <a:ext cx="4343400" cy="4001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ru-RU" altLang="ru-RU" sz="2000" b="1" dirty="0">
                <a:solidFill>
                  <a:schemeClr val="accent4">
                    <a:lumMod val="50000"/>
                  </a:schemeClr>
                </a:solidFill>
                <a:latin typeface="Times New Roman" panose="02020603050405020304" pitchFamily="18" charset="0"/>
                <a:cs typeface="Times New Roman" panose="02020603050405020304" pitchFamily="18" charset="0"/>
              </a:rPr>
              <a:t>Средства индивидуальной защиты</a:t>
            </a:r>
            <a:endParaRPr lang="en-US" alt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151" name="Text Box 31"/>
          <p:cNvSpPr txBox="1">
            <a:spLocks noChangeArrowheads="1"/>
          </p:cNvSpPr>
          <p:nvPr/>
        </p:nvSpPr>
        <p:spPr bwMode="auto">
          <a:xfrm>
            <a:off x="316147" y="1018810"/>
            <a:ext cx="3251200" cy="10156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5000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СИЗ – </a:t>
            </a:r>
            <a:r>
              <a:rPr lang="ru-RU" altLang="ru-RU" sz="2000" b="1" u="sng" dirty="0">
                <a:solidFill>
                  <a:srgbClr val="000000"/>
                </a:solidFill>
                <a:latin typeface="Times New Roman" panose="02020603050405020304" pitchFamily="18" charset="0"/>
                <a:cs typeface="Times New Roman" panose="02020603050405020304" pitchFamily="18" charset="0"/>
              </a:rPr>
              <a:t>последний </a:t>
            </a:r>
            <a:r>
              <a:rPr lang="ru-RU" altLang="ru-RU" sz="2000" b="1" dirty="0">
                <a:solidFill>
                  <a:srgbClr val="000000"/>
                </a:solidFill>
                <a:latin typeface="Times New Roman" panose="02020603050405020304" pitchFamily="18" charset="0"/>
                <a:cs typeface="Times New Roman" panose="02020603050405020304" pitchFamily="18" charset="0"/>
              </a:rPr>
              <a:t>барьер между опасностью и </a:t>
            </a:r>
            <a:r>
              <a:rPr lang="ru-RU" altLang="ru-RU" sz="2000" b="1" dirty="0" smtClean="0">
                <a:solidFill>
                  <a:srgbClr val="000000"/>
                </a:solidFill>
                <a:latin typeface="Times New Roman" panose="02020603050405020304" pitchFamily="18" charset="0"/>
                <a:cs typeface="Times New Roman" panose="02020603050405020304" pitchFamily="18" charset="0"/>
              </a:rPr>
              <a:t> несчастным </a:t>
            </a:r>
            <a:r>
              <a:rPr lang="ru-RU" altLang="ru-RU" sz="2000" b="1" dirty="0">
                <a:solidFill>
                  <a:srgbClr val="000000"/>
                </a:solidFill>
                <a:latin typeface="Times New Roman" panose="02020603050405020304" pitchFamily="18" charset="0"/>
                <a:cs typeface="Times New Roman" panose="02020603050405020304" pitchFamily="18" charset="0"/>
              </a:rPr>
              <a:t>случаем</a:t>
            </a:r>
            <a:endParaRPr lang="en-US" altLang="ru-RU" sz="2000" b="1" dirty="0">
              <a:solidFill>
                <a:srgbClr val="000000"/>
              </a:solidFill>
              <a:latin typeface="Times New Roman" panose="02020603050405020304" pitchFamily="18" charset="0"/>
              <a:cs typeface="Times New Roman" panose="02020603050405020304" pitchFamily="18" charset="0"/>
            </a:endParaRPr>
          </a:p>
        </p:txBody>
      </p:sp>
      <p:sp>
        <p:nvSpPr>
          <p:cNvPr id="5152" name="Text Box 32"/>
          <p:cNvSpPr txBox="1">
            <a:spLocks noChangeArrowheads="1"/>
          </p:cNvSpPr>
          <p:nvPr/>
        </p:nvSpPr>
        <p:spPr bwMode="auto">
          <a:xfrm>
            <a:off x="6483351" y="1382176"/>
            <a:ext cx="2057400" cy="400110"/>
          </a:xfrm>
          <a:prstGeom prst="rect">
            <a:avLst/>
          </a:prstGeom>
          <a:solidFill>
            <a:srgbClr val="FF9999"/>
          </a:solidFill>
          <a:ln w="63500" algn="ctr">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ОПАСНОСТЬ</a:t>
            </a:r>
            <a:endParaRPr lang="en-US" altLang="ru-RU" sz="2000" b="1" dirty="0">
              <a:solidFill>
                <a:srgbClr val="000000"/>
              </a:solidFill>
              <a:latin typeface="Times New Roman" panose="02020603050405020304" pitchFamily="18" charset="0"/>
              <a:cs typeface="Times New Roman" panose="02020603050405020304" pitchFamily="18" charset="0"/>
            </a:endParaRPr>
          </a:p>
        </p:txBody>
      </p:sp>
      <p:sp>
        <p:nvSpPr>
          <p:cNvPr id="5153" name="AutoShape 33"/>
          <p:cNvSpPr>
            <a:spLocks noChangeArrowheads="1"/>
          </p:cNvSpPr>
          <p:nvPr/>
        </p:nvSpPr>
        <p:spPr bwMode="auto">
          <a:xfrm>
            <a:off x="76200" y="4343400"/>
            <a:ext cx="2743200" cy="2095500"/>
          </a:xfrm>
          <a:prstGeom prst="irregularSeal1">
            <a:avLst/>
          </a:prstGeom>
          <a:gradFill rotWithShape="1">
            <a:gsLst>
              <a:gs pos="0">
                <a:srgbClr val="FF0000"/>
              </a:gs>
              <a:gs pos="100000">
                <a:srgbClr val="FF7C8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НЕСЧАСТНЫЙ</a:t>
            </a:r>
          </a:p>
          <a:p>
            <a:pPr algn="ctr" eaLnBrk="1" hangingPunct="1">
              <a:spcBef>
                <a:spcPct val="0"/>
              </a:spcBef>
              <a:buFontTx/>
              <a:buNone/>
            </a:pPr>
            <a:r>
              <a:rPr lang="ru-RU" altLang="ru-RU" sz="2000" b="1" dirty="0">
                <a:solidFill>
                  <a:srgbClr val="000000"/>
                </a:solidFill>
                <a:latin typeface="Times New Roman" panose="02020603050405020304" pitchFamily="18" charset="0"/>
                <a:cs typeface="Times New Roman" panose="02020603050405020304" pitchFamily="18" charset="0"/>
              </a:rPr>
              <a:t>СЛУЧАЙ</a:t>
            </a:r>
            <a:endParaRPr lang="en-US" altLang="ru-RU" sz="2000" b="1" dirty="0">
              <a:solidFill>
                <a:srgbClr val="000000"/>
              </a:solidFill>
              <a:latin typeface="Times New Roman" panose="02020603050405020304" pitchFamily="18" charset="0"/>
              <a:cs typeface="Times New Roman" panose="02020603050405020304" pitchFamily="18" charset="0"/>
            </a:endParaRPr>
          </a:p>
        </p:txBody>
      </p:sp>
      <p:sp>
        <p:nvSpPr>
          <p:cNvPr id="2" name="Стрелка влево 1"/>
          <p:cNvSpPr/>
          <p:nvPr/>
        </p:nvSpPr>
        <p:spPr>
          <a:xfrm>
            <a:off x="6134766" y="2606037"/>
            <a:ext cx="351671" cy="90487"/>
          </a:xfrm>
          <a:prstGeom prst="lef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Стрелка влево 48"/>
          <p:cNvSpPr/>
          <p:nvPr/>
        </p:nvSpPr>
        <p:spPr>
          <a:xfrm>
            <a:off x="5376029" y="3434556"/>
            <a:ext cx="351671" cy="90487"/>
          </a:xfrm>
          <a:prstGeom prst="lef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Стрелка влево 49"/>
          <p:cNvSpPr/>
          <p:nvPr/>
        </p:nvSpPr>
        <p:spPr>
          <a:xfrm>
            <a:off x="4535422" y="4199896"/>
            <a:ext cx="462028" cy="90487"/>
          </a:xfrm>
          <a:prstGeom prst="lef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Стрелка влево 50"/>
          <p:cNvSpPr/>
          <p:nvPr/>
        </p:nvSpPr>
        <p:spPr>
          <a:xfrm>
            <a:off x="3486150" y="4890568"/>
            <a:ext cx="1137476" cy="90487"/>
          </a:xfrm>
          <a:prstGeom prst="lef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44" name="Rectangle 10"/>
          <p:cNvSpPr txBox="1">
            <a:spLocks noChangeAspect="1" noChangeArrowheads="1"/>
          </p:cNvSpPr>
          <p:nvPr/>
        </p:nvSpPr>
        <p:spPr bwMode="auto">
          <a:xfrm>
            <a:off x="1" y="35551"/>
            <a:ext cx="9070975" cy="501650"/>
          </a:xfrm>
          <a:prstGeom prst="rect">
            <a:avLst/>
          </a:prstGeom>
          <a:noFill/>
          <a:ln w="9525">
            <a:noFill/>
            <a:miter lim="800000"/>
            <a:headEnd/>
            <a:tailEnd/>
          </a:ln>
        </p:spPr>
        <p:txBody>
          <a:bodyPr lIns="92075" tIns="46038" rIns="92075" bIns="46038" anchorCtr="1"/>
          <a:lstStyle/>
          <a:p>
            <a:pPr algn="ctr"/>
            <a:r>
              <a:rPr lang="ru-RU" sz="2300" b="1" dirty="0">
                <a:solidFill>
                  <a:srgbClr val="000000"/>
                </a:solidFill>
                <a:latin typeface="Times New Roman" panose="02020603050405020304" pitchFamily="18" charset="0"/>
                <a:cs typeface="Times New Roman" panose="02020603050405020304" pitchFamily="18" charset="0"/>
              </a:rPr>
              <a:t>Роль специальной одежды, специальной обуви и </a:t>
            </a:r>
            <a:r>
              <a:rPr lang="ru-RU" sz="2300" b="1" dirty="0" smtClean="0">
                <a:solidFill>
                  <a:srgbClr val="000000"/>
                </a:solidFill>
                <a:latin typeface="Times New Roman" panose="02020603050405020304" pitchFamily="18" charset="0"/>
                <a:cs typeface="Times New Roman" panose="02020603050405020304" pitchFamily="18" charset="0"/>
              </a:rPr>
              <a:t>других средств </a:t>
            </a:r>
            <a:r>
              <a:rPr lang="ru-RU" sz="2300" b="1" dirty="0">
                <a:solidFill>
                  <a:srgbClr val="000000"/>
                </a:solidFill>
                <a:latin typeface="Times New Roman" panose="02020603050405020304" pitchFamily="18" charset="0"/>
                <a:cs typeface="Times New Roman" panose="02020603050405020304" pitchFamily="18" charset="0"/>
              </a:rPr>
              <a:t>индивидуальной защиты в системе охраны труда</a:t>
            </a:r>
          </a:p>
        </p:txBody>
      </p:sp>
    </p:spTree>
    <p:extLst>
      <p:ext uri="{BB962C8B-B14F-4D97-AF65-F5344CB8AC3E}">
        <p14:creationId xmlns:p14="http://schemas.microsoft.com/office/powerpoint/2010/main" val="101447615"/>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78826" y="1484938"/>
            <a:ext cx="8813535" cy="400110"/>
          </a:xfrm>
          <a:prstGeom prst="rect">
            <a:avLst/>
          </a:prstGeom>
        </p:spPr>
        <p:txBody>
          <a:bodyPr wrap="square">
            <a:spAutoFit/>
          </a:bodyPr>
          <a:lstStyle/>
          <a:p>
            <a:r>
              <a:rPr lang="ru-RU" sz="2000" b="1" dirty="0" smtClean="0">
                <a:solidFill>
                  <a:srgbClr val="000000"/>
                </a:solidFill>
                <a:latin typeface="Times New Roman" panose="02020603050405020304" pitchFamily="18" charset="0"/>
                <a:cs typeface="Times New Roman" panose="02020603050405020304" pitchFamily="18" charset="0"/>
              </a:rPr>
              <a:t>11. Транспорт и связь</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01821691"/>
              </p:ext>
            </p:extLst>
          </p:nvPr>
        </p:nvGraphicFramePr>
        <p:xfrm>
          <a:off x="178827" y="1916832"/>
          <a:ext cx="8813534" cy="4663440"/>
        </p:xfrm>
        <a:graphic>
          <a:graphicData uri="http://schemas.openxmlformats.org/drawingml/2006/table">
            <a:tbl>
              <a:tblPr>
                <a:tableStyleId>{C4B1156A-380E-4F78-BDF5-A606A8083BF9}</a:tableStyleId>
              </a:tblPr>
              <a:tblGrid>
                <a:gridCol w="5257269"/>
                <a:gridCol w="3556265"/>
              </a:tblGrid>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Железнодорожный   транспорт   и   железные</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дороги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2"/>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22.10.2008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582н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Железнодорожный   транспорт    организаций</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(железнодорожный           внутризаводской</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транспорт)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3"/>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22.06.2009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357н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Эксплуатация метрополитенов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4"/>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07.12.2010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1078н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Автомобильный   транспорт   и    шоссейные</a:t>
                      </a:r>
                    </a:p>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дороги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5"/>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22.06.2009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357н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Речной транспорт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6"/>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22.06.2009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357н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Морской транспорт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7"/>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22.06.2009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357н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Воздушный транспорт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8"/>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22.06.2009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357н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Связь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9"/>
                        </a:rPr>
                        <a:t>Приказ</a:t>
                      </a:r>
                      <a:r>
                        <a:rPr lang="ru-RU" sz="18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18.06.2010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454н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6" name="Номер слайда 5"/>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30</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8"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617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5977" y="1124744"/>
            <a:ext cx="8969044" cy="400110"/>
          </a:xfrm>
          <a:prstGeom prst="rect">
            <a:avLst/>
          </a:prstGeom>
        </p:spPr>
        <p:txBody>
          <a:bodyPr wrap="square">
            <a:spAutoFit/>
          </a:bodyPr>
          <a:lstStyle/>
          <a:p>
            <a:pPr algn="just"/>
            <a:r>
              <a:rPr lang="ru-RU" sz="2000" b="1" dirty="0" smtClean="0">
                <a:solidFill>
                  <a:srgbClr val="000000"/>
                </a:solidFill>
                <a:latin typeface="Times New Roman" panose="02020603050405020304" pitchFamily="18" charset="0"/>
                <a:cs typeface="Times New Roman" panose="02020603050405020304" pitchFamily="18" charset="0"/>
              </a:rPr>
              <a:t>12. Торговля, финансовая деятельность, предоставление услуг</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90321610"/>
              </p:ext>
            </p:extLst>
          </p:nvPr>
        </p:nvGraphicFramePr>
        <p:xfrm>
          <a:off x="145977" y="1498109"/>
          <a:ext cx="8799949" cy="5181600"/>
        </p:xfrm>
        <a:graphic>
          <a:graphicData uri="http://schemas.openxmlformats.org/drawingml/2006/table">
            <a:tbl>
              <a:tblPr>
                <a:tableStyleId>{C4B1156A-380E-4F78-BDF5-A606A8083BF9}</a:tableStyleId>
              </a:tblPr>
              <a:tblGrid>
                <a:gridCol w="5439576"/>
                <a:gridCol w="3360373"/>
              </a:tblGrid>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Торговля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2"/>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29.12.1997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68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Книжная торговля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3"/>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16.12.1997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63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Банки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4"/>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30.08.2000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63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Жилищно-коммунальное хозяйство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5"/>
                        </a:rPr>
                        <a:t>Приказ</a:t>
                      </a:r>
                      <a:r>
                        <a:rPr lang="ru-RU" sz="1700" dirty="0">
                          <a:solidFill>
                            <a:srgbClr val="000000"/>
                          </a:solidFill>
                          <a:effectLst/>
                          <a:latin typeface="Times New Roman" panose="02020603050405020304" pitchFamily="18" charset="0"/>
                          <a:cs typeface="Times New Roman" panose="02020603050405020304" pitchFamily="18" charset="0"/>
                        </a:rPr>
                        <a:t>  Минздравсоцразвития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03.10.2008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543н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Организации      бытового     обслуживания</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населения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6"/>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29.12.1997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68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Организации  государственного  надзора  </a:t>
                      </a:r>
                      <a:r>
                        <a:rPr lang="ru-RU" sz="1700" dirty="0" smtClean="0">
                          <a:solidFill>
                            <a:srgbClr val="000000"/>
                          </a:solidFill>
                          <a:effectLst/>
                          <a:latin typeface="Times New Roman" panose="02020603050405020304" pitchFamily="18" charset="0"/>
                          <a:cs typeface="Times New Roman" panose="02020603050405020304" pitchFamily="18" charset="0"/>
                        </a:rPr>
                        <a:t>за стандартами </a:t>
                      </a:r>
                      <a:r>
                        <a:rPr lang="ru-RU" sz="1700" dirty="0">
                          <a:solidFill>
                            <a:srgbClr val="000000"/>
                          </a:solidFill>
                          <a:effectLst/>
                          <a:latin typeface="Times New Roman" panose="02020603050405020304" pitchFamily="18" charset="0"/>
                          <a:cs typeface="Times New Roman" panose="02020603050405020304" pitchFamily="18" charset="0"/>
                        </a:rPr>
                        <a:t>и измерительной техникой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7"/>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16.12.1997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63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Геологические,    </a:t>
                      </a:r>
                      <a:r>
                        <a:rPr lang="ru-RU" sz="1700" dirty="0" smtClean="0">
                          <a:solidFill>
                            <a:srgbClr val="000000"/>
                          </a:solidFill>
                          <a:effectLst/>
                          <a:latin typeface="Times New Roman" panose="02020603050405020304" pitchFamily="18" charset="0"/>
                          <a:cs typeface="Times New Roman" panose="02020603050405020304" pitchFamily="18" charset="0"/>
                        </a:rPr>
                        <a:t>топографо-геодезические, изыскательские</a:t>
                      </a:r>
                      <a:r>
                        <a:rPr lang="ru-RU" sz="1700" dirty="0">
                          <a:solidFill>
                            <a:srgbClr val="000000"/>
                          </a:solidFill>
                          <a:effectLst/>
                          <a:latin typeface="Times New Roman" panose="02020603050405020304" pitchFamily="18" charset="0"/>
                          <a:cs typeface="Times New Roman" panose="02020603050405020304" pitchFamily="18" charset="0"/>
                        </a:rPr>
                        <a:t>, землеустроительные  работы</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и картографическое производство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8"/>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29.12.1997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68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51435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Наблюдения        и        работы       </a:t>
                      </a:r>
                      <a:r>
                        <a:rPr lang="ru-RU" sz="1700" dirty="0" smtClean="0">
                          <a:solidFill>
                            <a:srgbClr val="000000"/>
                          </a:solidFill>
                          <a:effectLst/>
                          <a:latin typeface="Times New Roman" panose="02020603050405020304" pitchFamily="18" charset="0"/>
                          <a:cs typeface="Times New Roman" panose="02020603050405020304" pitchFamily="18" charset="0"/>
                        </a:rPr>
                        <a:t>по гидрометеорологическому  </a:t>
                      </a:r>
                      <a:r>
                        <a:rPr lang="ru-RU" sz="1700" dirty="0">
                          <a:solidFill>
                            <a:srgbClr val="000000"/>
                          </a:solidFill>
                          <a:effectLst/>
                          <a:latin typeface="Times New Roman" panose="02020603050405020304" pitchFamily="18" charset="0"/>
                          <a:cs typeface="Times New Roman" panose="02020603050405020304" pitchFamily="18" charset="0"/>
                        </a:rPr>
                        <a:t>режиму окружающей</a:t>
                      </a:r>
                    </a:p>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среды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9"/>
                        </a:rPr>
                        <a:t>Постановление</a:t>
                      </a:r>
                      <a:r>
                        <a:rPr lang="ru-RU" sz="1700" dirty="0">
                          <a:solidFill>
                            <a:srgbClr val="000000"/>
                          </a:solidFill>
                          <a:effectLst/>
                          <a:latin typeface="Times New Roman" panose="02020603050405020304" pitchFamily="18" charset="0"/>
                          <a:cs typeface="Times New Roman" panose="02020603050405020304" pitchFamily="18" charset="0"/>
                        </a:rPr>
                        <a:t>     Минтруда  </a:t>
                      </a:r>
                      <a:r>
                        <a:rPr lang="ru-RU" sz="1700" dirty="0" smtClean="0">
                          <a:solidFill>
                            <a:srgbClr val="000000"/>
                          </a:solidFill>
                          <a:effectLst/>
                          <a:latin typeface="Times New Roman" panose="02020603050405020304" pitchFamily="18" charset="0"/>
                          <a:cs typeface="Times New Roman" panose="02020603050405020304" pitchFamily="18" charset="0"/>
                        </a:rPr>
                        <a:t>РФ от </a:t>
                      </a:r>
                      <a:r>
                        <a:rPr lang="ru-RU" sz="1700" dirty="0">
                          <a:solidFill>
                            <a:srgbClr val="000000"/>
                          </a:solidFill>
                          <a:effectLst/>
                          <a:latin typeface="Times New Roman" panose="02020603050405020304" pitchFamily="18" charset="0"/>
                          <a:cs typeface="Times New Roman" panose="02020603050405020304" pitchFamily="18" charset="0"/>
                        </a:rPr>
                        <a:t>25.12.1997 </a:t>
                      </a:r>
                      <a:r>
                        <a:rPr lang="ru-RU" sz="1700" dirty="0" smtClean="0">
                          <a:solidFill>
                            <a:srgbClr val="000000"/>
                          </a:solidFill>
                          <a:effectLst/>
                          <a:latin typeface="Times New Roman" panose="02020603050405020304" pitchFamily="18" charset="0"/>
                          <a:cs typeface="Times New Roman" panose="02020603050405020304" pitchFamily="18" charset="0"/>
                        </a:rPr>
                        <a:t>№ </a:t>
                      </a:r>
                      <a:r>
                        <a:rPr lang="ru-RU" sz="1700" dirty="0">
                          <a:solidFill>
                            <a:srgbClr val="000000"/>
                          </a:solidFill>
                          <a:effectLst/>
                          <a:latin typeface="Times New Roman" panose="02020603050405020304" pitchFamily="18" charset="0"/>
                          <a:cs typeface="Times New Roman" panose="02020603050405020304" pitchFamily="18" charset="0"/>
                        </a:rPr>
                        <a:t>66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700" dirty="0">
                          <a:solidFill>
                            <a:srgbClr val="000000"/>
                          </a:solidFill>
                          <a:effectLst/>
                          <a:latin typeface="Times New Roman" panose="02020603050405020304" pitchFamily="18" charset="0"/>
                          <a:cs typeface="Times New Roman" panose="02020603050405020304" pitchFamily="18" charset="0"/>
                        </a:rPr>
                        <a:t>Государственные природные заповедники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700" u="none" strike="noStrike" dirty="0">
                          <a:solidFill>
                            <a:srgbClr val="000000"/>
                          </a:solidFill>
                          <a:effectLst/>
                          <a:latin typeface="Times New Roman" panose="02020603050405020304" pitchFamily="18" charset="0"/>
                          <a:cs typeface="Times New Roman" panose="02020603050405020304" pitchFamily="18" charset="0"/>
                          <a:hlinkClick r:id="rId10"/>
                        </a:rPr>
                        <a:t>Приказ</a:t>
                      </a:r>
                      <a:r>
                        <a:rPr lang="ru-RU" sz="1700" dirty="0">
                          <a:solidFill>
                            <a:srgbClr val="000000"/>
                          </a:solidFill>
                          <a:effectLst/>
                          <a:latin typeface="Times New Roman" panose="02020603050405020304" pitchFamily="18" charset="0"/>
                          <a:cs typeface="Times New Roman" panose="02020603050405020304" pitchFamily="18" charset="0"/>
                        </a:rPr>
                        <a:t>   Минэкологии   РФ   </a:t>
                      </a:r>
                      <a:r>
                        <a:rPr lang="ru-RU" sz="1700" dirty="0" smtClean="0">
                          <a:solidFill>
                            <a:srgbClr val="000000"/>
                          </a:solidFill>
                          <a:effectLst/>
                          <a:latin typeface="Times New Roman" panose="02020603050405020304" pitchFamily="18" charset="0"/>
                          <a:cs typeface="Times New Roman" panose="02020603050405020304" pitchFamily="18" charset="0"/>
                        </a:rPr>
                        <a:t>от 20.04.1992                    </a:t>
                      </a:r>
                      <a:endParaRPr lang="ru-RU" sz="17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31</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8" name="Объект 5"/>
          <p:cNvSpPr>
            <a:spLocks noGrp="1"/>
          </p:cNvSpPr>
          <p:nvPr>
            <p:ph idx="4294967295"/>
          </p:nvPr>
        </p:nvSpPr>
        <p:spPr>
          <a:xfrm>
            <a:off x="145977" y="42590"/>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49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52708" y="1484784"/>
            <a:ext cx="8813535" cy="707886"/>
          </a:xfrm>
          <a:prstGeom prst="rect">
            <a:avLst/>
          </a:prstGeom>
        </p:spPr>
        <p:txBody>
          <a:bodyPr wrap="square">
            <a:spAutoFit/>
          </a:bodyPr>
          <a:lstStyle/>
          <a:p>
            <a:r>
              <a:rPr lang="ru-RU" sz="2000" b="1" dirty="0" smtClean="0">
                <a:solidFill>
                  <a:srgbClr val="000000"/>
                </a:solidFill>
                <a:latin typeface="Times New Roman" panose="02020603050405020304" pitchFamily="18" charset="0"/>
                <a:cs typeface="Times New Roman" panose="02020603050405020304" pitchFamily="18" charset="0"/>
              </a:rPr>
              <a:t>13. Образование, наука, культура, здравоохранение,  физическая культура и спорт</a:t>
            </a:r>
            <a:endParaRPr lang="ru-RU"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49462030"/>
              </p:ext>
            </p:extLst>
          </p:nvPr>
        </p:nvGraphicFramePr>
        <p:xfrm>
          <a:off x="179512" y="2192670"/>
          <a:ext cx="8801464" cy="3291840"/>
        </p:xfrm>
        <a:graphic>
          <a:graphicData uri="http://schemas.openxmlformats.org/drawingml/2006/table">
            <a:tbl>
              <a:tblPr>
                <a:tableStyleId>{C4B1156A-380E-4F78-BDF5-A606A8083BF9}</a:tableStyleId>
              </a:tblPr>
              <a:tblGrid>
                <a:gridCol w="5441092"/>
                <a:gridCol w="3360372"/>
              </a:tblGrid>
              <a:tr h="3429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Высшие учебные заведения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2"/>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25.12.1997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66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Российской академии </a:t>
                      </a:r>
                      <a:r>
                        <a:rPr lang="ru-RU" sz="1800" dirty="0" smtClean="0">
                          <a:solidFill>
                            <a:srgbClr val="000000"/>
                          </a:solidFill>
                          <a:effectLst/>
                          <a:latin typeface="Times New Roman" panose="02020603050405020304" pitchFamily="18" charset="0"/>
                          <a:cs typeface="Times New Roman" panose="02020603050405020304" pitchFamily="18" charset="0"/>
                        </a:rPr>
                        <a:t>наук;</a:t>
                      </a:r>
                      <a:r>
                        <a:rPr lang="ru-RU" sz="1800" baseline="0" dirty="0" smtClean="0">
                          <a:solidFill>
                            <a:srgbClr val="000000"/>
                          </a:solidFill>
                          <a:effectLst/>
                          <a:latin typeface="Times New Roman" panose="02020603050405020304" pitchFamily="18" charset="0"/>
                          <a:cs typeface="Times New Roman" panose="02020603050405020304" pitchFamily="18" charset="0"/>
                        </a:rPr>
                        <a:t> </a:t>
                      </a:r>
                      <a:r>
                        <a:rPr lang="ru-RU" sz="1800" dirty="0" smtClean="0">
                          <a:solidFill>
                            <a:srgbClr val="000000"/>
                          </a:solidFill>
                          <a:effectLst/>
                          <a:latin typeface="Times New Roman" panose="02020603050405020304" pitchFamily="18" charset="0"/>
                          <a:cs typeface="Times New Roman" panose="02020603050405020304" pitchFamily="18" charset="0"/>
                        </a:rPr>
                        <a:t>    государственные архивы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3"/>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16.12.1997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63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3429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культуры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4"/>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25.12.1997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66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6858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Организации здравоохранения  и  </a:t>
                      </a:r>
                      <a:r>
                        <a:rPr lang="ru-RU" sz="1800" dirty="0" smtClean="0">
                          <a:solidFill>
                            <a:srgbClr val="000000"/>
                          </a:solidFill>
                          <a:effectLst/>
                          <a:latin typeface="Times New Roman" panose="02020603050405020304" pitchFamily="18" charset="0"/>
                          <a:cs typeface="Times New Roman" panose="02020603050405020304" pitchFamily="18" charset="0"/>
                        </a:rPr>
                        <a:t>соц. защиты  </a:t>
                      </a:r>
                      <a:r>
                        <a:rPr lang="ru-RU" sz="1800" dirty="0">
                          <a:solidFill>
                            <a:srgbClr val="000000"/>
                          </a:solidFill>
                          <a:effectLst/>
                          <a:latin typeface="Times New Roman" panose="02020603050405020304" pitchFamily="18" charset="0"/>
                          <a:cs typeface="Times New Roman" panose="02020603050405020304" pitchFamily="18" charset="0"/>
                        </a:rPr>
                        <a:t>населения,   медицинских   </a:t>
                      </a:r>
                      <a:r>
                        <a:rPr lang="ru-RU" sz="1800" dirty="0" smtClean="0">
                          <a:solidFill>
                            <a:srgbClr val="000000"/>
                          </a:solidFill>
                          <a:effectLst/>
                          <a:latin typeface="Times New Roman" panose="02020603050405020304" pitchFamily="18" charset="0"/>
                          <a:cs typeface="Times New Roman" panose="02020603050405020304" pitchFamily="18" charset="0"/>
                        </a:rPr>
                        <a:t>научно-исследовательских  </a:t>
                      </a:r>
                      <a:r>
                        <a:rPr lang="ru-RU" sz="1800" dirty="0">
                          <a:solidFill>
                            <a:srgbClr val="000000"/>
                          </a:solidFill>
                          <a:effectLst/>
                          <a:latin typeface="Times New Roman" panose="02020603050405020304" pitchFamily="18" charset="0"/>
                          <a:cs typeface="Times New Roman" panose="02020603050405020304" pitchFamily="18" charset="0"/>
                        </a:rPr>
                        <a:t>организаций  и  </a:t>
                      </a:r>
                      <a:r>
                        <a:rPr lang="ru-RU" sz="1800" dirty="0" smtClean="0">
                          <a:solidFill>
                            <a:srgbClr val="000000"/>
                          </a:solidFill>
                          <a:effectLst/>
                          <a:latin typeface="Times New Roman" panose="02020603050405020304" pitchFamily="18" charset="0"/>
                          <a:cs typeface="Times New Roman" panose="02020603050405020304" pitchFamily="18" charset="0"/>
                        </a:rPr>
                        <a:t>учебных заведений</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5"/>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29.12.1997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68   </a:t>
                      </a:r>
                      <a:r>
                        <a:rPr lang="ru-RU" sz="1800" dirty="0" smtClean="0">
                          <a:solidFill>
                            <a:srgbClr val="000000"/>
                          </a:solidFill>
                          <a:effectLst/>
                          <a:latin typeface="Times New Roman" panose="02020603050405020304" pitchFamily="18" charset="0"/>
                          <a:cs typeface="Times New Roman" panose="02020603050405020304" pitchFamily="18" charset="0"/>
                        </a:rPr>
                        <a:t>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r h="685800">
                <a:tc>
                  <a:txBody>
                    <a:bodyPr/>
                    <a:lstStyle/>
                    <a:p>
                      <a:pPr algn="just">
                        <a:spcAft>
                          <a:spcPts val="0"/>
                        </a:spcAft>
                      </a:pPr>
                      <a:r>
                        <a:rPr lang="ru-RU" sz="1800" dirty="0">
                          <a:solidFill>
                            <a:srgbClr val="000000"/>
                          </a:solidFill>
                          <a:effectLst/>
                          <a:latin typeface="Times New Roman" panose="02020603050405020304" pitchFamily="18" charset="0"/>
                          <a:cs typeface="Times New Roman" panose="02020603050405020304" pitchFamily="18" charset="0"/>
                        </a:rPr>
                        <a:t>Учебные    и    спортивные     </a:t>
                      </a:r>
                      <a:r>
                        <a:rPr lang="ru-RU" sz="1800" dirty="0" smtClean="0">
                          <a:solidFill>
                            <a:srgbClr val="000000"/>
                          </a:solidFill>
                          <a:effectLst/>
                          <a:latin typeface="Times New Roman" panose="02020603050405020304" pitchFamily="18" charset="0"/>
                          <a:cs typeface="Times New Roman" panose="02020603050405020304" pitchFamily="18" charset="0"/>
                        </a:rPr>
                        <a:t>организации Российской      </a:t>
                      </a:r>
                      <a:r>
                        <a:rPr lang="ru-RU" sz="1800" dirty="0">
                          <a:solidFill>
                            <a:srgbClr val="000000"/>
                          </a:solidFill>
                          <a:effectLst/>
                          <a:latin typeface="Times New Roman" panose="02020603050405020304" pitchFamily="18" charset="0"/>
                          <a:cs typeface="Times New Roman" panose="02020603050405020304" pitchFamily="18" charset="0"/>
                        </a:rPr>
                        <a:t>оборонной       </a:t>
                      </a:r>
                      <a:r>
                        <a:rPr lang="ru-RU" sz="1800" dirty="0" smtClean="0">
                          <a:solidFill>
                            <a:srgbClr val="000000"/>
                          </a:solidFill>
                          <a:effectLst/>
                          <a:latin typeface="Times New Roman" panose="02020603050405020304" pitchFamily="18" charset="0"/>
                          <a:cs typeface="Times New Roman" panose="02020603050405020304" pitchFamily="18" charset="0"/>
                        </a:rPr>
                        <a:t>спортивно- технической    </a:t>
                      </a:r>
                      <a:r>
                        <a:rPr lang="ru-RU" sz="1800" dirty="0">
                          <a:solidFill>
                            <a:srgbClr val="000000"/>
                          </a:solidFill>
                          <a:effectLst/>
                          <a:latin typeface="Times New Roman" panose="02020603050405020304" pitchFamily="18" charset="0"/>
                          <a:cs typeface="Times New Roman" panose="02020603050405020304" pitchFamily="18" charset="0"/>
                        </a:rPr>
                        <a:t>организации    (РОСТО)    </a:t>
                      </a:r>
                      <a:r>
                        <a:rPr lang="ru-RU" sz="1800" dirty="0" smtClean="0">
                          <a:solidFill>
                            <a:srgbClr val="000000"/>
                          </a:solidFill>
                          <a:effectLst/>
                          <a:latin typeface="Times New Roman" panose="02020603050405020304" pitchFamily="18" charset="0"/>
                          <a:cs typeface="Times New Roman" panose="02020603050405020304" pitchFamily="18" charset="0"/>
                        </a:rPr>
                        <a:t>- постоянный </a:t>
                      </a:r>
                      <a:r>
                        <a:rPr lang="ru-RU" sz="1800" dirty="0">
                          <a:solidFill>
                            <a:srgbClr val="000000"/>
                          </a:solidFill>
                          <a:effectLst/>
                          <a:latin typeface="Times New Roman" panose="02020603050405020304" pitchFamily="18" charset="0"/>
                          <a:cs typeface="Times New Roman" panose="02020603050405020304" pitchFamily="18" charset="0"/>
                        </a:rPr>
                        <a:t>и переменный состав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c>
                  <a:txBody>
                    <a:bodyPr/>
                    <a:lstStyle/>
                    <a:p>
                      <a:pPr algn="just">
                        <a:spcAft>
                          <a:spcPts val="0"/>
                        </a:spcAft>
                      </a:pPr>
                      <a:r>
                        <a:rPr lang="ru-RU" sz="1800" u="none" strike="noStrike" dirty="0">
                          <a:solidFill>
                            <a:srgbClr val="000000"/>
                          </a:solidFill>
                          <a:effectLst/>
                          <a:latin typeface="Times New Roman" panose="02020603050405020304" pitchFamily="18" charset="0"/>
                          <a:cs typeface="Times New Roman" panose="02020603050405020304" pitchFamily="18" charset="0"/>
                          <a:hlinkClick r:id="rId6"/>
                        </a:rPr>
                        <a:t>Постановление</a:t>
                      </a:r>
                      <a:r>
                        <a:rPr lang="ru-RU" sz="1800" dirty="0">
                          <a:solidFill>
                            <a:srgbClr val="000000"/>
                          </a:solidFill>
                          <a:effectLst/>
                          <a:latin typeface="Times New Roman" panose="02020603050405020304" pitchFamily="18" charset="0"/>
                          <a:cs typeface="Times New Roman" panose="02020603050405020304" pitchFamily="18" charset="0"/>
                        </a:rPr>
                        <a:t>     Минтруда  </a:t>
                      </a:r>
                      <a:r>
                        <a:rPr lang="ru-RU" sz="1800" dirty="0" smtClean="0">
                          <a:solidFill>
                            <a:srgbClr val="000000"/>
                          </a:solidFill>
                          <a:effectLst/>
                          <a:latin typeface="Times New Roman" panose="02020603050405020304" pitchFamily="18" charset="0"/>
                          <a:cs typeface="Times New Roman" panose="02020603050405020304" pitchFamily="18" charset="0"/>
                        </a:rPr>
                        <a:t>РФ от </a:t>
                      </a:r>
                      <a:r>
                        <a:rPr lang="ru-RU" sz="1800" dirty="0">
                          <a:solidFill>
                            <a:srgbClr val="000000"/>
                          </a:solidFill>
                          <a:effectLst/>
                          <a:latin typeface="Times New Roman" panose="02020603050405020304" pitchFamily="18" charset="0"/>
                          <a:cs typeface="Times New Roman" panose="02020603050405020304" pitchFamily="18" charset="0"/>
                        </a:rPr>
                        <a:t>25.12.1997 </a:t>
                      </a:r>
                      <a:r>
                        <a:rPr lang="ru-RU" sz="1800" dirty="0" smtClean="0">
                          <a:solidFill>
                            <a:srgbClr val="000000"/>
                          </a:solidFill>
                          <a:effectLst/>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cs typeface="Times New Roman" panose="02020603050405020304" pitchFamily="18" charset="0"/>
                        </a:rPr>
                        <a:t>66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3152" marR="63152" marT="0" marB="0"/>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32</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8" name="Объект 5"/>
          <p:cNvSpPr>
            <a:spLocks noGrp="1"/>
          </p:cNvSpPr>
          <p:nvPr>
            <p:ph idx="4294967295"/>
          </p:nvPr>
        </p:nvSpPr>
        <p:spPr>
          <a:xfrm>
            <a:off x="376072" y="260648"/>
            <a:ext cx="8737600" cy="1154162"/>
          </a:xfrm>
          <a:prstGeom prst="rect">
            <a:avLst/>
          </a:prstGeom>
        </p:spPr>
        <p:txBody>
          <a:bodyPr wrap="square">
            <a:spAutoFit/>
          </a:bodyPr>
          <a:lstStyle/>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Типовые нормы бесплатной выдачи </a:t>
            </a:r>
          </a:p>
          <a:p>
            <a:pPr marL="114300" indent="0" algn="ctr">
              <a:spcBef>
                <a:spcPts val="0"/>
              </a:spcBef>
              <a:buNone/>
            </a:pPr>
            <a:r>
              <a:rPr lang="ru-RU" sz="2300" b="1" dirty="0" smtClean="0">
                <a:solidFill>
                  <a:srgbClr val="000000"/>
                </a:solidFill>
                <a:latin typeface="Times New Roman" panose="02020603050405020304" pitchFamily="18" charset="0"/>
                <a:cs typeface="Times New Roman" panose="02020603050405020304" pitchFamily="18" charset="0"/>
              </a:rPr>
              <a:t>специальной одежды, специальной обуви и других средств индивидуальной защиты работникам</a:t>
            </a:r>
            <a:endParaRPr lang="ru-RU" sz="23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165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Прямая со стрелкой 68"/>
          <p:cNvCxnSpPr>
            <a:stCxn id="4" idx="2"/>
          </p:cNvCxnSpPr>
          <p:nvPr/>
        </p:nvCxnSpPr>
        <p:spPr>
          <a:xfrm flipH="1">
            <a:off x="1259632" y="3344798"/>
            <a:ext cx="3289034" cy="1327651"/>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4" idx="2"/>
            <a:endCxn id="57" idx="0"/>
          </p:cNvCxnSpPr>
          <p:nvPr/>
        </p:nvCxnSpPr>
        <p:spPr>
          <a:xfrm flipH="1">
            <a:off x="3205534" y="3344798"/>
            <a:ext cx="1343132" cy="135924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a:stCxn id="4" idx="2"/>
          </p:cNvCxnSpPr>
          <p:nvPr/>
        </p:nvCxnSpPr>
        <p:spPr>
          <a:xfrm flipH="1">
            <a:off x="3107648" y="3344798"/>
            <a:ext cx="1441018" cy="253247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a:stCxn id="4" idx="2"/>
          </p:cNvCxnSpPr>
          <p:nvPr/>
        </p:nvCxnSpPr>
        <p:spPr>
          <a:xfrm flipH="1">
            <a:off x="4177141" y="3344798"/>
            <a:ext cx="371525" cy="253247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a:stCxn id="4" idx="2"/>
            <a:endCxn id="74" idx="1"/>
          </p:cNvCxnSpPr>
          <p:nvPr/>
        </p:nvCxnSpPr>
        <p:spPr>
          <a:xfrm>
            <a:off x="4548666" y="3344798"/>
            <a:ext cx="2339083" cy="275014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74955" y="22206"/>
            <a:ext cx="8969044"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Специальная одежда.</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61874" y="389298"/>
            <a:ext cx="8813536" cy="2246769"/>
          </a:xfrm>
          <a:prstGeom prst="rect">
            <a:avLst/>
          </a:prstGeom>
        </p:spPr>
        <p:txBody>
          <a:bodyPr wrap="square">
            <a:spAutoFit/>
          </a:bodyPr>
          <a:lstStyle/>
          <a:p>
            <a:pPr algn="just"/>
            <a:r>
              <a:rPr lang="ru-RU" sz="2000" dirty="0" smtClean="0">
                <a:solidFill>
                  <a:srgbClr val="000000"/>
                </a:solidFill>
                <a:latin typeface="Times New Roman" pitchFamily="18" charset="0"/>
                <a:cs typeface="Times New Roman" pitchFamily="18" charset="0"/>
              </a:rPr>
              <a:t>         В </a:t>
            </a:r>
            <a:r>
              <a:rPr lang="ru-RU" sz="2000" dirty="0">
                <a:solidFill>
                  <a:srgbClr val="000000"/>
                </a:solidFill>
                <a:latin typeface="Times New Roman" pitchFamily="18" charset="0"/>
                <a:cs typeface="Times New Roman" pitchFamily="18" charset="0"/>
              </a:rPr>
              <a:t>наше время появилось множество видов специальной одежды, таких как: рабочая одежда, корпоративная одежда, одежда работников сферы услуг, медицинская одежда и др.</a:t>
            </a:r>
          </a:p>
          <a:p>
            <a:pPr algn="just"/>
            <a:r>
              <a:rPr lang="ru-RU" sz="2000" dirty="0" smtClean="0">
                <a:solidFill>
                  <a:srgbClr val="000000"/>
                </a:solidFill>
                <a:latin typeface="Times New Roman" pitchFamily="18" charset="0"/>
                <a:cs typeface="Times New Roman" pitchFamily="18" charset="0"/>
              </a:rPr>
              <a:t>        Классифицируется </a:t>
            </a:r>
            <a:r>
              <a:rPr lang="ru-RU" sz="2000" dirty="0">
                <a:solidFill>
                  <a:srgbClr val="000000"/>
                </a:solidFill>
                <a:latin typeface="Times New Roman" pitchFamily="18" charset="0"/>
                <a:cs typeface="Times New Roman" pitchFamily="18" charset="0"/>
              </a:rPr>
              <a:t>одежда по </a:t>
            </a:r>
            <a:r>
              <a:rPr lang="ru-RU" sz="2000" dirty="0" smtClean="0">
                <a:solidFill>
                  <a:srgbClr val="000000"/>
                </a:solidFill>
                <a:latin typeface="Times New Roman" pitchFamily="18" charset="0"/>
                <a:cs typeface="Times New Roman" pitchFamily="18" charset="0"/>
              </a:rPr>
              <a:t>ГОСТ, а также, по </a:t>
            </a:r>
            <a:r>
              <a:rPr lang="ru-RU" sz="2000" dirty="0">
                <a:solidFill>
                  <a:srgbClr val="000000"/>
                </a:solidFill>
                <a:latin typeface="Times New Roman" pitchFamily="18" charset="0"/>
                <a:cs typeface="Times New Roman" pitchFamily="18" charset="0"/>
              </a:rPr>
              <a:t>материалам (ткани и материалы), конструкции (костюм, куртка, брюки, полукомбинезон, комбинезон), специальности (</a:t>
            </a:r>
            <a:r>
              <a:rPr lang="ru-RU" sz="2000" dirty="0" smtClean="0">
                <a:solidFill>
                  <a:srgbClr val="000000"/>
                </a:solidFill>
                <a:latin typeface="Times New Roman" pitchFamily="18" charset="0"/>
                <a:cs typeface="Times New Roman" pitchFamily="18" charset="0"/>
              </a:rPr>
              <a:t>мед.работники, электроперсонал, </a:t>
            </a:r>
            <a:r>
              <a:rPr lang="ru-RU" sz="2000" dirty="0">
                <a:solidFill>
                  <a:srgbClr val="000000"/>
                </a:solidFill>
                <a:latin typeface="Times New Roman" pitchFamily="18" charset="0"/>
                <a:cs typeface="Times New Roman" pitchFamily="18" charset="0"/>
              </a:rPr>
              <a:t>сварщики, металлурги, монтажники, </a:t>
            </a:r>
            <a:r>
              <a:rPr lang="ru-RU" sz="2000" dirty="0" smtClean="0">
                <a:solidFill>
                  <a:srgbClr val="000000"/>
                </a:solidFill>
                <a:latin typeface="Times New Roman" pitchFamily="18" charset="0"/>
                <a:cs typeface="Times New Roman" pitchFamily="18" charset="0"/>
              </a:rPr>
              <a:t>пожарные и т.д.)</a:t>
            </a:r>
            <a:endParaRPr lang="ru-RU" sz="2000" dirty="0">
              <a:solidFill>
                <a:srgbClr val="000000"/>
              </a:solidFill>
              <a:latin typeface="Times New Roman" pitchFamily="18" charset="0"/>
              <a:cs typeface="Times New Roman" pitchFamily="18" charset="0"/>
            </a:endParaRPr>
          </a:p>
        </p:txBody>
      </p:sp>
      <p:sp>
        <p:nvSpPr>
          <p:cNvPr id="4" name="Прямоугольник 3"/>
          <p:cNvSpPr/>
          <p:nvPr/>
        </p:nvSpPr>
        <p:spPr>
          <a:xfrm>
            <a:off x="141898" y="2636912"/>
            <a:ext cx="8813536" cy="707886"/>
          </a:xfrm>
          <a:prstGeom prst="rect">
            <a:avLst/>
          </a:prstGeom>
          <a:solidFill>
            <a:schemeClr val="bg1">
              <a:lumMod val="75000"/>
            </a:schemeClr>
          </a:solidFill>
          <a:ln>
            <a:solidFill>
              <a:schemeClr val="accent6">
                <a:lumMod val="75000"/>
              </a:schemeClr>
            </a:solidFill>
          </a:ln>
        </p:spPr>
        <p:txBody>
          <a:bodyPr wrap="square">
            <a:spAutoFit/>
          </a:bodyPr>
          <a:lstStyle/>
          <a:p>
            <a:pPr algn="ctr"/>
            <a:r>
              <a:rPr lang="ru-RU" sz="2000" b="1" dirty="0">
                <a:solidFill>
                  <a:srgbClr val="000000"/>
                </a:solidFill>
                <a:latin typeface="Times New Roman" pitchFamily="18" charset="0"/>
                <a:cs typeface="Times New Roman" pitchFamily="18" charset="0"/>
              </a:rPr>
              <a:t>Классификация их, как правило, проводится на основании того фактора, от воздействия которого одежда призвана защищать в первую очередь:</a:t>
            </a:r>
          </a:p>
        </p:txBody>
      </p:sp>
      <p:sp>
        <p:nvSpPr>
          <p:cNvPr id="5" name="Прямоугольник 4"/>
          <p:cNvSpPr/>
          <p:nvPr/>
        </p:nvSpPr>
        <p:spPr>
          <a:xfrm>
            <a:off x="178649" y="3631257"/>
            <a:ext cx="1718593"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0000"/>
                </a:solidFill>
                <a:latin typeface="Times New Roman" pitchFamily="18" charset="0"/>
                <a:cs typeface="Times New Roman" pitchFamily="18" charset="0"/>
              </a:rPr>
              <a:t>От </a:t>
            </a:r>
            <a:r>
              <a:rPr lang="ru-RU" b="1" dirty="0" smtClean="0">
                <a:solidFill>
                  <a:srgbClr val="000000"/>
                </a:solidFill>
                <a:latin typeface="Times New Roman" pitchFamily="18" charset="0"/>
                <a:cs typeface="Times New Roman" pitchFamily="18" charset="0"/>
              </a:rPr>
              <a:t>механических воздействий</a:t>
            </a:r>
            <a:endParaRPr lang="ru-RU" b="1" dirty="0">
              <a:solidFill>
                <a:srgbClr val="000000"/>
              </a:solidFill>
              <a:latin typeface="Times New Roman" pitchFamily="18" charset="0"/>
              <a:cs typeface="Times New Roman" pitchFamily="18" charset="0"/>
            </a:endParaRPr>
          </a:p>
        </p:txBody>
      </p:sp>
      <p:sp>
        <p:nvSpPr>
          <p:cNvPr id="44" name="Прямоугольник 43"/>
          <p:cNvSpPr/>
          <p:nvPr/>
        </p:nvSpPr>
        <p:spPr>
          <a:xfrm>
            <a:off x="2233927" y="3641812"/>
            <a:ext cx="1747442"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0000"/>
                </a:solidFill>
                <a:latin typeface="Times New Roman" pitchFamily="18" charset="0"/>
                <a:cs typeface="Times New Roman" pitchFamily="18" charset="0"/>
              </a:rPr>
              <a:t>От </a:t>
            </a:r>
            <a:r>
              <a:rPr lang="ru-RU" b="1" dirty="0" smtClean="0">
                <a:solidFill>
                  <a:srgbClr val="000000"/>
                </a:solidFill>
                <a:latin typeface="Times New Roman" pitchFamily="18" charset="0"/>
                <a:cs typeface="Times New Roman" pitchFamily="18" charset="0"/>
              </a:rPr>
              <a:t>химических факторов</a:t>
            </a:r>
            <a:endParaRPr lang="ru-RU" b="1" dirty="0">
              <a:solidFill>
                <a:srgbClr val="000000"/>
              </a:solidFill>
              <a:latin typeface="Times New Roman" pitchFamily="18" charset="0"/>
              <a:cs typeface="Times New Roman" pitchFamily="18" charset="0"/>
            </a:endParaRPr>
          </a:p>
        </p:txBody>
      </p:sp>
      <p:sp>
        <p:nvSpPr>
          <p:cNvPr id="57" name="Прямоугольник 56"/>
          <p:cNvSpPr/>
          <p:nvPr/>
        </p:nvSpPr>
        <p:spPr>
          <a:xfrm>
            <a:off x="2233927" y="4704047"/>
            <a:ext cx="1943214"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0000"/>
                </a:solidFill>
                <a:latin typeface="Times New Roman" pitchFamily="18" charset="0"/>
                <a:cs typeface="Times New Roman" pitchFamily="18" charset="0"/>
              </a:rPr>
              <a:t>От </a:t>
            </a:r>
            <a:r>
              <a:rPr lang="ru-RU" b="1" dirty="0" smtClean="0">
                <a:solidFill>
                  <a:srgbClr val="000000"/>
                </a:solidFill>
                <a:latin typeface="Times New Roman" pitchFamily="18" charset="0"/>
                <a:cs typeface="Times New Roman" pitchFamily="18" charset="0"/>
              </a:rPr>
              <a:t>биологических факторов</a:t>
            </a:r>
            <a:endParaRPr lang="ru-RU" b="1" dirty="0">
              <a:solidFill>
                <a:srgbClr val="000000"/>
              </a:solidFill>
              <a:latin typeface="Times New Roman" pitchFamily="18" charset="0"/>
              <a:cs typeface="Times New Roman" pitchFamily="18" charset="0"/>
            </a:endParaRPr>
          </a:p>
        </p:txBody>
      </p:sp>
      <p:sp>
        <p:nvSpPr>
          <p:cNvPr id="75" name="Прямоугольник 74"/>
          <p:cNvSpPr/>
          <p:nvPr/>
        </p:nvSpPr>
        <p:spPr>
          <a:xfrm>
            <a:off x="7123145" y="3641812"/>
            <a:ext cx="1825843" cy="147732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Одежда </a:t>
            </a:r>
            <a:r>
              <a:rPr lang="ru-RU" b="1" dirty="0" smtClean="0">
                <a:solidFill>
                  <a:srgbClr val="000000"/>
                </a:solidFill>
                <a:latin typeface="Times New Roman" panose="02020603050405020304" pitchFamily="18" charset="0"/>
                <a:cs typeface="Times New Roman" panose="02020603050405020304" pitchFamily="18" charset="0"/>
              </a:rPr>
              <a:t>специальная сигнальная повышенной видимости</a:t>
            </a:r>
            <a:endParaRPr lang="ru-RU" b="1" dirty="0">
              <a:solidFill>
                <a:srgbClr val="000000"/>
              </a:solidFill>
              <a:latin typeface="Times New Roman" panose="02020603050405020304" pitchFamily="18" charset="0"/>
              <a:cs typeface="Times New Roman" panose="02020603050405020304" pitchFamily="18" charset="0"/>
            </a:endParaRPr>
          </a:p>
        </p:txBody>
      </p:sp>
      <p:cxnSp>
        <p:nvCxnSpPr>
          <p:cNvPr id="91" name="Прямая со стрелкой 90"/>
          <p:cNvCxnSpPr>
            <a:stCxn id="4" idx="2"/>
            <a:endCxn id="75" idx="0"/>
          </p:cNvCxnSpPr>
          <p:nvPr/>
        </p:nvCxnSpPr>
        <p:spPr>
          <a:xfrm>
            <a:off x="4548666" y="3344798"/>
            <a:ext cx="3487401" cy="29701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33</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cxnSp>
        <p:nvCxnSpPr>
          <p:cNvPr id="41" name="Прямая со стрелкой 40"/>
          <p:cNvCxnSpPr>
            <a:stCxn id="4" idx="2"/>
            <a:endCxn id="44" idx="0"/>
          </p:cNvCxnSpPr>
          <p:nvPr/>
        </p:nvCxnSpPr>
        <p:spPr>
          <a:xfrm flipH="1">
            <a:off x="3107648" y="3344798"/>
            <a:ext cx="1441018" cy="29701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4" idx="2"/>
            <a:endCxn id="5" idx="0"/>
          </p:cNvCxnSpPr>
          <p:nvPr/>
        </p:nvCxnSpPr>
        <p:spPr>
          <a:xfrm flipH="1">
            <a:off x="1037946" y="3344798"/>
            <a:ext cx="3510720" cy="28645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178649" y="4692584"/>
            <a:ext cx="1826282"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От </a:t>
            </a:r>
            <a:r>
              <a:rPr lang="ru-RU" b="1" dirty="0" smtClean="0">
                <a:solidFill>
                  <a:srgbClr val="000000"/>
                </a:solidFill>
                <a:latin typeface="Times New Roman" panose="02020603050405020304" pitchFamily="18" charset="0"/>
                <a:cs typeface="Times New Roman" panose="02020603050405020304" pitchFamily="18" charset="0"/>
              </a:rPr>
              <a:t>радиационных факторов</a:t>
            </a:r>
            <a:endParaRPr lang="ru-RU" b="1" dirty="0">
              <a:solidFill>
                <a:srgbClr val="000000"/>
              </a:solidFill>
              <a:latin typeface="Times New Roman" panose="02020603050405020304" pitchFamily="18" charset="0"/>
              <a:cs typeface="Times New Roman" panose="02020603050405020304" pitchFamily="18" charset="0"/>
            </a:endParaRPr>
          </a:p>
        </p:txBody>
      </p:sp>
      <p:sp>
        <p:nvSpPr>
          <p:cNvPr id="70" name="Прямоугольник 69"/>
          <p:cNvSpPr/>
          <p:nvPr/>
        </p:nvSpPr>
        <p:spPr>
          <a:xfrm>
            <a:off x="210608" y="5802550"/>
            <a:ext cx="3770761"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От повышенных (пониженных) </a:t>
            </a:r>
            <a:r>
              <a:rPr lang="en-US" b="1" dirty="0">
                <a:solidFill>
                  <a:srgbClr val="000000"/>
                </a:solidFill>
                <a:latin typeface="Times New Roman" panose="02020603050405020304" pitchFamily="18" charset="0"/>
                <a:cs typeface="Times New Roman" panose="02020603050405020304" pitchFamily="18" charset="0"/>
              </a:rPr>
              <a:t>t</a:t>
            </a:r>
            <a:r>
              <a:rPr lang="ru-RU" b="1" dirty="0">
                <a:solidFill>
                  <a:srgbClr val="000000"/>
                </a:solidFill>
                <a:latin typeface="Times New Roman" panose="02020603050405020304" pitchFamily="18" charset="0"/>
                <a:cs typeface="Times New Roman" panose="02020603050405020304" pitchFamily="18" charset="0"/>
              </a:rPr>
              <a:t>, </a:t>
            </a:r>
            <a:r>
              <a:rPr lang="ru-RU" b="1" dirty="0" smtClean="0">
                <a:solidFill>
                  <a:srgbClr val="000000"/>
                </a:solidFill>
                <a:latin typeface="Times New Roman" panose="02020603050405020304" pitchFamily="18" charset="0"/>
                <a:cs typeface="Times New Roman" panose="02020603050405020304" pitchFamily="18" charset="0"/>
              </a:rPr>
              <a:t>искр </a:t>
            </a:r>
            <a:r>
              <a:rPr lang="ru-RU" b="1" dirty="0">
                <a:solidFill>
                  <a:srgbClr val="000000"/>
                </a:solidFill>
                <a:latin typeface="Times New Roman" panose="02020603050405020304" pitchFamily="18" charset="0"/>
                <a:cs typeface="Times New Roman" panose="02020603050405020304" pitchFamily="18" charset="0"/>
              </a:rPr>
              <a:t>и брызг расплавленного металла</a:t>
            </a:r>
          </a:p>
        </p:txBody>
      </p:sp>
      <p:sp>
        <p:nvSpPr>
          <p:cNvPr id="71" name="Прямоугольник 70"/>
          <p:cNvSpPr/>
          <p:nvPr/>
        </p:nvSpPr>
        <p:spPr>
          <a:xfrm>
            <a:off x="4288062" y="3641812"/>
            <a:ext cx="2600689" cy="192360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700" b="1" dirty="0">
                <a:solidFill>
                  <a:srgbClr val="000000"/>
                </a:solidFill>
                <a:latin typeface="Times New Roman" panose="02020603050405020304" pitchFamily="18" charset="0"/>
                <a:cs typeface="Times New Roman" panose="02020603050405020304" pitchFamily="18" charset="0"/>
              </a:rPr>
              <a:t>От </a:t>
            </a:r>
            <a:r>
              <a:rPr lang="ru-RU" sz="1700" b="1" dirty="0" smtClean="0">
                <a:solidFill>
                  <a:srgbClr val="000000"/>
                </a:solidFill>
                <a:latin typeface="Times New Roman" panose="02020603050405020304" pitchFamily="18" charset="0"/>
                <a:cs typeface="Times New Roman" panose="02020603050405020304" pitchFamily="18" charset="0"/>
              </a:rPr>
              <a:t>термических рисков электрической </a:t>
            </a:r>
            <a:r>
              <a:rPr lang="ru-RU" sz="1700" b="1" dirty="0">
                <a:solidFill>
                  <a:srgbClr val="000000"/>
                </a:solidFill>
                <a:latin typeface="Times New Roman" panose="02020603050405020304" pitchFamily="18" charset="0"/>
                <a:cs typeface="Times New Roman" panose="02020603050405020304" pitchFamily="18" charset="0"/>
              </a:rPr>
              <a:t>дуги</a:t>
            </a:r>
            <a:r>
              <a:rPr lang="ru-RU" sz="1700" b="1" dirty="0" smtClean="0">
                <a:solidFill>
                  <a:srgbClr val="000000"/>
                </a:solidFill>
                <a:latin typeface="Times New Roman" panose="02020603050405020304" pitchFamily="18" charset="0"/>
                <a:cs typeface="Times New Roman" panose="02020603050405020304" pitchFamily="18" charset="0"/>
              </a:rPr>
              <a:t>,         неионизирующих излучений поражений электрическим током,             воздействия стат. электричества</a:t>
            </a:r>
            <a:endParaRPr lang="ru-RU" sz="1700" b="1" dirty="0">
              <a:solidFill>
                <a:srgbClr val="000000"/>
              </a:solidFill>
              <a:latin typeface="Times New Roman" panose="02020603050405020304" pitchFamily="18" charset="0"/>
              <a:cs typeface="Times New Roman" panose="02020603050405020304" pitchFamily="18" charset="0"/>
            </a:endParaRPr>
          </a:p>
        </p:txBody>
      </p:sp>
      <p:sp>
        <p:nvSpPr>
          <p:cNvPr id="72" name="Прямоугольник 71"/>
          <p:cNvSpPr/>
          <p:nvPr/>
        </p:nvSpPr>
        <p:spPr>
          <a:xfrm>
            <a:off x="4093190" y="5793575"/>
            <a:ext cx="2664295"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solidFill>
                  <a:srgbClr val="000000"/>
                </a:solidFill>
                <a:latin typeface="Times New Roman" panose="02020603050405020304" pitchFamily="18" charset="0"/>
                <a:cs typeface="Times New Roman" panose="02020603050405020304" pitchFamily="18" charset="0"/>
              </a:rPr>
              <a:t>Комплексные </a:t>
            </a:r>
            <a:r>
              <a:rPr lang="ru-RU" b="1" dirty="0">
                <a:solidFill>
                  <a:srgbClr val="000000"/>
                </a:solidFill>
                <a:latin typeface="Times New Roman" panose="02020603050405020304" pitchFamily="18" charset="0"/>
                <a:cs typeface="Times New Roman" panose="02020603050405020304" pitchFamily="18" charset="0"/>
              </a:rPr>
              <a:t>средства </a:t>
            </a:r>
            <a:r>
              <a:rPr lang="ru-RU" b="1" dirty="0" smtClean="0">
                <a:solidFill>
                  <a:srgbClr val="000000"/>
                </a:solidFill>
                <a:latin typeface="Times New Roman" panose="02020603050405020304" pitchFamily="18" charset="0"/>
                <a:cs typeface="Times New Roman" panose="02020603050405020304" pitchFamily="18" charset="0"/>
              </a:rPr>
              <a:t>индивидуальной </a:t>
            </a:r>
            <a:r>
              <a:rPr lang="ru-RU" b="1" dirty="0">
                <a:solidFill>
                  <a:srgbClr val="000000"/>
                </a:solidFill>
                <a:latin typeface="Times New Roman" panose="02020603050405020304" pitchFamily="18" charset="0"/>
                <a:cs typeface="Times New Roman" panose="02020603050405020304" pitchFamily="18" charset="0"/>
              </a:rPr>
              <a:t>защиты</a:t>
            </a:r>
          </a:p>
        </p:txBody>
      </p:sp>
      <p:sp>
        <p:nvSpPr>
          <p:cNvPr id="74" name="Прямоугольник 73"/>
          <p:cNvSpPr/>
          <p:nvPr/>
        </p:nvSpPr>
        <p:spPr>
          <a:xfrm>
            <a:off x="6887749" y="5525551"/>
            <a:ext cx="2087661" cy="113877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700" b="1" dirty="0">
                <a:solidFill>
                  <a:srgbClr val="000000"/>
                </a:solidFill>
                <a:latin typeface="Times New Roman" panose="02020603050405020304" pitchFamily="18" charset="0"/>
                <a:cs typeface="Times New Roman" panose="02020603050405020304" pitchFamily="18" charset="0"/>
              </a:rPr>
              <a:t>Средства </a:t>
            </a:r>
            <a:r>
              <a:rPr lang="ru-RU" sz="1700" b="1" dirty="0" smtClean="0">
                <a:solidFill>
                  <a:srgbClr val="000000"/>
                </a:solidFill>
                <a:latin typeface="Times New Roman" panose="02020603050405020304" pitchFamily="18" charset="0"/>
                <a:cs typeface="Times New Roman" panose="02020603050405020304" pitchFamily="18" charset="0"/>
              </a:rPr>
              <a:t>индивидуальной </a:t>
            </a:r>
            <a:r>
              <a:rPr lang="ru-RU" sz="1700" b="1" dirty="0">
                <a:solidFill>
                  <a:srgbClr val="000000"/>
                </a:solidFill>
                <a:latin typeface="Times New Roman" panose="02020603050405020304" pitchFamily="18" charset="0"/>
                <a:cs typeface="Times New Roman" panose="02020603050405020304" pitchFamily="18" charset="0"/>
              </a:rPr>
              <a:t>защиты </a:t>
            </a:r>
            <a:r>
              <a:rPr lang="ru-RU" sz="1700" b="1" dirty="0" smtClean="0">
                <a:solidFill>
                  <a:srgbClr val="000000"/>
                </a:solidFill>
                <a:latin typeface="Times New Roman" panose="02020603050405020304" pitchFamily="18" charset="0"/>
                <a:cs typeface="Times New Roman" panose="02020603050405020304" pitchFamily="18" charset="0"/>
              </a:rPr>
              <a:t>дерматологические</a:t>
            </a:r>
            <a:endParaRPr lang="ru-RU" sz="1700" b="1" dirty="0">
              <a:solidFill>
                <a:srgbClr val="000000"/>
              </a:solidFill>
              <a:latin typeface="Times New Roman" panose="02020603050405020304" pitchFamily="18" charset="0"/>
              <a:cs typeface="Times New Roman" panose="02020603050405020304" pitchFamily="18" charset="0"/>
            </a:endParaRPr>
          </a:p>
        </p:txBody>
      </p:sp>
      <p:cxnSp>
        <p:nvCxnSpPr>
          <p:cNvPr id="79" name="Прямая со стрелкой 78"/>
          <p:cNvCxnSpPr>
            <a:stCxn id="4" idx="2"/>
            <a:endCxn id="71" idx="0"/>
          </p:cNvCxnSpPr>
          <p:nvPr/>
        </p:nvCxnSpPr>
        <p:spPr>
          <a:xfrm>
            <a:off x="4548666" y="3344798"/>
            <a:ext cx="1039741" cy="29701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023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955" y="22206"/>
            <a:ext cx="8969044"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Специальная обувь.</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28551" y="548680"/>
            <a:ext cx="8813536" cy="2246769"/>
          </a:xfrm>
          <a:prstGeom prst="rect">
            <a:avLst/>
          </a:prstGeom>
        </p:spPr>
        <p:txBody>
          <a:bodyPr wrap="square">
            <a:spAutoFit/>
          </a:bodyPr>
          <a:lstStyle/>
          <a:p>
            <a:pPr algn="just"/>
            <a:r>
              <a:rPr lang="ru-RU" sz="2000" b="1" dirty="0" smtClean="0">
                <a:solidFill>
                  <a:srgbClr val="000000"/>
                </a:solidFill>
                <a:latin typeface="Times New Roman" pitchFamily="18" charset="0"/>
                <a:cs typeface="Times New Roman" pitchFamily="18" charset="0"/>
              </a:rPr>
              <a:t>           Рабочая </a:t>
            </a:r>
            <a:r>
              <a:rPr lang="ru-RU" sz="2000" b="1" dirty="0">
                <a:solidFill>
                  <a:srgbClr val="000000"/>
                </a:solidFill>
                <a:latin typeface="Times New Roman" pitchFamily="18" charset="0"/>
                <a:cs typeface="Times New Roman" pitchFamily="18" charset="0"/>
              </a:rPr>
              <a:t>обувь</a:t>
            </a:r>
            <a:r>
              <a:rPr lang="ru-RU" sz="2000" dirty="0">
                <a:solidFill>
                  <a:srgbClr val="000000"/>
                </a:solidFill>
                <a:latin typeface="Times New Roman" pitchFamily="18" charset="0"/>
                <a:cs typeface="Times New Roman" pitchFamily="18" charset="0"/>
              </a:rPr>
              <a:t>, </a:t>
            </a:r>
            <a:r>
              <a:rPr lang="ru-RU" sz="2000" b="1" dirty="0">
                <a:solidFill>
                  <a:srgbClr val="000000"/>
                </a:solidFill>
                <a:latin typeface="Times New Roman" pitchFamily="18" charset="0"/>
                <a:cs typeface="Times New Roman" pitchFamily="18" charset="0"/>
              </a:rPr>
              <a:t>з</a:t>
            </a:r>
            <a:r>
              <a:rPr lang="ru-RU" sz="2000" b="1" dirty="0" smtClean="0">
                <a:solidFill>
                  <a:srgbClr val="000000"/>
                </a:solidFill>
                <a:latin typeface="Times New Roman" pitchFamily="18" charset="0"/>
                <a:cs typeface="Times New Roman" pitchFamily="18" charset="0"/>
              </a:rPr>
              <a:t>ащитная </a:t>
            </a:r>
            <a:r>
              <a:rPr lang="ru-RU" sz="2000" b="1" dirty="0">
                <a:solidFill>
                  <a:srgbClr val="000000"/>
                </a:solidFill>
                <a:latin typeface="Times New Roman" pitchFamily="18" charset="0"/>
                <a:cs typeface="Times New Roman" pitchFamily="18" charset="0"/>
              </a:rPr>
              <a:t>обувь</a:t>
            </a:r>
            <a:r>
              <a:rPr lang="ru-RU" sz="2000" dirty="0">
                <a:solidFill>
                  <a:srgbClr val="000000"/>
                </a:solidFill>
                <a:latin typeface="Times New Roman" pitchFamily="18" charset="0"/>
                <a:cs typeface="Times New Roman" pitchFamily="18" charset="0"/>
              </a:rPr>
              <a:t> или </a:t>
            </a:r>
            <a:r>
              <a:rPr lang="ru-RU" sz="2000" b="1" dirty="0">
                <a:solidFill>
                  <a:srgbClr val="000000"/>
                </a:solidFill>
                <a:latin typeface="Times New Roman" pitchFamily="18" charset="0"/>
                <a:cs typeface="Times New Roman" pitchFamily="18" charset="0"/>
              </a:rPr>
              <a:t>спецобувь</a:t>
            </a:r>
            <a:r>
              <a:rPr lang="ru-RU" sz="2000" dirty="0">
                <a:solidFill>
                  <a:srgbClr val="000000"/>
                </a:solidFill>
                <a:latin typeface="Times New Roman" pitchFamily="18" charset="0"/>
                <a:cs typeface="Times New Roman" pitchFamily="18" charset="0"/>
              </a:rPr>
              <a:t> - предназначена для защиты ног от неблагоприятных внешних воздействий, которые могут стать причиной производственных травм. </a:t>
            </a:r>
            <a:r>
              <a:rPr lang="ru-RU" sz="2000" dirty="0" smtClean="0">
                <a:solidFill>
                  <a:srgbClr val="000000"/>
                </a:solidFill>
                <a:latin typeface="Times New Roman" pitchFamily="18" charset="0"/>
                <a:cs typeface="Times New Roman" pitchFamily="18" charset="0"/>
              </a:rPr>
              <a:t>Специальная </a:t>
            </a:r>
            <a:r>
              <a:rPr lang="ru-RU" sz="2000" dirty="0">
                <a:solidFill>
                  <a:srgbClr val="000000"/>
                </a:solidFill>
                <a:latin typeface="Times New Roman" pitchFamily="18" charset="0"/>
                <a:cs typeface="Times New Roman" pitchFamily="18" charset="0"/>
              </a:rPr>
              <a:t>обувь является одним из важных элементов средств защиты ног рабочего, а так же для комфортной работы профессионалов в различных областях: нефтяников, газовиков, металлургов, военнослужащих, строителей, дорожных рабочих, </a:t>
            </a:r>
            <a:r>
              <a:rPr lang="ru-RU" sz="2000" dirty="0" smtClean="0">
                <a:solidFill>
                  <a:srgbClr val="000000"/>
                </a:solidFill>
                <a:latin typeface="Times New Roman" pitchFamily="18" charset="0"/>
                <a:cs typeface="Times New Roman" pitchFamily="18" charset="0"/>
              </a:rPr>
              <a:t>монтажников </a:t>
            </a:r>
            <a:r>
              <a:rPr lang="ru-RU" sz="2000" dirty="0">
                <a:solidFill>
                  <a:srgbClr val="000000"/>
                </a:solidFill>
                <a:latin typeface="Times New Roman" pitchFamily="18" charset="0"/>
                <a:cs typeface="Times New Roman" pitchFamily="18" charset="0"/>
              </a:rPr>
              <a:t>всех направлений и т.д. </a:t>
            </a:r>
          </a:p>
        </p:txBody>
      </p:sp>
      <p:graphicFrame>
        <p:nvGraphicFramePr>
          <p:cNvPr id="4" name="Схема 3"/>
          <p:cNvGraphicFramePr/>
          <p:nvPr>
            <p:extLst>
              <p:ext uri="{D42A27DB-BD31-4B8C-83A1-F6EECF244321}">
                <p14:modId xmlns:p14="http://schemas.microsoft.com/office/powerpoint/2010/main" val="4015861068"/>
              </p:ext>
            </p:extLst>
          </p:nvPr>
        </p:nvGraphicFramePr>
        <p:xfrm>
          <a:off x="174955" y="2708920"/>
          <a:ext cx="881353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34</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806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tu-odelsa.ru/d/1079-2/valenki859.jpg"/>
          <p:cNvPicPr>
            <a:picLocks noChangeAspect="1" noChangeArrowheads="1"/>
          </p:cNvPicPr>
          <p:nvPr/>
        </p:nvPicPr>
        <p:blipFill rotWithShape="1">
          <a:blip r:embed="rId2">
            <a:extLst>
              <a:ext uri="{28A0092B-C50C-407E-A947-70E740481C1C}">
                <a14:useLocalDpi xmlns:a14="http://schemas.microsoft.com/office/drawing/2010/main" val="0"/>
              </a:ext>
            </a:extLst>
          </a:blip>
          <a:srcRect l="22657" r="25043"/>
          <a:stretch/>
        </p:blipFill>
        <p:spPr bwMode="auto">
          <a:xfrm>
            <a:off x="252708" y="932989"/>
            <a:ext cx="1727004" cy="1416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5006" y="245344"/>
            <a:ext cx="8969044"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Специальная обувь.</a:t>
            </a:r>
            <a:endParaRPr lang="ru-RU" sz="23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725903227"/>
              </p:ext>
            </p:extLst>
          </p:nvPr>
        </p:nvGraphicFramePr>
        <p:xfrm>
          <a:off x="134276" y="764703"/>
          <a:ext cx="8813536" cy="589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ukrexport.gov.ua/i/gall/611.jpg"/>
          <p:cNvPicPr>
            <a:picLocks noChangeAspect="1" noChangeArrowheads="1"/>
          </p:cNvPicPr>
          <p:nvPr/>
        </p:nvPicPr>
        <p:blipFill rotWithShape="1">
          <a:blip r:embed="rId8">
            <a:extLst>
              <a:ext uri="{28A0092B-C50C-407E-A947-70E740481C1C}">
                <a14:useLocalDpi xmlns:a14="http://schemas.microsoft.com/office/drawing/2010/main" val="0"/>
              </a:ext>
            </a:extLst>
          </a:blip>
          <a:srcRect l="-6209" t="7735" r="6209"/>
          <a:stretch/>
        </p:blipFill>
        <p:spPr bwMode="auto">
          <a:xfrm>
            <a:off x="5220072" y="4221088"/>
            <a:ext cx="2844000" cy="2088120"/>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35</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351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Прямая со стрелкой 30"/>
          <p:cNvCxnSpPr/>
          <p:nvPr/>
        </p:nvCxnSpPr>
        <p:spPr>
          <a:xfrm>
            <a:off x="5840940" y="1859269"/>
            <a:ext cx="1724024" cy="35500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63" name="Прямая со стрелкой 2062"/>
          <p:cNvCxnSpPr/>
          <p:nvPr/>
        </p:nvCxnSpPr>
        <p:spPr>
          <a:xfrm flipH="1">
            <a:off x="3348578" y="1844333"/>
            <a:ext cx="2549176" cy="3564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61" name="Прямая со стрелкой 2060"/>
          <p:cNvCxnSpPr/>
          <p:nvPr/>
        </p:nvCxnSpPr>
        <p:spPr>
          <a:xfrm>
            <a:off x="5901806" y="1844333"/>
            <a:ext cx="1700003" cy="29202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59" name="Прямая со стрелкой 2058"/>
          <p:cNvCxnSpPr/>
          <p:nvPr/>
        </p:nvCxnSpPr>
        <p:spPr>
          <a:xfrm flipH="1">
            <a:off x="1976818" y="1844334"/>
            <a:ext cx="3864121" cy="34376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74955" y="22206"/>
            <a:ext cx="8969044"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Специальная обувь.</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1874" y="302266"/>
            <a:ext cx="8813536" cy="923330"/>
          </a:xfrm>
          <a:prstGeom prst="rect">
            <a:avLst/>
          </a:prstGeom>
        </p:spPr>
        <p:txBody>
          <a:bodyPr wrap="square">
            <a:spAutoFit/>
          </a:bodyPr>
          <a:lstStyle/>
          <a:p>
            <a:pPr algn="just"/>
            <a:r>
              <a:rPr lang="ru-RU" b="1"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Спецобувь </a:t>
            </a:r>
            <a:r>
              <a:rPr lang="ru-RU" dirty="0">
                <a:solidFill>
                  <a:srgbClr val="000000"/>
                </a:solidFill>
                <a:latin typeface="Times New Roman" pitchFamily="18" charset="0"/>
                <a:cs typeface="Times New Roman" pitchFamily="18" charset="0"/>
              </a:rPr>
              <a:t>предназначена для защиты ног работника от различных механических воздействий, агрессивных сред и производственных загрязнений, воздействия низких или высоких температур и еще целого ряда возможных опасностей</a:t>
            </a:r>
            <a:r>
              <a:rPr lang="ru-RU" dirty="0" smtClean="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p:txBody>
      </p:sp>
      <p:grpSp>
        <p:nvGrpSpPr>
          <p:cNvPr id="5" name="Группа 4"/>
          <p:cNvGrpSpPr/>
          <p:nvPr/>
        </p:nvGrpSpPr>
        <p:grpSpPr>
          <a:xfrm>
            <a:off x="175294" y="1195042"/>
            <a:ext cx="8882239" cy="5401682"/>
            <a:chOff x="131470" y="1612399"/>
            <a:chExt cx="6661680" cy="5834295"/>
          </a:xfrm>
        </p:grpSpPr>
        <p:sp>
          <p:nvSpPr>
            <p:cNvPr id="13" name="Скругленный прямоугольник 12"/>
            <p:cNvSpPr/>
            <p:nvPr/>
          </p:nvSpPr>
          <p:spPr>
            <a:xfrm>
              <a:off x="2511433" y="1612399"/>
              <a:ext cx="3931029" cy="60133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олилиния 13"/>
            <p:cNvSpPr/>
            <p:nvPr/>
          </p:nvSpPr>
          <p:spPr>
            <a:xfrm>
              <a:off x="2511434" y="1712358"/>
              <a:ext cx="3829841" cy="601333"/>
            </a:xfrm>
            <a:custGeom>
              <a:avLst/>
              <a:gdLst>
                <a:gd name="connsiteX0" fmla="*/ 0 w 4477717"/>
                <a:gd name="connsiteY0" fmla="*/ 60133 h 601333"/>
                <a:gd name="connsiteX1" fmla="*/ 60133 w 4477717"/>
                <a:gd name="connsiteY1" fmla="*/ 0 h 601333"/>
                <a:gd name="connsiteX2" fmla="*/ 4417584 w 4477717"/>
                <a:gd name="connsiteY2" fmla="*/ 0 h 601333"/>
                <a:gd name="connsiteX3" fmla="*/ 4477717 w 4477717"/>
                <a:gd name="connsiteY3" fmla="*/ 60133 h 601333"/>
                <a:gd name="connsiteX4" fmla="*/ 4477717 w 4477717"/>
                <a:gd name="connsiteY4" fmla="*/ 541200 h 601333"/>
                <a:gd name="connsiteX5" fmla="*/ 4417584 w 4477717"/>
                <a:gd name="connsiteY5" fmla="*/ 601333 h 601333"/>
                <a:gd name="connsiteX6" fmla="*/ 60133 w 4477717"/>
                <a:gd name="connsiteY6" fmla="*/ 601333 h 601333"/>
                <a:gd name="connsiteX7" fmla="*/ 0 w 4477717"/>
                <a:gd name="connsiteY7" fmla="*/ 541200 h 601333"/>
                <a:gd name="connsiteX8" fmla="*/ 0 w 4477717"/>
                <a:gd name="connsiteY8" fmla="*/ 60133 h 6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717" h="601333">
                  <a:moveTo>
                    <a:pt x="0" y="60133"/>
                  </a:moveTo>
                  <a:cubicBezTo>
                    <a:pt x="0" y="26922"/>
                    <a:pt x="26922" y="0"/>
                    <a:pt x="60133" y="0"/>
                  </a:cubicBezTo>
                  <a:lnTo>
                    <a:pt x="4417584" y="0"/>
                  </a:lnTo>
                  <a:cubicBezTo>
                    <a:pt x="4450795" y="0"/>
                    <a:pt x="4477717" y="26922"/>
                    <a:pt x="4477717" y="60133"/>
                  </a:cubicBezTo>
                  <a:lnTo>
                    <a:pt x="4477717" y="541200"/>
                  </a:lnTo>
                  <a:cubicBezTo>
                    <a:pt x="4477717" y="574411"/>
                    <a:pt x="4450795" y="601333"/>
                    <a:pt x="4417584" y="601333"/>
                  </a:cubicBezTo>
                  <a:lnTo>
                    <a:pt x="60133" y="601333"/>
                  </a:lnTo>
                  <a:cubicBezTo>
                    <a:pt x="26922" y="601333"/>
                    <a:pt x="0" y="574411"/>
                    <a:pt x="0" y="541200"/>
                  </a:cubicBezTo>
                  <a:lnTo>
                    <a:pt x="0" y="601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52" tIns="70952" rIns="70952" bIns="70952" numCol="1" spcCol="1270" anchor="ctr" anchorCtr="0">
              <a:noAutofit/>
            </a:bodyPr>
            <a:lstStyle/>
            <a:p>
              <a:pPr lvl="0" algn="ctr" defTabSz="622300">
                <a:lnSpc>
                  <a:spcPct val="90000"/>
                </a:lnSpc>
                <a:spcBef>
                  <a:spcPct val="0"/>
                </a:spcBef>
                <a:spcAft>
                  <a:spcPct val="35000"/>
                </a:spcAft>
              </a:pPr>
              <a:r>
                <a:rPr lang="ru-RU" sz="2000" b="1" kern="1200" dirty="0" smtClean="0">
                  <a:solidFill>
                    <a:srgbClr val="000000"/>
                  </a:solidFill>
                  <a:latin typeface="Times New Roman" pitchFamily="18" charset="0"/>
                  <a:cs typeface="Times New Roman" pitchFamily="18" charset="0"/>
                </a:rPr>
                <a:t>В связи с этим обувь можно разделить на следующие виды:</a:t>
              </a:r>
              <a:endParaRPr lang="ru-RU" sz="2000" b="1" u="sng" kern="1200" dirty="0">
                <a:solidFill>
                  <a:srgbClr val="000000"/>
                </a:solidFill>
                <a:latin typeface="Times New Roman" pitchFamily="18" charset="0"/>
                <a:cs typeface="Times New Roman" pitchFamily="18" charset="0"/>
              </a:endParaRPr>
            </a:p>
          </p:txBody>
        </p:sp>
        <p:sp>
          <p:nvSpPr>
            <p:cNvPr id="16" name="Полилиния 15"/>
            <p:cNvSpPr/>
            <p:nvPr/>
          </p:nvSpPr>
          <p:spPr>
            <a:xfrm>
              <a:off x="131470" y="2852637"/>
              <a:ext cx="2001386" cy="1408381"/>
            </a:xfrm>
            <a:custGeom>
              <a:avLst/>
              <a:gdLst>
                <a:gd name="connsiteX0" fmla="*/ 0 w 1186350"/>
                <a:gd name="connsiteY0" fmla="*/ 118635 h 1408382"/>
                <a:gd name="connsiteX1" fmla="*/ 118635 w 1186350"/>
                <a:gd name="connsiteY1" fmla="*/ 0 h 1408382"/>
                <a:gd name="connsiteX2" fmla="*/ 1067715 w 1186350"/>
                <a:gd name="connsiteY2" fmla="*/ 0 h 1408382"/>
                <a:gd name="connsiteX3" fmla="*/ 1186350 w 1186350"/>
                <a:gd name="connsiteY3" fmla="*/ 118635 h 1408382"/>
                <a:gd name="connsiteX4" fmla="*/ 1186350 w 1186350"/>
                <a:gd name="connsiteY4" fmla="*/ 1289747 h 1408382"/>
                <a:gd name="connsiteX5" fmla="*/ 1067715 w 1186350"/>
                <a:gd name="connsiteY5" fmla="*/ 1408382 h 1408382"/>
                <a:gd name="connsiteX6" fmla="*/ 118635 w 1186350"/>
                <a:gd name="connsiteY6" fmla="*/ 1408382 h 1408382"/>
                <a:gd name="connsiteX7" fmla="*/ 0 w 1186350"/>
                <a:gd name="connsiteY7" fmla="*/ 1289747 h 1408382"/>
                <a:gd name="connsiteX8" fmla="*/ 0 w 1186350"/>
                <a:gd name="connsiteY8" fmla="*/ 118635 h 14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350" h="1408382">
                  <a:moveTo>
                    <a:pt x="0" y="118635"/>
                  </a:moveTo>
                  <a:cubicBezTo>
                    <a:pt x="0" y="53115"/>
                    <a:pt x="53115" y="0"/>
                    <a:pt x="118635" y="0"/>
                  </a:cubicBezTo>
                  <a:lnTo>
                    <a:pt x="1067715" y="0"/>
                  </a:lnTo>
                  <a:cubicBezTo>
                    <a:pt x="1133235" y="0"/>
                    <a:pt x="1186350" y="53115"/>
                    <a:pt x="1186350" y="118635"/>
                  </a:cubicBezTo>
                  <a:lnTo>
                    <a:pt x="1186350" y="1289747"/>
                  </a:lnTo>
                  <a:cubicBezTo>
                    <a:pt x="1186350" y="1355267"/>
                    <a:pt x="1133235" y="1408382"/>
                    <a:pt x="1067715" y="1408382"/>
                  </a:cubicBezTo>
                  <a:lnTo>
                    <a:pt x="118635" y="1408382"/>
                  </a:lnTo>
                  <a:cubicBezTo>
                    <a:pt x="53115" y="1408382"/>
                    <a:pt x="0" y="1355267"/>
                    <a:pt x="0" y="1289747"/>
                  </a:cubicBezTo>
                  <a:lnTo>
                    <a:pt x="0" y="1186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087" tIns="88087" rIns="88087" bIns="88087" numCol="1" spcCol="1270" anchor="ctr" anchorCtr="0">
              <a:noAutofit/>
            </a:bodyPr>
            <a:lstStyle/>
            <a:p>
              <a:pPr lvl="0" algn="ctr" defTabSz="622300">
                <a:lnSpc>
                  <a:spcPct val="90000"/>
                </a:lnSpc>
                <a:spcBef>
                  <a:spcPct val="0"/>
                </a:spcBef>
                <a:spcAft>
                  <a:spcPct val="35000"/>
                </a:spcAft>
              </a:pPr>
              <a:r>
                <a:rPr lang="ru-RU" b="1" i="0" kern="1200" dirty="0" smtClean="0">
                  <a:solidFill>
                    <a:srgbClr val="000000"/>
                  </a:solidFill>
                  <a:latin typeface="Times New Roman" pitchFamily="18" charset="0"/>
                  <a:cs typeface="Times New Roman" pitchFamily="18" charset="0"/>
                </a:rPr>
                <a:t>Обувь от общепроизводственных загрязнений</a:t>
              </a:r>
              <a:r>
                <a:rPr lang="ru-RU" b="0" i="0" kern="1200" dirty="0" smtClean="0">
                  <a:solidFill>
                    <a:srgbClr val="000000"/>
                  </a:solidFill>
                  <a:latin typeface="Times New Roman" pitchFamily="18" charset="0"/>
                  <a:cs typeface="Times New Roman" pitchFamily="18" charset="0"/>
                </a:rPr>
                <a:t> (ОПЗ)</a:t>
              </a:r>
              <a:endParaRPr lang="ru-RU" kern="1200" dirty="0">
                <a:solidFill>
                  <a:srgbClr val="000000"/>
                </a:solidFill>
                <a:latin typeface="Times New Roman" pitchFamily="18" charset="0"/>
                <a:cs typeface="Times New Roman" pitchFamily="18" charset="0"/>
              </a:endParaRPr>
            </a:p>
          </p:txBody>
        </p:sp>
        <p:sp>
          <p:nvSpPr>
            <p:cNvPr id="18" name="Полилиния 17"/>
            <p:cNvSpPr/>
            <p:nvPr/>
          </p:nvSpPr>
          <p:spPr>
            <a:xfrm>
              <a:off x="2363160" y="2851064"/>
              <a:ext cx="1711088" cy="1922452"/>
            </a:xfrm>
            <a:custGeom>
              <a:avLst/>
              <a:gdLst>
                <a:gd name="connsiteX0" fmla="*/ 0 w 946981"/>
                <a:gd name="connsiteY0" fmla="*/ 94698 h 3008495"/>
                <a:gd name="connsiteX1" fmla="*/ 94698 w 946981"/>
                <a:gd name="connsiteY1" fmla="*/ 0 h 3008495"/>
                <a:gd name="connsiteX2" fmla="*/ 852283 w 946981"/>
                <a:gd name="connsiteY2" fmla="*/ 0 h 3008495"/>
                <a:gd name="connsiteX3" fmla="*/ 946981 w 946981"/>
                <a:gd name="connsiteY3" fmla="*/ 94698 h 3008495"/>
                <a:gd name="connsiteX4" fmla="*/ 946981 w 946981"/>
                <a:gd name="connsiteY4" fmla="*/ 2913797 h 3008495"/>
                <a:gd name="connsiteX5" fmla="*/ 852283 w 946981"/>
                <a:gd name="connsiteY5" fmla="*/ 3008495 h 3008495"/>
                <a:gd name="connsiteX6" fmla="*/ 94698 w 946981"/>
                <a:gd name="connsiteY6" fmla="*/ 3008495 h 3008495"/>
                <a:gd name="connsiteX7" fmla="*/ 0 w 946981"/>
                <a:gd name="connsiteY7" fmla="*/ 2913797 h 3008495"/>
                <a:gd name="connsiteX8" fmla="*/ 0 w 946981"/>
                <a:gd name="connsiteY8" fmla="*/ 94698 h 30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981" h="3008495">
                  <a:moveTo>
                    <a:pt x="0" y="94698"/>
                  </a:moveTo>
                  <a:cubicBezTo>
                    <a:pt x="0" y="42398"/>
                    <a:pt x="42398" y="0"/>
                    <a:pt x="94698" y="0"/>
                  </a:cubicBezTo>
                  <a:lnTo>
                    <a:pt x="852283" y="0"/>
                  </a:lnTo>
                  <a:cubicBezTo>
                    <a:pt x="904583" y="0"/>
                    <a:pt x="946981" y="42398"/>
                    <a:pt x="946981" y="94698"/>
                  </a:cubicBezTo>
                  <a:lnTo>
                    <a:pt x="946981" y="2913797"/>
                  </a:lnTo>
                  <a:cubicBezTo>
                    <a:pt x="946981" y="2966097"/>
                    <a:pt x="904583" y="3008495"/>
                    <a:pt x="852283" y="3008495"/>
                  </a:cubicBezTo>
                  <a:lnTo>
                    <a:pt x="94698" y="3008495"/>
                  </a:lnTo>
                  <a:cubicBezTo>
                    <a:pt x="42398" y="3008495"/>
                    <a:pt x="0" y="2966097"/>
                    <a:pt x="0" y="2913797"/>
                  </a:cubicBezTo>
                  <a:lnTo>
                    <a:pt x="0" y="9469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076" tIns="81076" rIns="81076" bIns="81076" numCol="1" spcCol="1270" anchor="ctr" anchorCtr="0">
              <a:noAutofit/>
            </a:bodyPr>
            <a:lstStyle/>
            <a:p>
              <a:pPr lvl="0" algn="ctr" defTabSz="622300">
                <a:lnSpc>
                  <a:spcPct val="90000"/>
                </a:lnSpc>
                <a:spcBef>
                  <a:spcPct val="0"/>
                </a:spcBef>
                <a:spcAft>
                  <a:spcPct val="35000"/>
                </a:spcAft>
              </a:pPr>
              <a:r>
                <a:rPr lang="ru-RU" b="1" i="0" kern="1200" dirty="0" smtClean="0">
                  <a:solidFill>
                    <a:srgbClr val="000000"/>
                  </a:solidFill>
                  <a:latin typeface="Times New Roman" pitchFamily="18" charset="0"/>
                  <a:cs typeface="Times New Roman" pitchFamily="18" charset="0"/>
                </a:rPr>
                <a:t>Термостойкая обувь</a:t>
              </a:r>
              <a:r>
                <a:rPr lang="ru-RU" b="0" i="0" kern="1200" dirty="0" smtClean="0">
                  <a:solidFill>
                    <a:srgbClr val="000000"/>
                  </a:solidFill>
                  <a:latin typeface="Times New Roman" pitchFamily="18" charset="0"/>
                  <a:cs typeface="Times New Roman" pitchFamily="18" charset="0"/>
                </a:rPr>
                <a:t> (Сапоги или ботинки на термостойкой подошве, сапоги для литейщиков, сварщиков и т.д.)</a:t>
              </a:r>
              <a:endParaRPr lang="ru-RU" b="0" i="0" kern="1200" dirty="0">
                <a:solidFill>
                  <a:srgbClr val="000000"/>
                </a:solidFill>
                <a:latin typeface="Times New Roman" pitchFamily="18" charset="0"/>
                <a:cs typeface="Times New Roman" pitchFamily="18" charset="0"/>
              </a:endParaRPr>
            </a:p>
          </p:txBody>
        </p:sp>
        <p:sp>
          <p:nvSpPr>
            <p:cNvPr id="20" name="Полилиния 19"/>
            <p:cNvSpPr/>
            <p:nvPr/>
          </p:nvSpPr>
          <p:spPr>
            <a:xfrm>
              <a:off x="2728862" y="4894872"/>
              <a:ext cx="2696416" cy="1145815"/>
            </a:xfrm>
            <a:custGeom>
              <a:avLst/>
              <a:gdLst>
                <a:gd name="connsiteX0" fmla="*/ 0 w 1253936"/>
                <a:gd name="connsiteY0" fmla="*/ 125394 h 3008495"/>
                <a:gd name="connsiteX1" fmla="*/ 125394 w 1253936"/>
                <a:gd name="connsiteY1" fmla="*/ 0 h 3008495"/>
                <a:gd name="connsiteX2" fmla="*/ 1128542 w 1253936"/>
                <a:gd name="connsiteY2" fmla="*/ 0 h 3008495"/>
                <a:gd name="connsiteX3" fmla="*/ 1253936 w 1253936"/>
                <a:gd name="connsiteY3" fmla="*/ 125394 h 3008495"/>
                <a:gd name="connsiteX4" fmla="*/ 1253936 w 1253936"/>
                <a:gd name="connsiteY4" fmla="*/ 2883101 h 3008495"/>
                <a:gd name="connsiteX5" fmla="*/ 1128542 w 1253936"/>
                <a:gd name="connsiteY5" fmla="*/ 3008495 h 3008495"/>
                <a:gd name="connsiteX6" fmla="*/ 125394 w 1253936"/>
                <a:gd name="connsiteY6" fmla="*/ 3008495 h 3008495"/>
                <a:gd name="connsiteX7" fmla="*/ 0 w 1253936"/>
                <a:gd name="connsiteY7" fmla="*/ 2883101 h 3008495"/>
                <a:gd name="connsiteX8" fmla="*/ 0 w 1253936"/>
                <a:gd name="connsiteY8" fmla="*/ 125394 h 30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936" h="3008495">
                  <a:moveTo>
                    <a:pt x="0" y="125394"/>
                  </a:moveTo>
                  <a:cubicBezTo>
                    <a:pt x="0" y="56141"/>
                    <a:pt x="56141" y="0"/>
                    <a:pt x="125394" y="0"/>
                  </a:cubicBezTo>
                  <a:lnTo>
                    <a:pt x="1128542" y="0"/>
                  </a:lnTo>
                  <a:cubicBezTo>
                    <a:pt x="1197795" y="0"/>
                    <a:pt x="1253936" y="56141"/>
                    <a:pt x="1253936" y="125394"/>
                  </a:cubicBezTo>
                  <a:lnTo>
                    <a:pt x="1253936" y="2883101"/>
                  </a:lnTo>
                  <a:cubicBezTo>
                    <a:pt x="1253936" y="2952354"/>
                    <a:pt x="1197795" y="3008495"/>
                    <a:pt x="1128542" y="3008495"/>
                  </a:cubicBezTo>
                  <a:lnTo>
                    <a:pt x="125394" y="3008495"/>
                  </a:lnTo>
                  <a:cubicBezTo>
                    <a:pt x="56141" y="3008495"/>
                    <a:pt x="0" y="2952354"/>
                    <a:pt x="0" y="2883101"/>
                  </a:cubicBezTo>
                  <a:lnTo>
                    <a:pt x="0" y="12539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67" tIns="90067" rIns="90067" bIns="90067" numCol="1" spcCol="1270" anchor="ctr" anchorCtr="0">
              <a:noAutofit/>
            </a:bodyPr>
            <a:lstStyle/>
            <a:p>
              <a:pPr lvl="0" algn="ctr" defTabSz="622300">
                <a:lnSpc>
                  <a:spcPct val="90000"/>
                </a:lnSpc>
                <a:spcBef>
                  <a:spcPct val="0"/>
                </a:spcBef>
                <a:spcAft>
                  <a:spcPct val="35000"/>
                </a:spcAft>
              </a:pPr>
              <a:r>
                <a:rPr lang="ru-RU" b="1" i="0" kern="1200" dirty="0" smtClean="0">
                  <a:solidFill>
                    <a:srgbClr val="000000"/>
                  </a:solidFill>
                  <a:latin typeface="Times New Roman" pitchFamily="18" charset="0"/>
                  <a:cs typeface="Times New Roman" pitchFamily="18" charset="0"/>
                </a:rPr>
                <a:t>Обувь для защиты от воды</a:t>
              </a:r>
              <a:r>
                <a:rPr lang="ru-RU" b="0" i="0" kern="1200" dirty="0" smtClean="0">
                  <a:solidFill>
                    <a:srgbClr val="000000"/>
                  </a:solidFill>
                  <a:latin typeface="Times New Roman" pitchFamily="18" charset="0"/>
                  <a:cs typeface="Times New Roman" pitchFamily="18" charset="0"/>
                </a:rPr>
                <a:t>. Сюда входят сапоги из резины, ПВХ (рыбацкие), а так же полукомби-незоны (забродники),</a:t>
              </a:r>
              <a:endParaRPr lang="ru-RU" kern="1200" dirty="0">
                <a:solidFill>
                  <a:srgbClr val="000000"/>
                </a:solidFill>
                <a:latin typeface="Times New Roman" pitchFamily="18" charset="0"/>
                <a:cs typeface="Times New Roman" pitchFamily="18" charset="0"/>
              </a:endParaRPr>
            </a:p>
          </p:txBody>
        </p:sp>
        <p:sp>
          <p:nvSpPr>
            <p:cNvPr id="22" name="Полилиния 21"/>
            <p:cNvSpPr/>
            <p:nvPr/>
          </p:nvSpPr>
          <p:spPr>
            <a:xfrm>
              <a:off x="4580133" y="2918379"/>
              <a:ext cx="2187180" cy="1787821"/>
            </a:xfrm>
            <a:custGeom>
              <a:avLst/>
              <a:gdLst>
                <a:gd name="connsiteX0" fmla="*/ 0 w 946981"/>
                <a:gd name="connsiteY0" fmla="*/ 94698 h 3440541"/>
                <a:gd name="connsiteX1" fmla="*/ 94698 w 946981"/>
                <a:gd name="connsiteY1" fmla="*/ 0 h 3440541"/>
                <a:gd name="connsiteX2" fmla="*/ 852283 w 946981"/>
                <a:gd name="connsiteY2" fmla="*/ 0 h 3440541"/>
                <a:gd name="connsiteX3" fmla="*/ 946981 w 946981"/>
                <a:gd name="connsiteY3" fmla="*/ 94698 h 3440541"/>
                <a:gd name="connsiteX4" fmla="*/ 946981 w 946981"/>
                <a:gd name="connsiteY4" fmla="*/ 3345843 h 3440541"/>
                <a:gd name="connsiteX5" fmla="*/ 852283 w 946981"/>
                <a:gd name="connsiteY5" fmla="*/ 3440541 h 3440541"/>
                <a:gd name="connsiteX6" fmla="*/ 94698 w 946981"/>
                <a:gd name="connsiteY6" fmla="*/ 3440541 h 3440541"/>
                <a:gd name="connsiteX7" fmla="*/ 0 w 946981"/>
                <a:gd name="connsiteY7" fmla="*/ 3345843 h 3440541"/>
                <a:gd name="connsiteX8" fmla="*/ 0 w 946981"/>
                <a:gd name="connsiteY8" fmla="*/ 94698 h 344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981" h="3440541">
                  <a:moveTo>
                    <a:pt x="0" y="94698"/>
                  </a:moveTo>
                  <a:cubicBezTo>
                    <a:pt x="0" y="42398"/>
                    <a:pt x="42398" y="0"/>
                    <a:pt x="94698" y="0"/>
                  </a:cubicBezTo>
                  <a:lnTo>
                    <a:pt x="852283" y="0"/>
                  </a:lnTo>
                  <a:cubicBezTo>
                    <a:pt x="904583" y="0"/>
                    <a:pt x="946981" y="42398"/>
                    <a:pt x="946981" y="94698"/>
                  </a:cubicBezTo>
                  <a:lnTo>
                    <a:pt x="946981" y="3345843"/>
                  </a:lnTo>
                  <a:cubicBezTo>
                    <a:pt x="946981" y="3398143"/>
                    <a:pt x="904583" y="3440541"/>
                    <a:pt x="852283" y="3440541"/>
                  </a:cubicBezTo>
                  <a:lnTo>
                    <a:pt x="94698" y="3440541"/>
                  </a:lnTo>
                  <a:cubicBezTo>
                    <a:pt x="42398" y="3440541"/>
                    <a:pt x="0" y="3398143"/>
                    <a:pt x="0" y="3345843"/>
                  </a:cubicBezTo>
                  <a:lnTo>
                    <a:pt x="0" y="9469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076" tIns="81076" rIns="81076" bIns="81076" numCol="1" spcCol="1270" anchor="ctr" anchorCtr="0">
              <a:noAutofit/>
            </a:bodyPr>
            <a:lstStyle/>
            <a:p>
              <a:pPr lvl="0" algn="ctr" defTabSz="622300">
                <a:lnSpc>
                  <a:spcPct val="90000"/>
                </a:lnSpc>
                <a:spcBef>
                  <a:spcPct val="0"/>
                </a:spcBef>
                <a:spcAft>
                  <a:spcPct val="35000"/>
                </a:spcAft>
              </a:pPr>
              <a:r>
                <a:rPr lang="ru-RU" b="1" i="0" kern="1200" dirty="0" smtClean="0">
                  <a:solidFill>
                    <a:srgbClr val="000000"/>
                  </a:solidFill>
                  <a:latin typeface="Times New Roman" pitchFamily="18" charset="0"/>
                  <a:cs typeface="Times New Roman" pitchFamily="18" charset="0"/>
                </a:rPr>
                <a:t>Утепленная или зимняя обувь</a:t>
              </a:r>
              <a:r>
                <a:rPr lang="ru-RU" b="0" i="0" kern="1200" dirty="0" smtClean="0">
                  <a:solidFill>
                    <a:srgbClr val="000000"/>
                  </a:solidFill>
                  <a:latin typeface="Times New Roman" pitchFamily="18" charset="0"/>
                  <a:cs typeface="Times New Roman" pitchFamily="18" charset="0"/>
                </a:rPr>
                <a:t>. Обувь от пониженных температур. Сюда входят валенки, сапоги кожаные утепленные мехом, суконным полотном.</a:t>
              </a:r>
              <a:endParaRPr lang="ru-RU" kern="1200" dirty="0">
                <a:solidFill>
                  <a:srgbClr val="000000"/>
                </a:solidFill>
                <a:latin typeface="Times New Roman" pitchFamily="18" charset="0"/>
                <a:cs typeface="Times New Roman" pitchFamily="18" charset="0"/>
              </a:endParaRPr>
            </a:p>
          </p:txBody>
        </p:sp>
        <p:sp>
          <p:nvSpPr>
            <p:cNvPr id="24" name="Полилиния 23"/>
            <p:cNvSpPr/>
            <p:nvPr/>
          </p:nvSpPr>
          <p:spPr>
            <a:xfrm>
              <a:off x="5701357" y="4880796"/>
              <a:ext cx="1065956" cy="1145815"/>
            </a:xfrm>
            <a:custGeom>
              <a:avLst/>
              <a:gdLst>
                <a:gd name="connsiteX0" fmla="*/ 0 w 1328407"/>
                <a:gd name="connsiteY0" fmla="*/ 132841 h 1424258"/>
                <a:gd name="connsiteX1" fmla="*/ 132841 w 1328407"/>
                <a:gd name="connsiteY1" fmla="*/ 0 h 1424258"/>
                <a:gd name="connsiteX2" fmla="*/ 1195566 w 1328407"/>
                <a:gd name="connsiteY2" fmla="*/ 0 h 1424258"/>
                <a:gd name="connsiteX3" fmla="*/ 1328407 w 1328407"/>
                <a:gd name="connsiteY3" fmla="*/ 132841 h 1424258"/>
                <a:gd name="connsiteX4" fmla="*/ 1328407 w 1328407"/>
                <a:gd name="connsiteY4" fmla="*/ 1291417 h 1424258"/>
                <a:gd name="connsiteX5" fmla="*/ 1195566 w 1328407"/>
                <a:gd name="connsiteY5" fmla="*/ 1424258 h 1424258"/>
                <a:gd name="connsiteX6" fmla="*/ 132841 w 1328407"/>
                <a:gd name="connsiteY6" fmla="*/ 1424258 h 1424258"/>
                <a:gd name="connsiteX7" fmla="*/ 0 w 1328407"/>
                <a:gd name="connsiteY7" fmla="*/ 1291417 h 1424258"/>
                <a:gd name="connsiteX8" fmla="*/ 0 w 1328407"/>
                <a:gd name="connsiteY8" fmla="*/ 132841 h 142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407" h="1424258">
                  <a:moveTo>
                    <a:pt x="0" y="132841"/>
                  </a:moveTo>
                  <a:cubicBezTo>
                    <a:pt x="0" y="59475"/>
                    <a:pt x="59475" y="0"/>
                    <a:pt x="132841" y="0"/>
                  </a:cubicBezTo>
                  <a:lnTo>
                    <a:pt x="1195566" y="0"/>
                  </a:lnTo>
                  <a:cubicBezTo>
                    <a:pt x="1268932" y="0"/>
                    <a:pt x="1328407" y="59475"/>
                    <a:pt x="1328407" y="132841"/>
                  </a:cubicBezTo>
                  <a:lnTo>
                    <a:pt x="1328407" y="1291417"/>
                  </a:lnTo>
                  <a:cubicBezTo>
                    <a:pt x="1328407" y="1364783"/>
                    <a:pt x="1268932" y="1424258"/>
                    <a:pt x="1195566" y="1424258"/>
                  </a:cubicBezTo>
                  <a:lnTo>
                    <a:pt x="132841" y="1424258"/>
                  </a:lnTo>
                  <a:cubicBezTo>
                    <a:pt x="59475" y="1424258"/>
                    <a:pt x="0" y="1364783"/>
                    <a:pt x="0" y="1291417"/>
                  </a:cubicBezTo>
                  <a:lnTo>
                    <a:pt x="0" y="1328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48" tIns="92248" rIns="92248" bIns="92248" numCol="1" spcCol="1270" anchor="ctr" anchorCtr="0">
              <a:noAutofit/>
            </a:bodyPr>
            <a:lstStyle/>
            <a:p>
              <a:pPr lvl="0" algn="ctr" defTabSz="622300">
                <a:lnSpc>
                  <a:spcPct val="90000"/>
                </a:lnSpc>
                <a:spcBef>
                  <a:spcPct val="0"/>
                </a:spcBef>
                <a:spcAft>
                  <a:spcPct val="35000"/>
                </a:spcAft>
              </a:pPr>
              <a:r>
                <a:rPr lang="ru-RU" b="1" i="0" kern="1200" dirty="0" smtClean="0">
                  <a:solidFill>
                    <a:srgbClr val="000000"/>
                  </a:solidFill>
                  <a:latin typeface="Times New Roman" pitchFamily="18" charset="0"/>
                  <a:cs typeface="Times New Roman" pitchFamily="18" charset="0"/>
                </a:rPr>
                <a:t>Мужская, женская рабочая обувь</a:t>
              </a:r>
              <a:r>
                <a:rPr lang="ru-RU" b="0" i="0" kern="1200" dirty="0" smtClean="0">
                  <a:solidFill>
                    <a:srgbClr val="000000"/>
                  </a:solidFill>
                  <a:latin typeface="Times New Roman" pitchFamily="18" charset="0"/>
                  <a:cs typeface="Times New Roman" pitchFamily="18" charset="0"/>
                </a:rPr>
                <a:t>.</a:t>
              </a:r>
              <a:endParaRPr lang="ru-RU" kern="1200" dirty="0">
                <a:solidFill>
                  <a:srgbClr val="000000"/>
                </a:solidFill>
                <a:latin typeface="Times New Roman" pitchFamily="18" charset="0"/>
                <a:cs typeface="Times New Roman" pitchFamily="18" charset="0"/>
              </a:endParaRPr>
            </a:p>
          </p:txBody>
        </p:sp>
        <p:sp>
          <p:nvSpPr>
            <p:cNvPr id="26" name="Полилиния 25"/>
            <p:cNvSpPr/>
            <p:nvPr/>
          </p:nvSpPr>
          <p:spPr>
            <a:xfrm>
              <a:off x="4167556" y="6164158"/>
              <a:ext cx="2625594" cy="1282536"/>
            </a:xfrm>
            <a:custGeom>
              <a:avLst/>
              <a:gdLst>
                <a:gd name="connsiteX0" fmla="*/ 0 w 1328407"/>
                <a:gd name="connsiteY0" fmla="*/ 132841 h 1424258"/>
                <a:gd name="connsiteX1" fmla="*/ 132841 w 1328407"/>
                <a:gd name="connsiteY1" fmla="*/ 0 h 1424258"/>
                <a:gd name="connsiteX2" fmla="*/ 1195566 w 1328407"/>
                <a:gd name="connsiteY2" fmla="*/ 0 h 1424258"/>
                <a:gd name="connsiteX3" fmla="*/ 1328407 w 1328407"/>
                <a:gd name="connsiteY3" fmla="*/ 132841 h 1424258"/>
                <a:gd name="connsiteX4" fmla="*/ 1328407 w 1328407"/>
                <a:gd name="connsiteY4" fmla="*/ 1291417 h 1424258"/>
                <a:gd name="connsiteX5" fmla="*/ 1195566 w 1328407"/>
                <a:gd name="connsiteY5" fmla="*/ 1424258 h 1424258"/>
                <a:gd name="connsiteX6" fmla="*/ 132841 w 1328407"/>
                <a:gd name="connsiteY6" fmla="*/ 1424258 h 1424258"/>
                <a:gd name="connsiteX7" fmla="*/ 0 w 1328407"/>
                <a:gd name="connsiteY7" fmla="*/ 1291417 h 1424258"/>
                <a:gd name="connsiteX8" fmla="*/ 0 w 1328407"/>
                <a:gd name="connsiteY8" fmla="*/ 132841 h 142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407" h="1424258">
                  <a:moveTo>
                    <a:pt x="0" y="132841"/>
                  </a:moveTo>
                  <a:cubicBezTo>
                    <a:pt x="0" y="59475"/>
                    <a:pt x="59475" y="0"/>
                    <a:pt x="132841" y="0"/>
                  </a:cubicBezTo>
                  <a:lnTo>
                    <a:pt x="1195566" y="0"/>
                  </a:lnTo>
                  <a:cubicBezTo>
                    <a:pt x="1268932" y="0"/>
                    <a:pt x="1328407" y="59475"/>
                    <a:pt x="1328407" y="132841"/>
                  </a:cubicBezTo>
                  <a:lnTo>
                    <a:pt x="1328407" y="1291417"/>
                  </a:lnTo>
                  <a:cubicBezTo>
                    <a:pt x="1328407" y="1364783"/>
                    <a:pt x="1268932" y="1424258"/>
                    <a:pt x="1195566" y="1424258"/>
                  </a:cubicBezTo>
                  <a:lnTo>
                    <a:pt x="132841" y="1424258"/>
                  </a:lnTo>
                  <a:cubicBezTo>
                    <a:pt x="59475" y="1424258"/>
                    <a:pt x="0" y="1364783"/>
                    <a:pt x="0" y="1291417"/>
                  </a:cubicBezTo>
                  <a:lnTo>
                    <a:pt x="0" y="1328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48" tIns="92248" rIns="92248" bIns="92248" numCol="1" spcCol="1270" anchor="ctr" anchorCtr="0">
              <a:noAutofit/>
            </a:bodyPr>
            <a:lstStyle/>
            <a:p>
              <a:pPr algn="ctr"/>
              <a:r>
                <a:rPr lang="ru-RU" b="1" dirty="0">
                  <a:solidFill>
                    <a:srgbClr val="000000"/>
                  </a:solidFill>
                  <a:latin typeface="Times New Roman" pitchFamily="18" charset="0"/>
                  <a:cs typeface="Times New Roman" pitchFamily="18" charset="0"/>
                </a:rPr>
                <a:t>Рабочая обувь с "литьевой" подошвой</a:t>
              </a:r>
              <a:r>
                <a:rPr lang="ru-RU" dirty="0">
                  <a:solidFill>
                    <a:srgbClr val="000000"/>
                  </a:solidFill>
                  <a:latin typeface="Times New Roman" pitchFamily="18" charset="0"/>
                  <a:cs typeface="Times New Roman" pitchFamily="18" charset="0"/>
                </a:rPr>
                <a:t>. Это обувь в которой подошва крепиться литьевым </a:t>
              </a:r>
              <a:r>
                <a:rPr lang="ru-RU" dirty="0" smtClean="0">
                  <a:solidFill>
                    <a:srgbClr val="000000"/>
                  </a:solidFill>
                  <a:latin typeface="Times New Roman" pitchFamily="18" charset="0"/>
                  <a:cs typeface="Times New Roman" pitchFamily="18" charset="0"/>
                </a:rPr>
                <a:t>методом</a:t>
              </a:r>
              <a:r>
                <a:rPr lang="ru-RU" dirty="0">
                  <a:solidFill>
                    <a:srgbClr val="000000"/>
                  </a:solidFill>
                  <a:latin typeface="Times New Roman" pitchFamily="18" charset="0"/>
                  <a:cs typeface="Times New Roman" pitchFamily="18" charset="0"/>
                </a:rPr>
                <a:t>.</a:t>
              </a:r>
            </a:p>
          </p:txBody>
        </p:sp>
        <p:sp>
          <p:nvSpPr>
            <p:cNvPr id="28" name="Полилиния 27"/>
            <p:cNvSpPr/>
            <p:nvPr/>
          </p:nvSpPr>
          <p:spPr>
            <a:xfrm>
              <a:off x="131470" y="4425257"/>
              <a:ext cx="1785362" cy="2944340"/>
            </a:xfrm>
            <a:custGeom>
              <a:avLst/>
              <a:gdLst>
                <a:gd name="connsiteX0" fmla="*/ 0 w 1186350"/>
                <a:gd name="connsiteY0" fmla="*/ 118635 h 1408382"/>
                <a:gd name="connsiteX1" fmla="*/ 118635 w 1186350"/>
                <a:gd name="connsiteY1" fmla="*/ 0 h 1408382"/>
                <a:gd name="connsiteX2" fmla="*/ 1067715 w 1186350"/>
                <a:gd name="connsiteY2" fmla="*/ 0 h 1408382"/>
                <a:gd name="connsiteX3" fmla="*/ 1186350 w 1186350"/>
                <a:gd name="connsiteY3" fmla="*/ 118635 h 1408382"/>
                <a:gd name="connsiteX4" fmla="*/ 1186350 w 1186350"/>
                <a:gd name="connsiteY4" fmla="*/ 1289747 h 1408382"/>
                <a:gd name="connsiteX5" fmla="*/ 1067715 w 1186350"/>
                <a:gd name="connsiteY5" fmla="*/ 1408382 h 1408382"/>
                <a:gd name="connsiteX6" fmla="*/ 118635 w 1186350"/>
                <a:gd name="connsiteY6" fmla="*/ 1408382 h 1408382"/>
                <a:gd name="connsiteX7" fmla="*/ 0 w 1186350"/>
                <a:gd name="connsiteY7" fmla="*/ 1289747 h 1408382"/>
                <a:gd name="connsiteX8" fmla="*/ 0 w 1186350"/>
                <a:gd name="connsiteY8" fmla="*/ 118635 h 14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350" h="1408382">
                  <a:moveTo>
                    <a:pt x="0" y="118635"/>
                  </a:moveTo>
                  <a:cubicBezTo>
                    <a:pt x="0" y="53115"/>
                    <a:pt x="53115" y="0"/>
                    <a:pt x="118635" y="0"/>
                  </a:cubicBezTo>
                  <a:lnTo>
                    <a:pt x="1067715" y="0"/>
                  </a:lnTo>
                  <a:cubicBezTo>
                    <a:pt x="1133235" y="0"/>
                    <a:pt x="1186350" y="53115"/>
                    <a:pt x="1186350" y="118635"/>
                  </a:cubicBezTo>
                  <a:lnTo>
                    <a:pt x="1186350" y="1289747"/>
                  </a:lnTo>
                  <a:cubicBezTo>
                    <a:pt x="1186350" y="1355267"/>
                    <a:pt x="1133235" y="1408382"/>
                    <a:pt x="1067715" y="1408382"/>
                  </a:cubicBezTo>
                  <a:lnTo>
                    <a:pt x="118635" y="1408382"/>
                  </a:lnTo>
                  <a:cubicBezTo>
                    <a:pt x="53115" y="1408382"/>
                    <a:pt x="0" y="1355267"/>
                    <a:pt x="0" y="1289747"/>
                  </a:cubicBezTo>
                  <a:lnTo>
                    <a:pt x="0" y="1186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087" tIns="88087" rIns="88087" bIns="88087" numCol="1" spcCol="1270" anchor="ctr" anchorCtr="0">
              <a:noAutofit/>
            </a:bodyPr>
            <a:lstStyle/>
            <a:p>
              <a:pPr algn="ctr"/>
              <a:r>
                <a:rPr lang="ru-RU" sz="1700" b="1" dirty="0">
                  <a:solidFill>
                    <a:srgbClr val="000000"/>
                  </a:solidFill>
                  <a:latin typeface="Times New Roman" pitchFamily="18" charset="0"/>
                  <a:cs typeface="Times New Roman" pitchFamily="18" charset="0"/>
                </a:rPr>
                <a:t>Спецобувь с </a:t>
              </a:r>
              <a:r>
                <a:rPr lang="ru-RU" sz="1700" b="1" dirty="0" smtClean="0">
                  <a:solidFill>
                    <a:srgbClr val="000000"/>
                  </a:solidFill>
                  <a:latin typeface="Times New Roman" pitchFamily="18" charset="0"/>
                  <a:cs typeface="Times New Roman" pitchFamily="18" charset="0"/>
                </a:rPr>
                <a:t>металлическим </a:t>
              </a:r>
              <a:r>
                <a:rPr lang="ru-RU" sz="1700" b="1" dirty="0">
                  <a:solidFill>
                    <a:srgbClr val="000000"/>
                  </a:solidFill>
                  <a:latin typeface="Times New Roman" pitchFamily="18" charset="0"/>
                  <a:cs typeface="Times New Roman" pitchFamily="18" charset="0"/>
                </a:rPr>
                <a:t>носом</a:t>
              </a:r>
              <a:r>
                <a:rPr lang="ru-RU" sz="1700" dirty="0">
                  <a:solidFill>
                    <a:srgbClr val="000000"/>
                  </a:solidFill>
                  <a:latin typeface="Times New Roman" pitchFamily="18" charset="0"/>
                  <a:cs typeface="Times New Roman" pitchFamily="18" charset="0"/>
                </a:rPr>
                <a:t>. Ботинки или сапоги в носовой части которых вставлен металлический или </a:t>
              </a:r>
              <a:r>
                <a:rPr lang="ru-RU" sz="1700" dirty="0" smtClean="0">
                  <a:solidFill>
                    <a:srgbClr val="000000"/>
                  </a:solidFill>
                  <a:latin typeface="Times New Roman" pitchFamily="18" charset="0"/>
                  <a:cs typeface="Times New Roman" pitchFamily="18" charset="0"/>
                </a:rPr>
                <a:t>термопластовый </a:t>
              </a:r>
              <a:r>
                <a:rPr lang="ru-RU" sz="1700" dirty="0">
                  <a:solidFill>
                    <a:srgbClr val="000000"/>
                  </a:solidFill>
                  <a:latin typeface="Times New Roman" pitchFamily="18" charset="0"/>
                  <a:cs typeface="Times New Roman" pitchFamily="18" charset="0"/>
                </a:rPr>
                <a:t>носок. Предотвращающие ампутацию или дробление пальцев ног.</a:t>
              </a:r>
            </a:p>
          </p:txBody>
        </p:sp>
        <p:sp>
          <p:nvSpPr>
            <p:cNvPr id="30" name="Полилиния 29"/>
            <p:cNvSpPr/>
            <p:nvPr/>
          </p:nvSpPr>
          <p:spPr>
            <a:xfrm>
              <a:off x="2024844" y="6162825"/>
              <a:ext cx="2052227" cy="1283868"/>
            </a:xfrm>
            <a:custGeom>
              <a:avLst/>
              <a:gdLst>
                <a:gd name="connsiteX0" fmla="*/ 0 w 1328407"/>
                <a:gd name="connsiteY0" fmla="*/ 132841 h 1424258"/>
                <a:gd name="connsiteX1" fmla="*/ 132841 w 1328407"/>
                <a:gd name="connsiteY1" fmla="*/ 0 h 1424258"/>
                <a:gd name="connsiteX2" fmla="*/ 1195566 w 1328407"/>
                <a:gd name="connsiteY2" fmla="*/ 0 h 1424258"/>
                <a:gd name="connsiteX3" fmla="*/ 1328407 w 1328407"/>
                <a:gd name="connsiteY3" fmla="*/ 132841 h 1424258"/>
                <a:gd name="connsiteX4" fmla="*/ 1328407 w 1328407"/>
                <a:gd name="connsiteY4" fmla="*/ 1291417 h 1424258"/>
                <a:gd name="connsiteX5" fmla="*/ 1195566 w 1328407"/>
                <a:gd name="connsiteY5" fmla="*/ 1424258 h 1424258"/>
                <a:gd name="connsiteX6" fmla="*/ 132841 w 1328407"/>
                <a:gd name="connsiteY6" fmla="*/ 1424258 h 1424258"/>
                <a:gd name="connsiteX7" fmla="*/ 0 w 1328407"/>
                <a:gd name="connsiteY7" fmla="*/ 1291417 h 1424258"/>
                <a:gd name="connsiteX8" fmla="*/ 0 w 1328407"/>
                <a:gd name="connsiteY8" fmla="*/ 132841 h 142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407" h="1424258">
                  <a:moveTo>
                    <a:pt x="0" y="132841"/>
                  </a:moveTo>
                  <a:cubicBezTo>
                    <a:pt x="0" y="59475"/>
                    <a:pt x="59475" y="0"/>
                    <a:pt x="132841" y="0"/>
                  </a:cubicBezTo>
                  <a:lnTo>
                    <a:pt x="1195566" y="0"/>
                  </a:lnTo>
                  <a:cubicBezTo>
                    <a:pt x="1268932" y="0"/>
                    <a:pt x="1328407" y="59475"/>
                    <a:pt x="1328407" y="132841"/>
                  </a:cubicBezTo>
                  <a:lnTo>
                    <a:pt x="1328407" y="1291417"/>
                  </a:lnTo>
                  <a:cubicBezTo>
                    <a:pt x="1328407" y="1364783"/>
                    <a:pt x="1268932" y="1424258"/>
                    <a:pt x="1195566" y="1424258"/>
                  </a:cubicBezTo>
                  <a:lnTo>
                    <a:pt x="132841" y="1424258"/>
                  </a:lnTo>
                  <a:cubicBezTo>
                    <a:pt x="59475" y="1424258"/>
                    <a:pt x="0" y="1364783"/>
                    <a:pt x="0" y="1291417"/>
                  </a:cubicBezTo>
                  <a:lnTo>
                    <a:pt x="0" y="1328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48" tIns="92248" rIns="92248" bIns="92248" numCol="1" spcCol="1270" anchor="ctr" anchorCtr="0">
              <a:noAutofit/>
            </a:bodyPr>
            <a:lstStyle/>
            <a:p>
              <a:pPr algn="ctr"/>
              <a:r>
                <a:rPr lang="ru-RU" sz="1700" b="1" dirty="0">
                  <a:solidFill>
                    <a:srgbClr val="000000"/>
                  </a:solidFill>
                  <a:latin typeface="Times New Roman" pitchFamily="18" charset="0"/>
                  <a:cs typeface="Times New Roman" pitchFamily="18" charset="0"/>
                </a:rPr>
                <a:t>Обувь с повышенными требованиями к чистоте</a:t>
              </a:r>
              <a:r>
                <a:rPr lang="ru-RU" sz="1700" dirty="0">
                  <a:solidFill>
                    <a:srgbClr val="000000"/>
                  </a:solidFill>
                  <a:latin typeface="Times New Roman" pitchFamily="18" charset="0"/>
                  <a:cs typeface="Times New Roman" pitchFamily="18" charset="0"/>
                </a:rPr>
                <a:t>. Различные тапочки, сабо, </a:t>
              </a:r>
              <a:r>
                <a:rPr lang="ru-RU" sz="1700" dirty="0" smtClean="0">
                  <a:solidFill>
                    <a:srgbClr val="000000"/>
                  </a:solidFill>
                  <a:latin typeface="Times New Roman" pitchFamily="18" charset="0"/>
                  <a:cs typeface="Times New Roman" pitchFamily="18" charset="0"/>
                </a:rPr>
                <a:t>сандалии </a:t>
              </a:r>
              <a:r>
                <a:rPr lang="ru-RU" sz="1700" dirty="0">
                  <a:solidFill>
                    <a:srgbClr val="000000"/>
                  </a:solidFill>
                  <a:latin typeface="Times New Roman" pitchFamily="18" charset="0"/>
                  <a:cs typeface="Times New Roman" pitchFamily="18" charset="0"/>
                </a:rPr>
                <a:t>для работы в лабораториях.</a:t>
              </a:r>
            </a:p>
          </p:txBody>
        </p:sp>
      </p:grpSp>
      <p:cxnSp>
        <p:nvCxnSpPr>
          <p:cNvPr id="2048" name="Прямая со стрелкой 2047"/>
          <p:cNvCxnSpPr/>
          <p:nvPr/>
        </p:nvCxnSpPr>
        <p:spPr>
          <a:xfrm flipH="1">
            <a:off x="827586" y="1844334"/>
            <a:ext cx="5070167" cy="559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51" name="Прямая со стрелкой 2050"/>
          <p:cNvCxnSpPr/>
          <p:nvPr/>
        </p:nvCxnSpPr>
        <p:spPr>
          <a:xfrm>
            <a:off x="5901806" y="1844333"/>
            <a:ext cx="2375705" cy="50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55" name="Прямая со стрелкой 2054"/>
          <p:cNvCxnSpPr/>
          <p:nvPr/>
        </p:nvCxnSpPr>
        <p:spPr>
          <a:xfrm flipH="1">
            <a:off x="5724128" y="1844333"/>
            <a:ext cx="173624" cy="23897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57" name="Прямая со стрелкой 2056"/>
          <p:cNvCxnSpPr/>
          <p:nvPr/>
        </p:nvCxnSpPr>
        <p:spPr>
          <a:xfrm flipH="1">
            <a:off x="4744837" y="1844333"/>
            <a:ext cx="1152916" cy="50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Номер слайда 5"/>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36</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10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233" y="260648"/>
            <a:ext cx="8969044" cy="446276"/>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Средства индивидуальной защиты</a:t>
            </a:r>
            <a:r>
              <a:rPr lang="ru-RU" sz="2300" b="1" dirty="0" smtClean="0">
                <a:solidFill>
                  <a:srgbClr val="000000"/>
                </a:solidFill>
                <a:latin typeface="Times New Roman" panose="02020603050405020304" pitchFamily="18" charset="0"/>
                <a:cs typeface="Times New Roman" panose="02020603050405020304" pitchFamily="18" charset="0"/>
              </a:rPr>
              <a:t>.</a:t>
            </a:r>
            <a:endParaRPr lang="ru-RU" sz="2300" b="1" dirty="0">
              <a:solidFill>
                <a:srgbClr val="000000"/>
              </a:solidFill>
              <a:latin typeface="Times New Roman" panose="02020603050405020304" pitchFamily="18" charset="0"/>
              <a:cs typeface="Times New Roman" panose="02020603050405020304" pitchFamily="18" charset="0"/>
            </a:endParaRPr>
          </a:p>
        </p:txBody>
      </p:sp>
      <p:grpSp>
        <p:nvGrpSpPr>
          <p:cNvPr id="2" name="Группа 1"/>
          <p:cNvGrpSpPr/>
          <p:nvPr/>
        </p:nvGrpSpPr>
        <p:grpSpPr>
          <a:xfrm>
            <a:off x="63925" y="936071"/>
            <a:ext cx="8951414" cy="5513335"/>
            <a:chOff x="136674" y="1215742"/>
            <a:chExt cx="6713560" cy="2364064"/>
          </a:xfrm>
        </p:grpSpPr>
        <p:sp>
          <p:nvSpPr>
            <p:cNvPr id="14" name="Скругленный прямоугольник 13"/>
            <p:cNvSpPr/>
            <p:nvPr/>
          </p:nvSpPr>
          <p:spPr>
            <a:xfrm>
              <a:off x="791338" y="1215742"/>
              <a:ext cx="5514755" cy="344043"/>
            </a:xfrm>
            <a:prstGeom prst="roundRect">
              <a:avLst>
                <a:gd name="adj" fmla="val 10000"/>
              </a:avLst>
            </a:prstGeom>
            <a:gradFill>
              <a:gsLst>
                <a:gs pos="0">
                  <a:srgbClr val="D6B19C"/>
                </a:gs>
                <a:gs pos="30000">
                  <a:srgbClr val="D49E6C"/>
                </a:gs>
                <a:gs pos="70000">
                  <a:srgbClr val="A65528"/>
                </a:gs>
                <a:gs pos="100000">
                  <a:srgbClr val="663012"/>
                </a:gs>
              </a:gsLst>
              <a:lin ang="948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Полилиния 14"/>
            <p:cNvSpPr/>
            <p:nvPr/>
          </p:nvSpPr>
          <p:spPr>
            <a:xfrm>
              <a:off x="764705" y="1256332"/>
              <a:ext cx="5460282" cy="312001"/>
            </a:xfrm>
            <a:custGeom>
              <a:avLst/>
              <a:gdLst>
                <a:gd name="connsiteX0" fmla="*/ 0 w 2520895"/>
                <a:gd name="connsiteY0" fmla="*/ 34404 h 344043"/>
                <a:gd name="connsiteX1" fmla="*/ 34404 w 2520895"/>
                <a:gd name="connsiteY1" fmla="*/ 0 h 344043"/>
                <a:gd name="connsiteX2" fmla="*/ 2486491 w 2520895"/>
                <a:gd name="connsiteY2" fmla="*/ 0 h 344043"/>
                <a:gd name="connsiteX3" fmla="*/ 2520895 w 2520895"/>
                <a:gd name="connsiteY3" fmla="*/ 34404 h 344043"/>
                <a:gd name="connsiteX4" fmla="*/ 2520895 w 2520895"/>
                <a:gd name="connsiteY4" fmla="*/ 309639 h 344043"/>
                <a:gd name="connsiteX5" fmla="*/ 2486491 w 2520895"/>
                <a:gd name="connsiteY5" fmla="*/ 344043 h 344043"/>
                <a:gd name="connsiteX6" fmla="*/ 34404 w 2520895"/>
                <a:gd name="connsiteY6" fmla="*/ 344043 h 344043"/>
                <a:gd name="connsiteX7" fmla="*/ 0 w 2520895"/>
                <a:gd name="connsiteY7" fmla="*/ 309639 h 344043"/>
                <a:gd name="connsiteX8" fmla="*/ 0 w 2520895"/>
                <a:gd name="connsiteY8" fmla="*/ 34404 h 34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95" h="344043">
                  <a:moveTo>
                    <a:pt x="0" y="34404"/>
                  </a:moveTo>
                  <a:cubicBezTo>
                    <a:pt x="0" y="15403"/>
                    <a:pt x="15403" y="0"/>
                    <a:pt x="34404" y="0"/>
                  </a:cubicBezTo>
                  <a:lnTo>
                    <a:pt x="2486491" y="0"/>
                  </a:lnTo>
                  <a:cubicBezTo>
                    <a:pt x="2505492" y="0"/>
                    <a:pt x="2520895" y="15403"/>
                    <a:pt x="2520895" y="34404"/>
                  </a:cubicBezTo>
                  <a:lnTo>
                    <a:pt x="2520895" y="309639"/>
                  </a:lnTo>
                  <a:cubicBezTo>
                    <a:pt x="2520895" y="328640"/>
                    <a:pt x="2505492" y="344043"/>
                    <a:pt x="2486491" y="344043"/>
                  </a:cubicBezTo>
                  <a:lnTo>
                    <a:pt x="34404" y="344043"/>
                  </a:lnTo>
                  <a:cubicBezTo>
                    <a:pt x="15403" y="344043"/>
                    <a:pt x="0" y="328640"/>
                    <a:pt x="0" y="309639"/>
                  </a:cubicBezTo>
                  <a:lnTo>
                    <a:pt x="0" y="34404"/>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7" tIns="63417" rIns="63417" bIns="63417" numCol="1" spcCol="1270" anchor="ctr" anchorCtr="0">
              <a:noAutofit/>
            </a:bodyPr>
            <a:lstStyle/>
            <a:p>
              <a:pPr lvl="0" algn="ctr" defTabSz="622300">
                <a:lnSpc>
                  <a:spcPct val="90000"/>
                </a:lnSpc>
                <a:spcBef>
                  <a:spcPct val="0"/>
                </a:spcBef>
                <a:spcAft>
                  <a:spcPct val="35000"/>
                </a:spcAft>
              </a:pPr>
              <a:r>
                <a:rPr lang="ru-RU" sz="2000" b="1" i="0" kern="1200" dirty="0" smtClean="0">
                  <a:solidFill>
                    <a:srgbClr val="000000"/>
                  </a:solidFill>
                  <a:latin typeface="Times New Roman" pitchFamily="18" charset="0"/>
                  <a:cs typeface="Times New Roman" pitchFamily="18" charset="0"/>
                </a:rPr>
                <a:t>Классификация средств индивидуальной защиты</a:t>
              </a:r>
              <a:endParaRPr lang="ru-RU" sz="2000" b="1" u="sng" kern="1200" dirty="0">
                <a:solidFill>
                  <a:srgbClr val="000000"/>
                </a:solidFill>
                <a:latin typeface="Times New Roman" pitchFamily="18" charset="0"/>
                <a:cs typeface="Times New Roman" pitchFamily="18" charset="0"/>
              </a:endParaRPr>
            </a:p>
          </p:txBody>
        </p:sp>
        <p:sp>
          <p:nvSpPr>
            <p:cNvPr id="16" name="Скругленный прямоугольник 15"/>
            <p:cNvSpPr/>
            <p:nvPr/>
          </p:nvSpPr>
          <p:spPr>
            <a:xfrm>
              <a:off x="136674" y="1650505"/>
              <a:ext cx="777124" cy="840944"/>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7" name="Полилиния 16"/>
            <p:cNvSpPr/>
            <p:nvPr/>
          </p:nvSpPr>
          <p:spPr>
            <a:xfrm>
              <a:off x="170403" y="1682547"/>
              <a:ext cx="777124" cy="840944"/>
            </a:xfrm>
            <a:custGeom>
              <a:avLst/>
              <a:gdLst>
                <a:gd name="connsiteX0" fmla="*/ 0 w 777124"/>
                <a:gd name="connsiteY0" fmla="*/ 77712 h 840944"/>
                <a:gd name="connsiteX1" fmla="*/ 77712 w 777124"/>
                <a:gd name="connsiteY1" fmla="*/ 0 h 840944"/>
                <a:gd name="connsiteX2" fmla="*/ 699412 w 777124"/>
                <a:gd name="connsiteY2" fmla="*/ 0 h 840944"/>
                <a:gd name="connsiteX3" fmla="*/ 777124 w 777124"/>
                <a:gd name="connsiteY3" fmla="*/ 77712 h 840944"/>
                <a:gd name="connsiteX4" fmla="*/ 777124 w 777124"/>
                <a:gd name="connsiteY4" fmla="*/ 763232 h 840944"/>
                <a:gd name="connsiteX5" fmla="*/ 699412 w 777124"/>
                <a:gd name="connsiteY5" fmla="*/ 840944 h 840944"/>
                <a:gd name="connsiteX6" fmla="*/ 77712 w 777124"/>
                <a:gd name="connsiteY6" fmla="*/ 840944 h 840944"/>
                <a:gd name="connsiteX7" fmla="*/ 0 w 777124"/>
                <a:gd name="connsiteY7" fmla="*/ 763232 h 840944"/>
                <a:gd name="connsiteX8" fmla="*/ 0 w 777124"/>
                <a:gd name="connsiteY8" fmla="*/ 77712 h 8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24" h="840944">
                  <a:moveTo>
                    <a:pt x="0" y="77712"/>
                  </a:moveTo>
                  <a:cubicBezTo>
                    <a:pt x="0" y="34793"/>
                    <a:pt x="34793" y="0"/>
                    <a:pt x="77712" y="0"/>
                  </a:cubicBezTo>
                  <a:lnTo>
                    <a:pt x="699412" y="0"/>
                  </a:lnTo>
                  <a:cubicBezTo>
                    <a:pt x="742331" y="0"/>
                    <a:pt x="777124" y="34793"/>
                    <a:pt x="777124" y="77712"/>
                  </a:cubicBezTo>
                  <a:lnTo>
                    <a:pt x="777124" y="763232"/>
                  </a:lnTo>
                  <a:cubicBezTo>
                    <a:pt x="777124" y="806151"/>
                    <a:pt x="742331" y="840944"/>
                    <a:pt x="699412" y="840944"/>
                  </a:cubicBezTo>
                  <a:lnTo>
                    <a:pt x="77712" y="840944"/>
                  </a:lnTo>
                  <a:cubicBezTo>
                    <a:pt x="34793" y="840944"/>
                    <a:pt x="0" y="806151"/>
                    <a:pt x="0" y="763232"/>
                  </a:cubicBezTo>
                  <a:lnTo>
                    <a:pt x="0" y="77712"/>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101" tIns="76101" rIns="76101" bIns="76101" numCol="1" spcCol="1270" anchor="ctr" anchorCtr="0">
              <a:noAutofit/>
            </a:bodyPr>
            <a:lstStyle/>
            <a:p>
              <a:pPr lvl="0" algn="ctr" defTabSz="6223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Защита рук</a:t>
              </a:r>
              <a:endParaRPr lang="ru-RU" sz="2000" kern="1200" dirty="0">
                <a:solidFill>
                  <a:srgbClr val="000000"/>
                </a:solidFill>
                <a:latin typeface="Times New Roman" pitchFamily="18" charset="0"/>
                <a:cs typeface="Times New Roman" pitchFamily="18" charset="0"/>
              </a:endParaRPr>
            </a:p>
          </p:txBody>
        </p:sp>
        <p:sp>
          <p:nvSpPr>
            <p:cNvPr id="19" name="Полилиния 18"/>
            <p:cNvSpPr/>
            <p:nvPr/>
          </p:nvSpPr>
          <p:spPr>
            <a:xfrm>
              <a:off x="170403" y="2756953"/>
              <a:ext cx="6610145" cy="822853"/>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lvl="0" algn="just" defTabSz="577850">
                <a:lnSpc>
                  <a:spcPct val="90000"/>
                </a:lnSpc>
                <a:spcBef>
                  <a:spcPct val="0"/>
                </a:spcBef>
                <a:spcAft>
                  <a:spcPct val="35000"/>
                </a:spcAft>
              </a:pPr>
              <a:r>
                <a:rPr lang="ru-RU" sz="2000" b="1" i="0" kern="1200" dirty="0" smtClean="0">
                  <a:solidFill>
                    <a:srgbClr val="000000"/>
                  </a:solidFill>
                  <a:latin typeface="Times New Roman" pitchFamily="18" charset="0"/>
                  <a:cs typeface="Times New Roman" pitchFamily="18" charset="0"/>
                </a:rPr>
                <a:t>Средства индивидуальной защиты рук</a:t>
              </a:r>
              <a:r>
                <a:rPr lang="ru-RU" sz="2000" b="0" i="0" kern="1200" dirty="0" smtClean="0">
                  <a:solidFill>
                    <a:srgbClr val="000000"/>
                  </a:solidFill>
                  <a:latin typeface="Times New Roman" pitchFamily="18" charset="0"/>
                  <a:cs typeface="Times New Roman" pitchFamily="18" charset="0"/>
                </a:rPr>
                <a:t> - одно из средств индивидуальной защиты рабочего (рукавицы, перчатки, напалечники, нарукавники и т. д.). В эту категория входят все средства для защиты рук от внешнего физического воздействия, химического. Это рабочие рукавицы, рабочие перчатки, краги, вачеги,защитные и восстанавливающие крема для рук.</a:t>
              </a:r>
              <a:endParaRPr lang="ru-RU" sz="2000" kern="1200" dirty="0">
                <a:solidFill>
                  <a:srgbClr val="000000"/>
                </a:solidFill>
                <a:latin typeface="Times New Roman" pitchFamily="18" charset="0"/>
                <a:cs typeface="Times New Roman" pitchFamily="18" charset="0"/>
              </a:endParaRPr>
            </a:p>
          </p:txBody>
        </p:sp>
        <p:sp>
          <p:nvSpPr>
            <p:cNvPr id="20" name="Скругленный прямоугольник 19"/>
            <p:cNvSpPr/>
            <p:nvPr/>
          </p:nvSpPr>
          <p:spPr>
            <a:xfrm>
              <a:off x="1235715" y="1676558"/>
              <a:ext cx="998008" cy="835807"/>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Полилиния 20"/>
            <p:cNvSpPr/>
            <p:nvPr/>
          </p:nvSpPr>
          <p:spPr>
            <a:xfrm>
              <a:off x="1235715" y="1708600"/>
              <a:ext cx="1031735" cy="835807"/>
            </a:xfrm>
            <a:custGeom>
              <a:avLst/>
              <a:gdLst>
                <a:gd name="connsiteX0" fmla="*/ 0 w 792393"/>
                <a:gd name="connsiteY0" fmla="*/ 79239 h 835807"/>
                <a:gd name="connsiteX1" fmla="*/ 79239 w 792393"/>
                <a:gd name="connsiteY1" fmla="*/ 0 h 835807"/>
                <a:gd name="connsiteX2" fmla="*/ 713154 w 792393"/>
                <a:gd name="connsiteY2" fmla="*/ 0 h 835807"/>
                <a:gd name="connsiteX3" fmla="*/ 792393 w 792393"/>
                <a:gd name="connsiteY3" fmla="*/ 79239 h 835807"/>
                <a:gd name="connsiteX4" fmla="*/ 792393 w 792393"/>
                <a:gd name="connsiteY4" fmla="*/ 756568 h 835807"/>
                <a:gd name="connsiteX5" fmla="*/ 713154 w 792393"/>
                <a:gd name="connsiteY5" fmla="*/ 835807 h 835807"/>
                <a:gd name="connsiteX6" fmla="*/ 79239 w 792393"/>
                <a:gd name="connsiteY6" fmla="*/ 835807 h 835807"/>
                <a:gd name="connsiteX7" fmla="*/ 0 w 792393"/>
                <a:gd name="connsiteY7" fmla="*/ 756568 h 835807"/>
                <a:gd name="connsiteX8" fmla="*/ 0 w 792393"/>
                <a:gd name="connsiteY8" fmla="*/ 79239 h 8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93" h="835807">
                  <a:moveTo>
                    <a:pt x="0" y="79239"/>
                  </a:moveTo>
                  <a:cubicBezTo>
                    <a:pt x="0" y="35477"/>
                    <a:pt x="35477" y="0"/>
                    <a:pt x="79239" y="0"/>
                  </a:cubicBezTo>
                  <a:lnTo>
                    <a:pt x="713154" y="0"/>
                  </a:lnTo>
                  <a:cubicBezTo>
                    <a:pt x="756916" y="0"/>
                    <a:pt x="792393" y="35477"/>
                    <a:pt x="792393" y="79239"/>
                  </a:cubicBezTo>
                  <a:lnTo>
                    <a:pt x="792393" y="756568"/>
                  </a:lnTo>
                  <a:cubicBezTo>
                    <a:pt x="792393" y="800330"/>
                    <a:pt x="756916" y="835807"/>
                    <a:pt x="713154" y="835807"/>
                  </a:cubicBezTo>
                  <a:lnTo>
                    <a:pt x="79239" y="835807"/>
                  </a:lnTo>
                  <a:cubicBezTo>
                    <a:pt x="35477" y="835807"/>
                    <a:pt x="0" y="800330"/>
                    <a:pt x="0" y="756568"/>
                  </a:cubicBezTo>
                  <a:lnTo>
                    <a:pt x="0" y="79239"/>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48" tIns="76548" rIns="76548" bIns="76548" numCol="1" spcCol="1270" anchor="ctr" anchorCtr="0">
              <a:noAutofit/>
            </a:bodyPr>
            <a:lstStyle/>
            <a:p>
              <a:pPr lvl="0" algn="ctr" defTabSz="622300">
                <a:lnSpc>
                  <a:spcPct val="90000"/>
                </a:lnSpc>
                <a:spcBef>
                  <a:spcPct val="0"/>
                </a:spcBef>
                <a:spcAft>
                  <a:spcPct val="35000"/>
                </a:spcAft>
              </a:pPr>
              <a:r>
                <a:rPr lang="ru-RU" sz="2000" b="0" i="0" kern="1200" dirty="0" smtClean="0">
                  <a:solidFill>
                    <a:srgbClr val="000000"/>
                  </a:solidFill>
                  <a:latin typeface="Times New Roman" pitchFamily="18" charset="0"/>
                  <a:cs typeface="Times New Roman" pitchFamily="18" charset="0"/>
                </a:rPr>
                <a:t>Защита глаз и лица</a:t>
              </a:r>
              <a:endParaRPr lang="ru-RU" sz="2000" b="0" i="0" kern="1200" dirty="0">
                <a:solidFill>
                  <a:srgbClr val="000000"/>
                </a:solidFill>
                <a:latin typeface="Times New Roman" pitchFamily="18" charset="0"/>
                <a:cs typeface="Times New Roman" pitchFamily="18" charset="0"/>
              </a:endParaRPr>
            </a:p>
          </p:txBody>
        </p:sp>
        <p:sp>
          <p:nvSpPr>
            <p:cNvPr id="24" name="Скругленный прямоугольник 23"/>
            <p:cNvSpPr/>
            <p:nvPr/>
          </p:nvSpPr>
          <p:spPr>
            <a:xfrm>
              <a:off x="2479942" y="1635629"/>
              <a:ext cx="958511" cy="838963"/>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5" name="Полилиния 24"/>
            <p:cNvSpPr/>
            <p:nvPr/>
          </p:nvSpPr>
          <p:spPr>
            <a:xfrm>
              <a:off x="2513670" y="1667671"/>
              <a:ext cx="958511" cy="873135"/>
            </a:xfrm>
            <a:custGeom>
              <a:avLst/>
              <a:gdLst>
                <a:gd name="connsiteX0" fmla="*/ 0 w 958511"/>
                <a:gd name="connsiteY0" fmla="*/ 83896 h 838963"/>
                <a:gd name="connsiteX1" fmla="*/ 83896 w 958511"/>
                <a:gd name="connsiteY1" fmla="*/ 0 h 838963"/>
                <a:gd name="connsiteX2" fmla="*/ 874615 w 958511"/>
                <a:gd name="connsiteY2" fmla="*/ 0 h 838963"/>
                <a:gd name="connsiteX3" fmla="*/ 958511 w 958511"/>
                <a:gd name="connsiteY3" fmla="*/ 83896 h 838963"/>
                <a:gd name="connsiteX4" fmla="*/ 958511 w 958511"/>
                <a:gd name="connsiteY4" fmla="*/ 755067 h 838963"/>
                <a:gd name="connsiteX5" fmla="*/ 874615 w 958511"/>
                <a:gd name="connsiteY5" fmla="*/ 838963 h 838963"/>
                <a:gd name="connsiteX6" fmla="*/ 83896 w 958511"/>
                <a:gd name="connsiteY6" fmla="*/ 838963 h 838963"/>
                <a:gd name="connsiteX7" fmla="*/ 0 w 958511"/>
                <a:gd name="connsiteY7" fmla="*/ 755067 h 838963"/>
                <a:gd name="connsiteX8" fmla="*/ 0 w 958511"/>
                <a:gd name="connsiteY8" fmla="*/ 83896 h 83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511" h="838963">
                  <a:moveTo>
                    <a:pt x="0" y="83896"/>
                  </a:moveTo>
                  <a:cubicBezTo>
                    <a:pt x="0" y="37562"/>
                    <a:pt x="37562" y="0"/>
                    <a:pt x="83896" y="0"/>
                  </a:cubicBezTo>
                  <a:lnTo>
                    <a:pt x="874615" y="0"/>
                  </a:lnTo>
                  <a:cubicBezTo>
                    <a:pt x="920949" y="0"/>
                    <a:pt x="958511" y="37562"/>
                    <a:pt x="958511" y="83896"/>
                  </a:cubicBezTo>
                  <a:lnTo>
                    <a:pt x="958511" y="755067"/>
                  </a:lnTo>
                  <a:cubicBezTo>
                    <a:pt x="958511" y="801401"/>
                    <a:pt x="920949" y="838963"/>
                    <a:pt x="874615" y="838963"/>
                  </a:cubicBezTo>
                  <a:lnTo>
                    <a:pt x="83896" y="838963"/>
                  </a:lnTo>
                  <a:cubicBezTo>
                    <a:pt x="37562" y="838963"/>
                    <a:pt x="0" y="801401"/>
                    <a:pt x="0" y="755067"/>
                  </a:cubicBezTo>
                  <a:lnTo>
                    <a:pt x="0" y="83896"/>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912" tIns="77912" rIns="77912" bIns="77912" numCol="1" spcCol="1270" anchor="ctr" anchorCtr="0">
              <a:noAutofit/>
            </a:bodyPr>
            <a:lstStyle/>
            <a:p>
              <a:pPr lvl="0" algn="ctr" defTabSz="6223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Защита головы</a:t>
              </a:r>
              <a:endParaRPr lang="ru-RU" sz="2000" kern="1200" dirty="0">
                <a:solidFill>
                  <a:srgbClr val="000000"/>
                </a:solidFill>
                <a:latin typeface="Times New Roman" pitchFamily="18" charset="0"/>
                <a:cs typeface="Times New Roman" pitchFamily="18" charset="0"/>
              </a:endParaRPr>
            </a:p>
          </p:txBody>
        </p:sp>
        <p:sp>
          <p:nvSpPr>
            <p:cNvPr id="26" name="Скругленный прямоугольник 25"/>
            <p:cNvSpPr/>
            <p:nvPr/>
          </p:nvSpPr>
          <p:spPr>
            <a:xfrm>
              <a:off x="3611296" y="1658345"/>
              <a:ext cx="953546" cy="850420"/>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7" name="Полилиния 26"/>
            <p:cNvSpPr/>
            <p:nvPr/>
          </p:nvSpPr>
          <p:spPr>
            <a:xfrm>
              <a:off x="3645024" y="1690387"/>
              <a:ext cx="953546" cy="850420"/>
            </a:xfrm>
            <a:custGeom>
              <a:avLst/>
              <a:gdLst>
                <a:gd name="connsiteX0" fmla="*/ 0 w 742036"/>
                <a:gd name="connsiteY0" fmla="*/ 74204 h 850420"/>
                <a:gd name="connsiteX1" fmla="*/ 74204 w 742036"/>
                <a:gd name="connsiteY1" fmla="*/ 0 h 850420"/>
                <a:gd name="connsiteX2" fmla="*/ 667832 w 742036"/>
                <a:gd name="connsiteY2" fmla="*/ 0 h 850420"/>
                <a:gd name="connsiteX3" fmla="*/ 742036 w 742036"/>
                <a:gd name="connsiteY3" fmla="*/ 74204 h 850420"/>
                <a:gd name="connsiteX4" fmla="*/ 742036 w 742036"/>
                <a:gd name="connsiteY4" fmla="*/ 776216 h 850420"/>
                <a:gd name="connsiteX5" fmla="*/ 667832 w 742036"/>
                <a:gd name="connsiteY5" fmla="*/ 850420 h 850420"/>
                <a:gd name="connsiteX6" fmla="*/ 74204 w 742036"/>
                <a:gd name="connsiteY6" fmla="*/ 850420 h 850420"/>
                <a:gd name="connsiteX7" fmla="*/ 0 w 742036"/>
                <a:gd name="connsiteY7" fmla="*/ 776216 h 850420"/>
                <a:gd name="connsiteX8" fmla="*/ 0 w 742036"/>
                <a:gd name="connsiteY8" fmla="*/ 74204 h 85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036" h="850420">
                  <a:moveTo>
                    <a:pt x="0" y="74204"/>
                  </a:moveTo>
                  <a:cubicBezTo>
                    <a:pt x="0" y="33222"/>
                    <a:pt x="33222" y="0"/>
                    <a:pt x="74204" y="0"/>
                  </a:cubicBezTo>
                  <a:lnTo>
                    <a:pt x="667832" y="0"/>
                  </a:lnTo>
                  <a:cubicBezTo>
                    <a:pt x="708814" y="0"/>
                    <a:pt x="742036" y="33222"/>
                    <a:pt x="742036" y="74204"/>
                  </a:cubicBezTo>
                  <a:lnTo>
                    <a:pt x="742036" y="776216"/>
                  </a:lnTo>
                  <a:cubicBezTo>
                    <a:pt x="742036" y="817198"/>
                    <a:pt x="708814" y="850420"/>
                    <a:pt x="667832" y="850420"/>
                  </a:cubicBezTo>
                  <a:lnTo>
                    <a:pt x="74204" y="850420"/>
                  </a:lnTo>
                  <a:cubicBezTo>
                    <a:pt x="33222" y="850420"/>
                    <a:pt x="0" y="817198"/>
                    <a:pt x="0" y="776216"/>
                  </a:cubicBezTo>
                  <a:lnTo>
                    <a:pt x="0" y="74204"/>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073" tIns="75073" rIns="75073" bIns="75073" numCol="1" spcCol="1270" anchor="ctr" anchorCtr="0">
              <a:noAutofit/>
            </a:bodyPr>
            <a:lstStyle/>
            <a:p>
              <a:pPr lvl="0" algn="ctr" defTabSz="622300">
                <a:lnSpc>
                  <a:spcPct val="90000"/>
                </a:lnSpc>
                <a:spcBef>
                  <a:spcPct val="0"/>
                </a:spcBef>
                <a:spcAft>
                  <a:spcPct val="35000"/>
                </a:spcAft>
              </a:pPr>
              <a:r>
                <a:rPr lang="ru-RU" sz="2000" b="0" i="0" kern="1200" dirty="0" smtClean="0">
                  <a:solidFill>
                    <a:srgbClr val="000000"/>
                  </a:solidFill>
                  <a:latin typeface="Times New Roman" pitchFamily="18" charset="0"/>
                  <a:cs typeface="Times New Roman" pitchFamily="18" charset="0"/>
                </a:rPr>
                <a:t>Защита дыхания</a:t>
              </a:r>
              <a:endParaRPr lang="ru-RU" sz="2000" kern="1200" dirty="0">
                <a:solidFill>
                  <a:srgbClr val="000000"/>
                </a:solidFill>
                <a:latin typeface="Times New Roman" pitchFamily="18" charset="0"/>
                <a:cs typeface="Times New Roman" pitchFamily="18" charset="0"/>
              </a:endParaRPr>
            </a:p>
          </p:txBody>
        </p:sp>
        <p:sp>
          <p:nvSpPr>
            <p:cNvPr id="28" name="Скругленный прямоугольник 27"/>
            <p:cNvSpPr/>
            <p:nvPr/>
          </p:nvSpPr>
          <p:spPr>
            <a:xfrm>
              <a:off x="4713867" y="1661942"/>
              <a:ext cx="656357" cy="850424"/>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9" name="Полилиния 28"/>
            <p:cNvSpPr/>
            <p:nvPr/>
          </p:nvSpPr>
          <p:spPr>
            <a:xfrm>
              <a:off x="4747596" y="1693984"/>
              <a:ext cx="810642" cy="850424"/>
            </a:xfrm>
            <a:custGeom>
              <a:avLst/>
              <a:gdLst>
                <a:gd name="connsiteX0" fmla="*/ 0 w 656357"/>
                <a:gd name="connsiteY0" fmla="*/ 65636 h 850424"/>
                <a:gd name="connsiteX1" fmla="*/ 65636 w 656357"/>
                <a:gd name="connsiteY1" fmla="*/ 0 h 850424"/>
                <a:gd name="connsiteX2" fmla="*/ 590721 w 656357"/>
                <a:gd name="connsiteY2" fmla="*/ 0 h 850424"/>
                <a:gd name="connsiteX3" fmla="*/ 656357 w 656357"/>
                <a:gd name="connsiteY3" fmla="*/ 65636 h 850424"/>
                <a:gd name="connsiteX4" fmla="*/ 656357 w 656357"/>
                <a:gd name="connsiteY4" fmla="*/ 784788 h 850424"/>
                <a:gd name="connsiteX5" fmla="*/ 590721 w 656357"/>
                <a:gd name="connsiteY5" fmla="*/ 850424 h 850424"/>
                <a:gd name="connsiteX6" fmla="*/ 65636 w 656357"/>
                <a:gd name="connsiteY6" fmla="*/ 850424 h 850424"/>
                <a:gd name="connsiteX7" fmla="*/ 0 w 656357"/>
                <a:gd name="connsiteY7" fmla="*/ 784788 h 850424"/>
                <a:gd name="connsiteX8" fmla="*/ 0 w 656357"/>
                <a:gd name="connsiteY8" fmla="*/ 65636 h 8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357" h="850424">
                  <a:moveTo>
                    <a:pt x="0" y="65636"/>
                  </a:moveTo>
                  <a:cubicBezTo>
                    <a:pt x="0" y="29386"/>
                    <a:pt x="29386" y="0"/>
                    <a:pt x="65636" y="0"/>
                  </a:cubicBezTo>
                  <a:lnTo>
                    <a:pt x="590721" y="0"/>
                  </a:lnTo>
                  <a:cubicBezTo>
                    <a:pt x="626971" y="0"/>
                    <a:pt x="656357" y="29386"/>
                    <a:pt x="656357" y="65636"/>
                  </a:cubicBezTo>
                  <a:lnTo>
                    <a:pt x="656357" y="784788"/>
                  </a:lnTo>
                  <a:cubicBezTo>
                    <a:pt x="656357" y="821038"/>
                    <a:pt x="626971" y="850424"/>
                    <a:pt x="590721" y="850424"/>
                  </a:cubicBezTo>
                  <a:lnTo>
                    <a:pt x="65636" y="850424"/>
                  </a:lnTo>
                  <a:cubicBezTo>
                    <a:pt x="29386" y="850424"/>
                    <a:pt x="0" y="821038"/>
                    <a:pt x="0" y="784788"/>
                  </a:cubicBezTo>
                  <a:lnTo>
                    <a:pt x="0" y="65636"/>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564" tIns="72564" rIns="72564" bIns="72564" numCol="1" spcCol="1270" anchor="ctr" anchorCtr="0">
              <a:noAutofit/>
            </a:bodyPr>
            <a:lstStyle/>
            <a:p>
              <a:pPr lvl="0" algn="ctr" defTabSz="6223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Защита слуха</a:t>
              </a:r>
              <a:endParaRPr lang="ru-RU" sz="2000" kern="1200" dirty="0">
                <a:solidFill>
                  <a:srgbClr val="000000"/>
                </a:solidFill>
                <a:latin typeface="Times New Roman" pitchFamily="18" charset="0"/>
                <a:cs typeface="Times New Roman" pitchFamily="18" charset="0"/>
              </a:endParaRPr>
            </a:p>
          </p:txBody>
        </p:sp>
        <p:sp>
          <p:nvSpPr>
            <p:cNvPr id="30" name="Скругленный прямоугольник 29"/>
            <p:cNvSpPr/>
            <p:nvPr/>
          </p:nvSpPr>
          <p:spPr>
            <a:xfrm>
              <a:off x="5669427" y="1708599"/>
              <a:ext cx="1111121" cy="832207"/>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1" name="Полилиния 30"/>
            <p:cNvSpPr/>
            <p:nvPr/>
          </p:nvSpPr>
          <p:spPr>
            <a:xfrm>
              <a:off x="5739113" y="1693983"/>
              <a:ext cx="1111121" cy="850424"/>
            </a:xfrm>
            <a:custGeom>
              <a:avLst/>
              <a:gdLst>
                <a:gd name="connsiteX0" fmla="*/ 0 w 1007320"/>
                <a:gd name="connsiteY0" fmla="*/ 75911 h 759112"/>
                <a:gd name="connsiteX1" fmla="*/ 75911 w 1007320"/>
                <a:gd name="connsiteY1" fmla="*/ 0 h 759112"/>
                <a:gd name="connsiteX2" fmla="*/ 931409 w 1007320"/>
                <a:gd name="connsiteY2" fmla="*/ 0 h 759112"/>
                <a:gd name="connsiteX3" fmla="*/ 1007320 w 1007320"/>
                <a:gd name="connsiteY3" fmla="*/ 75911 h 759112"/>
                <a:gd name="connsiteX4" fmla="*/ 1007320 w 1007320"/>
                <a:gd name="connsiteY4" fmla="*/ 683201 h 759112"/>
                <a:gd name="connsiteX5" fmla="*/ 931409 w 1007320"/>
                <a:gd name="connsiteY5" fmla="*/ 759112 h 759112"/>
                <a:gd name="connsiteX6" fmla="*/ 75911 w 1007320"/>
                <a:gd name="connsiteY6" fmla="*/ 759112 h 759112"/>
                <a:gd name="connsiteX7" fmla="*/ 0 w 1007320"/>
                <a:gd name="connsiteY7" fmla="*/ 683201 h 759112"/>
                <a:gd name="connsiteX8" fmla="*/ 0 w 1007320"/>
                <a:gd name="connsiteY8" fmla="*/ 75911 h 7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320" h="759112">
                  <a:moveTo>
                    <a:pt x="0" y="75911"/>
                  </a:moveTo>
                  <a:cubicBezTo>
                    <a:pt x="0" y="33987"/>
                    <a:pt x="33987" y="0"/>
                    <a:pt x="75911" y="0"/>
                  </a:cubicBezTo>
                  <a:lnTo>
                    <a:pt x="931409" y="0"/>
                  </a:lnTo>
                  <a:cubicBezTo>
                    <a:pt x="973333" y="0"/>
                    <a:pt x="1007320" y="33987"/>
                    <a:pt x="1007320" y="75911"/>
                  </a:cubicBezTo>
                  <a:lnTo>
                    <a:pt x="1007320" y="683201"/>
                  </a:lnTo>
                  <a:cubicBezTo>
                    <a:pt x="1007320" y="725125"/>
                    <a:pt x="973333" y="759112"/>
                    <a:pt x="931409" y="759112"/>
                  </a:cubicBezTo>
                  <a:lnTo>
                    <a:pt x="75911" y="759112"/>
                  </a:lnTo>
                  <a:cubicBezTo>
                    <a:pt x="33987" y="759112"/>
                    <a:pt x="0" y="725125"/>
                    <a:pt x="0" y="683201"/>
                  </a:cubicBezTo>
                  <a:lnTo>
                    <a:pt x="0" y="75911"/>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74" tIns="75574" rIns="75574" bIns="75574" numCol="1" spcCol="1270" anchor="ctr" anchorCtr="0">
              <a:noAutofit/>
            </a:bodyPr>
            <a:lstStyle/>
            <a:p>
              <a:pPr lvl="0" algn="ctr" defTabSz="6223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Защита от падения</a:t>
              </a:r>
              <a:endParaRPr lang="ru-RU" sz="2000" kern="1200" dirty="0">
                <a:solidFill>
                  <a:srgbClr val="000000"/>
                </a:solidFill>
                <a:latin typeface="Times New Roman" pitchFamily="18" charset="0"/>
                <a:cs typeface="Times New Roman" pitchFamily="18" charset="0"/>
              </a:endParaRPr>
            </a:p>
          </p:txBody>
        </p:sp>
      </p:grpSp>
      <p:cxnSp>
        <p:nvCxnSpPr>
          <p:cNvPr id="38" name="Прямая со стрелкой 37"/>
          <p:cNvCxnSpPr/>
          <p:nvPr/>
        </p:nvCxnSpPr>
        <p:spPr>
          <a:xfrm flipH="1">
            <a:off x="754201" y="1779738"/>
            <a:ext cx="3839317" cy="13193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2337450" y="1770113"/>
            <a:ext cx="2276039" cy="194198"/>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4629575" y="1762037"/>
            <a:ext cx="3763323" cy="248723"/>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629575" y="1768979"/>
            <a:ext cx="2111245" cy="18172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4141652" y="1775707"/>
            <a:ext cx="471837" cy="154388"/>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4611482" y="1782475"/>
            <a:ext cx="790964" cy="194198"/>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37</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770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6959" y="127416"/>
            <a:ext cx="8969044" cy="446276"/>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Средства индивидуальной защиты</a:t>
            </a:r>
            <a:r>
              <a:rPr lang="ru-RU" sz="2300" b="1" dirty="0" smtClean="0">
                <a:solidFill>
                  <a:srgbClr val="000000"/>
                </a:solidFill>
                <a:latin typeface="Times New Roman" panose="02020603050405020304" pitchFamily="18" charset="0"/>
                <a:cs typeface="Times New Roman" panose="02020603050405020304" pitchFamily="18" charset="0"/>
              </a:rPr>
              <a:t>.</a:t>
            </a:r>
            <a:endParaRPr lang="ru-RU" sz="2300" b="1" dirty="0">
              <a:solidFill>
                <a:srgbClr val="000000"/>
              </a:solidFill>
              <a:latin typeface="Times New Roman" panose="02020603050405020304" pitchFamily="18" charset="0"/>
              <a:cs typeface="Times New Roman" panose="02020603050405020304" pitchFamily="18" charset="0"/>
            </a:endParaRPr>
          </a:p>
        </p:txBody>
      </p:sp>
      <p:grpSp>
        <p:nvGrpSpPr>
          <p:cNvPr id="2" name="Группа 1"/>
          <p:cNvGrpSpPr/>
          <p:nvPr/>
        </p:nvGrpSpPr>
        <p:grpSpPr>
          <a:xfrm>
            <a:off x="251520" y="593044"/>
            <a:ext cx="8682688" cy="6076316"/>
            <a:chOff x="207411" y="3830102"/>
            <a:chExt cx="6512016" cy="5783959"/>
          </a:xfrm>
        </p:grpSpPr>
        <p:sp>
          <p:nvSpPr>
            <p:cNvPr id="23" name="Полилиния 22"/>
            <p:cNvSpPr/>
            <p:nvPr/>
          </p:nvSpPr>
          <p:spPr>
            <a:xfrm>
              <a:off x="207411" y="3830102"/>
              <a:ext cx="6512015" cy="2151158"/>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892" tIns="116892" rIns="116892" bIns="116892" numCol="1" spcCol="1270" anchor="ctr" anchorCtr="0">
              <a:noAutofit/>
            </a:bodyPr>
            <a:lstStyle/>
            <a:p>
              <a:pPr lvl="0" algn="just" defTabSz="622300">
                <a:lnSpc>
                  <a:spcPct val="90000"/>
                </a:lnSpc>
                <a:spcBef>
                  <a:spcPct val="0"/>
                </a:spcBef>
                <a:spcAft>
                  <a:spcPct val="35000"/>
                </a:spcAft>
              </a:pPr>
              <a:r>
                <a:rPr lang="ru-RU" sz="1850" b="1" i="0" kern="1200" dirty="0" smtClean="0">
                  <a:solidFill>
                    <a:srgbClr val="000000"/>
                  </a:solidFill>
                  <a:latin typeface="Times New Roman" pitchFamily="18" charset="0"/>
                  <a:cs typeface="Times New Roman" pitchFamily="18" charset="0"/>
                </a:rPr>
                <a:t>Средства индивидуальной защиты глаз и лица</a:t>
              </a:r>
              <a:r>
                <a:rPr lang="ru-RU" sz="1850" b="0" i="0" kern="1200" dirty="0" smtClean="0">
                  <a:solidFill>
                    <a:srgbClr val="000000"/>
                  </a:solidFill>
                  <a:latin typeface="Times New Roman" pitchFamily="18" charset="0"/>
                  <a:cs typeface="Times New Roman" pitchFamily="18" charset="0"/>
                </a:rPr>
                <a:t> к средствам защиты глаз и лица относятся очки, закрытые очки, защитная маска и аналогичные приспособления для защиты от летящих частиц или инородных тел, от активных химических веществ, дымов, лазерного или ультрафиолетового излучения, летящая шайба в спорте. Очень часто поверхность лица требует защиты от механического и теплового воздействия, излучения и раздражающих веществ. Несмотря на то, что щиток для защиты лица может соответствовать требованиям защиты глаз, в отдельных случаях при возникновении опасности для глаз требуется специальная дополнительная защита.</a:t>
              </a:r>
              <a:endParaRPr lang="ru-RU" sz="1850" kern="1200" dirty="0">
                <a:solidFill>
                  <a:srgbClr val="000000"/>
                </a:solidFill>
                <a:latin typeface="Times New Roman" pitchFamily="18" charset="0"/>
                <a:cs typeface="Times New Roman" pitchFamily="18" charset="0"/>
              </a:endParaRPr>
            </a:p>
          </p:txBody>
        </p:sp>
        <p:sp>
          <p:nvSpPr>
            <p:cNvPr id="33" name="Полилиния 32"/>
            <p:cNvSpPr/>
            <p:nvPr/>
          </p:nvSpPr>
          <p:spPr>
            <a:xfrm>
              <a:off x="207411" y="6049804"/>
              <a:ext cx="6512015" cy="831013"/>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892" tIns="116892" rIns="116892" bIns="116892" numCol="1" spcCol="1270" anchor="ctr" anchorCtr="0">
              <a:noAutofit/>
            </a:bodyPr>
            <a:lstStyle/>
            <a:p>
              <a:r>
                <a:rPr lang="ru-RU" sz="1850" b="1" dirty="0">
                  <a:solidFill>
                    <a:srgbClr val="000000"/>
                  </a:solidFill>
                  <a:latin typeface="Times New Roman" pitchFamily="18" charset="0"/>
                  <a:cs typeface="Times New Roman" pitchFamily="18" charset="0"/>
                </a:rPr>
                <a:t>Средства индивидуальной защиты головы</a:t>
              </a:r>
              <a:r>
                <a:rPr lang="ru-RU" sz="1850" dirty="0">
                  <a:solidFill>
                    <a:srgbClr val="000000"/>
                  </a:solidFill>
                  <a:latin typeface="Times New Roman" pitchFamily="18" charset="0"/>
                  <a:cs typeface="Times New Roman" pitchFamily="18" charset="0"/>
                </a:rPr>
                <a:t> </a:t>
              </a:r>
              <a:r>
                <a:rPr lang="ru-RU" sz="1850" dirty="0" smtClean="0">
                  <a:solidFill>
                    <a:srgbClr val="000000"/>
                  </a:solidFill>
                  <a:latin typeface="Times New Roman" pitchFamily="18" charset="0"/>
                  <a:cs typeface="Times New Roman" pitchFamily="18" charset="0"/>
                </a:rPr>
                <a:t>  - каски рабочие защитные</a:t>
              </a:r>
              <a:r>
                <a:rPr lang="ru-RU" sz="1850" dirty="0">
                  <a:solidFill>
                    <a:srgbClr val="000000"/>
                  </a:solidFill>
                  <a:latin typeface="Times New Roman" pitchFamily="18" charset="0"/>
                  <a:cs typeface="Times New Roman" pitchFamily="18" charset="0"/>
                </a:rPr>
                <a:t> являются основными средствами защиты головы на производстве, поэтому они должны быть качественными и соответствовать всем нормам безопасности.</a:t>
              </a:r>
            </a:p>
          </p:txBody>
        </p:sp>
        <p:sp>
          <p:nvSpPr>
            <p:cNvPr id="35" name="Полилиния 34"/>
            <p:cNvSpPr/>
            <p:nvPr/>
          </p:nvSpPr>
          <p:spPr>
            <a:xfrm>
              <a:off x="207412" y="6992507"/>
              <a:ext cx="6512015" cy="2621554"/>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892" tIns="116892" rIns="116892" bIns="116892" numCol="1" spcCol="1270" anchor="ctr" anchorCtr="0">
              <a:noAutofit/>
            </a:bodyPr>
            <a:lstStyle/>
            <a:p>
              <a:pPr algn="just"/>
              <a:r>
                <a:rPr lang="ru-RU" sz="1850" b="1" dirty="0">
                  <a:solidFill>
                    <a:srgbClr val="000000"/>
                  </a:solidFill>
                  <a:latin typeface="Times New Roman" pitchFamily="18" charset="0"/>
                  <a:cs typeface="Times New Roman" pitchFamily="18" charset="0"/>
                </a:rPr>
                <a:t>Средства индивидуальной защиты органов </a:t>
              </a:r>
              <a:r>
                <a:rPr lang="ru-RU" sz="1850" b="1" dirty="0" smtClean="0">
                  <a:solidFill>
                    <a:srgbClr val="000000"/>
                  </a:solidFill>
                  <a:latin typeface="Times New Roman" pitchFamily="18" charset="0"/>
                  <a:cs typeface="Times New Roman" pitchFamily="18" charset="0"/>
                </a:rPr>
                <a:t>дыхания</a:t>
              </a:r>
              <a:r>
                <a:rPr lang="ru-RU" sz="1850" dirty="0">
                  <a:solidFill>
                    <a:srgbClr val="000000"/>
                  </a:solidFill>
                  <a:latin typeface="Times New Roman" pitchFamily="18" charset="0"/>
                  <a:cs typeface="Times New Roman" pitchFamily="18" charset="0"/>
                </a:rPr>
                <a:t> - это специально разработанные технические устройства, которые обеспечивают защиту органов дыхания от вредной, агрессивной внешней среды. </a:t>
              </a:r>
              <a:r>
                <a:rPr lang="ru-RU" sz="1850" dirty="0" smtClean="0">
                  <a:solidFill>
                    <a:srgbClr val="000000"/>
                  </a:solidFill>
                  <a:latin typeface="Times New Roman" pitchFamily="18" charset="0"/>
                  <a:cs typeface="Times New Roman" pitchFamily="18" charset="0"/>
                </a:rPr>
                <a:t>СИЗ защиты органов дыхания подразделяются </a:t>
              </a:r>
              <a:r>
                <a:rPr lang="ru-RU" sz="1850" dirty="0">
                  <a:solidFill>
                    <a:srgbClr val="000000"/>
                  </a:solidFill>
                  <a:latin typeface="Times New Roman" pitchFamily="18" charset="0"/>
                  <a:cs typeface="Times New Roman" pitchFamily="18" charset="0"/>
                </a:rPr>
                <a:t>на два основных вида: СИЗ органов </a:t>
              </a:r>
              <a:r>
                <a:rPr lang="ru-RU" sz="1850" dirty="0" smtClean="0">
                  <a:solidFill>
                    <a:srgbClr val="000000"/>
                  </a:solidFill>
                  <a:latin typeface="Times New Roman" pitchFamily="18" charset="0"/>
                  <a:cs typeface="Times New Roman" pitchFamily="18" charset="0"/>
                </a:rPr>
                <a:t>дыхания </a:t>
              </a:r>
              <a:r>
                <a:rPr lang="ru-RU" sz="1850" i="1" dirty="0" smtClean="0">
                  <a:solidFill>
                    <a:srgbClr val="000000"/>
                  </a:solidFill>
                  <a:latin typeface="Times New Roman" pitchFamily="18" charset="0"/>
                  <a:cs typeface="Times New Roman" pitchFamily="18" charset="0"/>
                </a:rPr>
                <a:t>фильтрующего</a:t>
              </a:r>
              <a:r>
                <a:rPr lang="ru-RU" sz="1850" dirty="0">
                  <a:solidFill>
                    <a:srgbClr val="000000"/>
                  </a:solidFill>
                  <a:latin typeface="Times New Roman" pitchFamily="18" charset="0"/>
                  <a:cs typeface="Times New Roman" pitchFamily="18" charset="0"/>
                </a:rPr>
                <a:t> действия и сиз органов дыхания </a:t>
              </a:r>
              <a:r>
                <a:rPr lang="ru-RU" sz="1850" i="1" dirty="0">
                  <a:solidFill>
                    <a:srgbClr val="000000"/>
                  </a:solidFill>
                  <a:latin typeface="Times New Roman" pitchFamily="18" charset="0"/>
                  <a:cs typeface="Times New Roman" pitchFamily="18" charset="0"/>
                </a:rPr>
                <a:t>изолирующего</a:t>
              </a:r>
              <a:r>
                <a:rPr lang="ru-RU" sz="1850" dirty="0">
                  <a:solidFill>
                    <a:srgbClr val="000000"/>
                  </a:solidFill>
                  <a:latin typeface="Times New Roman" pitchFamily="18" charset="0"/>
                  <a:cs typeface="Times New Roman" pitchFamily="18" charset="0"/>
                </a:rPr>
                <a:t> типа. В фильтрующих типах используется как правило фильтрующие элементы в виде сменных </a:t>
              </a:r>
              <a:r>
                <a:rPr lang="ru-RU" sz="1850" dirty="0" smtClean="0">
                  <a:solidFill>
                    <a:srgbClr val="000000"/>
                  </a:solidFill>
                  <a:latin typeface="Times New Roman" pitchFamily="18" charset="0"/>
                  <a:cs typeface="Times New Roman" pitchFamily="18" charset="0"/>
                </a:rPr>
                <a:t>кассет</a:t>
              </a:r>
              <a:r>
                <a:rPr lang="ru-RU" sz="1850" dirty="0">
                  <a:solidFill>
                    <a:srgbClr val="000000"/>
                  </a:solidFill>
                  <a:latin typeface="Times New Roman" pitchFamily="18" charset="0"/>
                  <a:cs typeface="Times New Roman" pitchFamily="18" charset="0"/>
                </a:rPr>
                <a:t>, патронов, фильтров. Стремящихся к одной цели, очистить загрязненный кислород. Изолирующая защиты дыхания как правило используют дыхательные смеси из запасов либо регенерирующие устройства.</a:t>
              </a:r>
            </a:p>
          </p:txBody>
        </p:sp>
      </p:grp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38</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738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955" y="22206"/>
            <a:ext cx="8969044" cy="446276"/>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Средства индивидуальной защиты</a:t>
            </a:r>
            <a:r>
              <a:rPr lang="ru-RU" sz="2300" b="1" dirty="0" smtClean="0">
                <a:solidFill>
                  <a:srgbClr val="000000"/>
                </a:solidFill>
                <a:latin typeface="Times New Roman" panose="02020603050405020304" pitchFamily="18" charset="0"/>
                <a:cs typeface="Times New Roman" panose="02020603050405020304" pitchFamily="18" charset="0"/>
              </a:rPr>
              <a:t>.</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174955" y="548680"/>
            <a:ext cx="8826948" cy="2808312"/>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892" tIns="116892" rIns="116892" bIns="116892" numCol="1" spcCol="1270" anchor="ctr" anchorCtr="0">
            <a:noAutofit/>
          </a:bodyPr>
          <a:lstStyle/>
          <a:p>
            <a:pPr algn="just"/>
            <a:r>
              <a:rPr lang="ru-RU" sz="1900" b="1" dirty="0">
                <a:solidFill>
                  <a:srgbClr val="000000"/>
                </a:solidFill>
                <a:latin typeface="Times New Roman" pitchFamily="18" charset="0"/>
                <a:cs typeface="Times New Roman" pitchFamily="18" charset="0"/>
              </a:rPr>
              <a:t>Средства индивидуальной защиты органов слуха</a:t>
            </a:r>
            <a:r>
              <a:rPr lang="ru-RU" sz="1900" dirty="0">
                <a:solidFill>
                  <a:srgbClr val="000000"/>
                </a:solidFill>
                <a:latin typeface="Times New Roman" pitchFamily="18" charset="0"/>
                <a:cs typeface="Times New Roman" pitchFamily="18" charset="0"/>
              </a:rPr>
              <a:t> это специально разработанные устройства для защиты органов слуха от воздействия громких нежелательных звуков. На крупных производствах часто бывает необходимо оградить сотрудников от излишнего шума. Для этого существуют средства индивидуальной защиты от шума. Различные средства защиты слуха имеют конструктивные особенности и соответственно разный уровень защиты. Средства защиты слуха рассчитаны на широкий диапазон шумовых нагрузок. Удобные в использовании, гигиеничные и комфортные средства защиты слуха </a:t>
            </a:r>
            <a:r>
              <a:rPr lang="ru-RU" sz="1900" dirty="0" smtClean="0">
                <a:solidFill>
                  <a:srgbClr val="000000"/>
                </a:solidFill>
                <a:latin typeface="Times New Roman" pitchFamily="18" charset="0"/>
                <a:cs typeface="Times New Roman" pitchFamily="18" charset="0"/>
              </a:rPr>
              <a:t>-противошумные </a:t>
            </a:r>
            <a:r>
              <a:rPr lang="ru-RU" sz="1900" dirty="0">
                <a:solidFill>
                  <a:srgbClr val="000000"/>
                </a:solidFill>
                <a:latin typeface="Times New Roman" pitchFamily="18" charset="0"/>
                <a:cs typeface="Times New Roman" pitchFamily="18" charset="0"/>
              </a:rPr>
              <a:t>вкладыши </a:t>
            </a:r>
            <a:r>
              <a:rPr lang="ru-RU" sz="1900" dirty="0" smtClean="0">
                <a:solidFill>
                  <a:srgbClr val="000000"/>
                </a:solidFill>
                <a:latin typeface="Times New Roman" pitchFamily="18" charset="0"/>
                <a:cs typeface="Times New Roman" pitchFamily="18" charset="0"/>
              </a:rPr>
              <a:t>и наушники</a:t>
            </a:r>
            <a:r>
              <a:rPr lang="ru-RU" sz="1900" dirty="0">
                <a:solidFill>
                  <a:srgbClr val="000000"/>
                </a:solidFill>
                <a:latin typeface="Times New Roman" pitchFamily="18" charset="0"/>
                <a:cs typeface="Times New Roman" pitchFamily="18" charset="0"/>
              </a:rPr>
              <a:t> - используются во многих отраслях промышленности.</a:t>
            </a:r>
          </a:p>
        </p:txBody>
      </p:sp>
      <p:sp>
        <p:nvSpPr>
          <p:cNvPr id="35" name="Полилиния 34"/>
          <p:cNvSpPr/>
          <p:nvPr/>
        </p:nvSpPr>
        <p:spPr>
          <a:xfrm>
            <a:off x="174954" y="3501008"/>
            <a:ext cx="8826949" cy="3230352"/>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892" tIns="116892" rIns="116892" bIns="116892" numCol="1" spcCol="1270" anchor="ctr" anchorCtr="0">
            <a:noAutofit/>
          </a:bodyPr>
          <a:lstStyle/>
          <a:p>
            <a:pPr algn="just"/>
            <a:r>
              <a:rPr lang="ru-RU" sz="1900" b="1" dirty="0">
                <a:solidFill>
                  <a:srgbClr val="000000"/>
                </a:solidFill>
                <a:latin typeface="Times New Roman" pitchFamily="18" charset="0"/>
                <a:cs typeface="Times New Roman" pitchFamily="18" charset="0"/>
              </a:rPr>
              <a:t>Средства защиты от падения с высоты</a:t>
            </a:r>
            <a:r>
              <a:rPr lang="ru-RU" sz="1900" dirty="0">
                <a:solidFill>
                  <a:srgbClr val="000000"/>
                </a:solidFill>
                <a:latin typeface="Times New Roman" pitchFamily="18" charset="0"/>
                <a:cs typeface="Times New Roman" pitchFamily="18" charset="0"/>
              </a:rPr>
              <a:t> или </a:t>
            </a:r>
            <a:r>
              <a:rPr lang="ru-RU" sz="1900" b="1" dirty="0">
                <a:solidFill>
                  <a:srgbClr val="000000"/>
                </a:solidFill>
                <a:latin typeface="Times New Roman" pitchFamily="18" charset="0"/>
                <a:cs typeface="Times New Roman" pitchFamily="18" charset="0"/>
              </a:rPr>
              <a:t>удерживающие системы</a:t>
            </a:r>
            <a:r>
              <a:rPr lang="ru-RU" sz="1900" dirty="0">
                <a:solidFill>
                  <a:srgbClr val="000000"/>
                </a:solidFill>
                <a:latin typeface="Times New Roman" pitchFamily="18" charset="0"/>
                <a:cs typeface="Times New Roman" pitchFamily="18" charset="0"/>
              </a:rPr>
              <a:t> это страховочное и спасательное снаряжение, предназначенное для страховки работающего в случае падения с высоты. </a:t>
            </a:r>
            <a:r>
              <a:rPr lang="ru-RU" sz="1900" b="1" dirty="0">
                <a:solidFill>
                  <a:srgbClr val="000000"/>
                </a:solidFill>
                <a:latin typeface="Times New Roman" pitchFamily="18" charset="0"/>
                <a:cs typeface="Times New Roman" pitchFamily="18" charset="0"/>
              </a:rPr>
              <a:t>Страховочная система</a:t>
            </a:r>
            <a:r>
              <a:rPr lang="ru-RU" sz="1900" dirty="0">
                <a:solidFill>
                  <a:srgbClr val="000000"/>
                </a:solidFill>
                <a:latin typeface="Times New Roman" pitchFamily="18" charset="0"/>
                <a:cs typeface="Times New Roman" pitchFamily="18" charset="0"/>
              </a:rPr>
              <a:t> — система средств защиты от падения, направленная на сохранение жизни и здоровья человека в случае падения.</a:t>
            </a:r>
          </a:p>
          <a:p>
            <a:pPr algn="just"/>
            <a:r>
              <a:rPr lang="ru-RU" sz="1900" b="1" dirty="0">
                <a:solidFill>
                  <a:srgbClr val="000000"/>
                </a:solidFill>
                <a:latin typeface="Times New Roman" pitchFamily="18" charset="0"/>
                <a:cs typeface="Times New Roman" pitchFamily="18" charset="0"/>
              </a:rPr>
              <a:t>Страховочная система состоит из:</a:t>
            </a:r>
          </a:p>
          <a:p>
            <a:pPr algn="just"/>
            <a:r>
              <a:rPr lang="ru-RU" sz="1900" dirty="0">
                <a:solidFill>
                  <a:srgbClr val="000000"/>
                </a:solidFill>
                <a:latin typeface="Times New Roman" pitchFamily="18" charset="0"/>
                <a:cs typeface="Times New Roman" pitchFamily="18" charset="0"/>
              </a:rPr>
              <a:t>Анкерной точки крепления.</a:t>
            </a:r>
          </a:p>
          <a:p>
            <a:pPr algn="just"/>
            <a:r>
              <a:rPr lang="ru-RU" sz="1900" dirty="0">
                <a:solidFill>
                  <a:srgbClr val="000000"/>
                </a:solidFill>
                <a:latin typeface="Times New Roman" pitchFamily="18" charset="0"/>
                <a:cs typeface="Times New Roman" pitchFamily="18" charset="0"/>
              </a:rPr>
              <a:t>Соединительного элемента (карабин, петля).</a:t>
            </a:r>
          </a:p>
          <a:p>
            <a:pPr algn="just"/>
            <a:r>
              <a:rPr lang="ru-RU" sz="1900" dirty="0">
                <a:solidFill>
                  <a:srgbClr val="000000"/>
                </a:solidFill>
                <a:latin typeface="Times New Roman" pitchFamily="18" charset="0"/>
                <a:cs typeface="Times New Roman" pitchFamily="18" charset="0"/>
              </a:rPr>
              <a:t>Системы ударопоглощения (амортизатор).</a:t>
            </a:r>
          </a:p>
          <a:p>
            <a:pPr algn="just"/>
            <a:r>
              <a:rPr lang="ru-RU" sz="1900" dirty="0">
                <a:solidFill>
                  <a:srgbClr val="000000"/>
                </a:solidFill>
                <a:latin typeface="Times New Roman" pitchFamily="18" charset="0"/>
                <a:cs typeface="Times New Roman" pitchFamily="18" charset="0"/>
              </a:rPr>
              <a:t>Промежуточное соединение (строп, ограничитель падения).</a:t>
            </a:r>
          </a:p>
          <a:p>
            <a:pPr algn="just"/>
            <a:r>
              <a:rPr lang="ru-RU" sz="1900" dirty="0">
                <a:solidFill>
                  <a:srgbClr val="000000"/>
                </a:solidFill>
                <a:latin typeface="Times New Roman" pitchFamily="18" charset="0"/>
                <a:cs typeface="Times New Roman" pitchFamily="18" charset="0"/>
              </a:rPr>
              <a:t>Страховочной привязи для всего тела с наплечными и набедренными лямками.</a:t>
            </a:r>
          </a:p>
        </p:txBody>
      </p:sp>
      <p:pic>
        <p:nvPicPr>
          <p:cNvPr id="4098" name="Picture 2" descr="http://odis.by/upload_files/category/13642833811337717170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01967"/>
            <a:ext cx="2448000" cy="15801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39</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217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5"/>
          <p:cNvSpPr>
            <a:spLocks noGrp="1"/>
          </p:cNvSpPr>
          <p:nvPr>
            <p:ph idx="1"/>
          </p:nvPr>
        </p:nvSpPr>
        <p:spPr>
          <a:xfrm>
            <a:off x="407029" y="80628"/>
            <a:ext cx="8736971" cy="1154162"/>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Обязанности </a:t>
            </a:r>
            <a:r>
              <a:rPr lang="ru-RU" sz="2300" b="1" dirty="0" smtClean="0">
                <a:solidFill>
                  <a:srgbClr val="000000"/>
                </a:solidFill>
                <a:latin typeface="Times New Roman" panose="02020603050405020304" pitchFamily="18" charset="0"/>
                <a:cs typeface="Times New Roman" panose="02020603050405020304" pitchFamily="18" charset="0"/>
              </a:rPr>
              <a:t>работодателя </a:t>
            </a:r>
            <a:r>
              <a:rPr lang="ru-RU" sz="2300" b="1" dirty="0">
                <a:solidFill>
                  <a:srgbClr val="000000"/>
                </a:solidFill>
                <a:latin typeface="Times New Roman" panose="02020603050405020304" pitchFamily="18" charset="0"/>
                <a:cs typeface="Times New Roman" panose="02020603050405020304" pitchFamily="18" charset="0"/>
              </a:rPr>
              <a:t>по обеспечению работающих специальной одеждой, специальной обувью и другими средствами индивидуальной защиты</a:t>
            </a:r>
            <a:r>
              <a:rPr lang="ru-RU" sz="2300" b="1" dirty="0" smtClean="0">
                <a:solidFill>
                  <a:srgbClr val="000000"/>
                </a:solidFill>
                <a:latin typeface="Times New Roman" panose="02020603050405020304" pitchFamily="18" charset="0"/>
                <a:cs typeface="Times New Roman" panose="02020603050405020304" pitchFamily="18" charset="0"/>
              </a:rPr>
              <a:t>.</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2310993513"/>
              </p:ext>
            </p:extLst>
          </p:nvPr>
        </p:nvGraphicFramePr>
        <p:xfrm>
          <a:off x="107504" y="1268760"/>
          <a:ext cx="8832981" cy="457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53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 стрелкой 22"/>
          <p:cNvCxnSpPr/>
          <p:nvPr/>
        </p:nvCxnSpPr>
        <p:spPr>
          <a:xfrm>
            <a:off x="6792389" y="3645024"/>
            <a:ext cx="1019971" cy="144016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16" idx="2"/>
          </p:cNvCxnSpPr>
          <p:nvPr/>
        </p:nvCxnSpPr>
        <p:spPr>
          <a:xfrm flipH="1">
            <a:off x="6341293" y="3645024"/>
            <a:ext cx="499257" cy="144016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3622391" y="3629167"/>
            <a:ext cx="3281384" cy="14283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5" idx="2"/>
          </p:cNvCxnSpPr>
          <p:nvPr/>
        </p:nvCxnSpPr>
        <p:spPr>
          <a:xfrm flipH="1">
            <a:off x="2468593" y="3645024"/>
            <a:ext cx="4323796" cy="144016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74955" y="22206"/>
            <a:ext cx="8969044"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О безопасности средств индивидуальной защиты.</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139249" y="1321034"/>
            <a:ext cx="8813536" cy="525687"/>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116892" tIns="116892" rIns="116892" bIns="116892" numCol="1" spcCol="1270" anchor="ctr" anchorCtr="0">
            <a:noAutofit/>
          </a:bodyPr>
          <a:lstStyle/>
          <a:p>
            <a:pPr algn="ctr"/>
            <a:r>
              <a:rPr lang="ru-RU" sz="2000" b="1" dirty="0">
                <a:solidFill>
                  <a:srgbClr val="000000"/>
                </a:solidFill>
                <a:latin typeface="Times New Roman" panose="02020603050405020304" pitchFamily="18" charset="0"/>
                <a:cs typeface="Times New Roman" panose="02020603050405020304" pitchFamily="18" charset="0"/>
              </a:rPr>
              <a:t>П</a:t>
            </a:r>
            <a:r>
              <a:rPr lang="ru-RU" sz="2000" b="1" dirty="0" smtClean="0">
                <a:solidFill>
                  <a:srgbClr val="000000"/>
                </a:solidFill>
                <a:latin typeface="Times New Roman" panose="02020603050405020304" pitchFamily="18" charset="0"/>
                <a:cs typeface="Times New Roman" panose="02020603050405020304" pitchFamily="18" charset="0"/>
              </a:rPr>
              <a:t>од </a:t>
            </a:r>
            <a:r>
              <a:rPr lang="ru-RU" sz="2000" b="1" dirty="0">
                <a:solidFill>
                  <a:srgbClr val="000000"/>
                </a:solidFill>
                <a:latin typeface="Times New Roman" panose="02020603050405020304" pitchFamily="18" charset="0"/>
                <a:cs typeface="Times New Roman" panose="02020603050405020304" pitchFamily="18" charset="0"/>
              </a:rPr>
              <a:t>безопасностью средств индивидуальной защиты понимается:</a:t>
            </a:r>
          </a:p>
        </p:txBody>
      </p:sp>
      <p:sp>
        <p:nvSpPr>
          <p:cNvPr id="2" name="Прямоугольник 1"/>
          <p:cNvSpPr/>
          <p:nvPr/>
        </p:nvSpPr>
        <p:spPr>
          <a:xfrm>
            <a:off x="174955" y="350658"/>
            <a:ext cx="8813536" cy="1015663"/>
          </a:xfrm>
          <a:prstGeom prst="rect">
            <a:avLst/>
          </a:prstGeom>
        </p:spPr>
        <p:txBody>
          <a:bodyPr wrap="square">
            <a:spAutoFit/>
          </a:bodyPr>
          <a:lstStyle/>
          <a:p>
            <a:pPr algn="just"/>
            <a:r>
              <a:rPr lang="ru-RU" sz="2000" b="1" dirty="0" smtClean="0">
                <a:solidFill>
                  <a:srgbClr val="000000"/>
                </a:solidFill>
                <a:latin typeface="Times New Roman" panose="02020603050405020304" pitchFamily="18" charset="0"/>
                <a:cs typeface="Times New Roman" panose="02020603050405020304" pitchFamily="18" charset="0"/>
              </a:rPr>
              <a:t>Основание: </a:t>
            </a:r>
            <a:r>
              <a:rPr lang="ru-RU" sz="2000" dirty="0" smtClean="0">
                <a:solidFill>
                  <a:srgbClr val="000000"/>
                </a:solidFill>
                <a:latin typeface="Times New Roman" panose="02020603050405020304" pitchFamily="18" charset="0"/>
                <a:cs typeface="Times New Roman" panose="02020603050405020304" pitchFamily="18" charset="0"/>
              </a:rPr>
              <a:t>Решение от </a:t>
            </a:r>
            <a:r>
              <a:rPr lang="ru-RU" sz="2000" dirty="0">
                <a:solidFill>
                  <a:srgbClr val="000000"/>
                </a:solidFill>
                <a:latin typeface="Times New Roman" panose="02020603050405020304" pitchFamily="18" charset="0"/>
                <a:cs typeface="Times New Roman" panose="02020603050405020304" pitchFamily="18" charset="0"/>
              </a:rPr>
              <a:t>9 декабря 2011 г. </a:t>
            </a:r>
            <a:r>
              <a:rPr lang="ru-RU" sz="2000" dirty="0" smtClean="0">
                <a:solidFill>
                  <a:srgbClr val="000000"/>
                </a:solidFill>
                <a:latin typeface="Times New Roman" panose="02020603050405020304" pitchFamily="18" charset="0"/>
                <a:cs typeface="Times New Roman" panose="02020603050405020304" pitchFamily="18" charset="0"/>
              </a:rPr>
              <a:t>№ 878 «Об утверждении технического регламента </a:t>
            </a:r>
            <a:r>
              <a:rPr lang="ru-RU" sz="2000" dirty="0">
                <a:solidFill>
                  <a:srgbClr val="000000"/>
                </a:solidFill>
                <a:latin typeface="Times New Roman" panose="02020603050405020304" pitchFamily="18" charset="0"/>
                <a:cs typeface="Times New Roman" panose="02020603050405020304" pitchFamily="18" charset="0"/>
              </a:rPr>
              <a:t>Таможенного союза "О безопасности средств индивидуальной </a:t>
            </a:r>
            <a:r>
              <a:rPr lang="ru-RU" sz="2000" dirty="0" smtClean="0">
                <a:solidFill>
                  <a:srgbClr val="000000"/>
                </a:solidFill>
                <a:latin typeface="Times New Roman" panose="02020603050405020304" pitchFamily="18" charset="0"/>
                <a:cs typeface="Times New Roman" panose="02020603050405020304" pitchFamily="18" charset="0"/>
              </a:rPr>
              <a:t>защиты»</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149551" y="2060848"/>
            <a:ext cx="4326439" cy="1584176"/>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spcFirstLastPara="0" vert="horz" wrap="square" lIns="116892" tIns="116892" rIns="116892" bIns="116892" numCol="1" spcCol="1270" anchor="ctr" anchorCtr="0">
            <a:noAutofit/>
          </a:bodyPr>
          <a:lstStyle/>
          <a:p>
            <a:pPr algn="just"/>
            <a:r>
              <a:rPr lang="ru-RU" b="1" dirty="0">
                <a:latin typeface="Times New Roman" panose="02020603050405020304" pitchFamily="18" charset="0"/>
                <a:cs typeface="Times New Roman" panose="02020603050405020304" pitchFamily="18" charset="0"/>
              </a:rPr>
              <a:t>отсутствие недопустимого воздействия на человека и окружающую среду, обусловленного использованием средств индивидуальной защиты, в том числе воздействием материалов, из которых они изготовлены</a:t>
            </a:r>
          </a:p>
        </p:txBody>
      </p:sp>
      <p:sp>
        <p:nvSpPr>
          <p:cNvPr id="10" name="Полилиния 9"/>
          <p:cNvSpPr/>
          <p:nvPr/>
        </p:nvSpPr>
        <p:spPr>
          <a:xfrm>
            <a:off x="4629170" y="2060848"/>
            <a:ext cx="4326439" cy="1584176"/>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spcFirstLastPara="0" vert="horz" wrap="square" lIns="116892" tIns="116892" rIns="116892" bIns="116892" numCol="1" spcCol="1270" anchor="ctr" anchorCtr="0">
            <a:noAutofit/>
          </a:bodyPr>
          <a:lstStyle/>
          <a:p>
            <a:pPr algn="just"/>
            <a:r>
              <a:rPr lang="ru-RU" b="1" dirty="0">
                <a:latin typeface="Times New Roman" panose="02020603050405020304" pitchFamily="18" charset="0"/>
                <a:cs typeface="Times New Roman" panose="02020603050405020304" pitchFamily="18" charset="0"/>
              </a:rPr>
              <a:t>обеспечение безопасности человека при воздействии на него вредных (опасных) факторов в процессе эксплуатации средств индивидуальной </a:t>
            </a:r>
            <a:r>
              <a:rPr lang="ru-RU" b="1" dirty="0" smtClean="0">
                <a:latin typeface="Times New Roman" panose="02020603050405020304" pitchFamily="18" charset="0"/>
                <a:cs typeface="Times New Roman" panose="02020603050405020304" pitchFamily="18" charset="0"/>
              </a:rPr>
              <a:t>защиты:</a:t>
            </a:r>
            <a:endParaRPr lang="ru-RU" b="1" dirty="0">
              <a:latin typeface="Times New Roman" panose="02020603050405020304" pitchFamily="18" charset="0"/>
              <a:cs typeface="Times New Roman" panose="02020603050405020304" pitchFamily="18" charset="0"/>
            </a:endParaRPr>
          </a:p>
        </p:txBody>
      </p:sp>
      <p:sp>
        <p:nvSpPr>
          <p:cNvPr id="11" name="Полилиния 10"/>
          <p:cNvSpPr/>
          <p:nvPr/>
        </p:nvSpPr>
        <p:spPr>
          <a:xfrm>
            <a:off x="255892" y="3930825"/>
            <a:ext cx="3596028" cy="756084"/>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механические воздействия и общие </a:t>
            </a:r>
            <a:r>
              <a:rPr lang="ru-RU" sz="2000" dirty="0" smtClean="0">
                <a:solidFill>
                  <a:srgbClr val="000000"/>
                </a:solidFill>
                <a:latin typeface="Times New Roman" panose="02020603050405020304" pitchFamily="18" charset="0"/>
                <a:cs typeface="Times New Roman" panose="02020603050405020304" pitchFamily="18" charset="0"/>
              </a:rPr>
              <a:t>производственные </a:t>
            </a:r>
            <a:r>
              <a:rPr lang="ru-RU" sz="2000" dirty="0">
                <a:solidFill>
                  <a:srgbClr val="000000"/>
                </a:solidFill>
                <a:latin typeface="Times New Roman" panose="02020603050405020304" pitchFamily="18" charset="0"/>
                <a:cs typeface="Times New Roman" panose="02020603050405020304" pitchFamily="18" charset="0"/>
              </a:rPr>
              <a:t>загрязнения</a:t>
            </a:r>
          </a:p>
        </p:txBody>
      </p:sp>
      <p:sp>
        <p:nvSpPr>
          <p:cNvPr id="12" name="Полилиния 11"/>
          <p:cNvSpPr/>
          <p:nvPr/>
        </p:nvSpPr>
        <p:spPr>
          <a:xfrm>
            <a:off x="4262154" y="3941676"/>
            <a:ext cx="1728191" cy="756084"/>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вредные химические вещества</a:t>
            </a:r>
          </a:p>
        </p:txBody>
      </p:sp>
      <p:sp>
        <p:nvSpPr>
          <p:cNvPr id="13" name="Полилиния 12"/>
          <p:cNvSpPr/>
          <p:nvPr/>
        </p:nvSpPr>
        <p:spPr>
          <a:xfrm>
            <a:off x="6228184" y="3951830"/>
            <a:ext cx="2664296" cy="756084"/>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ионизирующие </a:t>
            </a:r>
            <a:r>
              <a:rPr lang="ru-RU" sz="2000" dirty="0">
                <a:solidFill>
                  <a:srgbClr val="000000"/>
                </a:solidFill>
                <a:latin typeface="Times New Roman" panose="02020603050405020304" pitchFamily="18" charset="0"/>
                <a:cs typeface="Times New Roman" panose="02020603050405020304" pitchFamily="18" charset="0"/>
              </a:rPr>
              <a:t>и </a:t>
            </a:r>
            <a:r>
              <a:rPr lang="ru-RU" sz="2000" dirty="0" smtClean="0">
                <a:solidFill>
                  <a:srgbClr val="000000"/>
                </a:solidFill>
                <a:latin typeface="Times New Roman" panose="02020603050405020304" pitchFamily="18" charset="0"/>
                <a:cs typeface="Times New Roman" panose="02020603050405020304" pitchFamily="18" charset="0"/>
              </a:rPr>
              <a:t>не-ионизирующие </a:t>
            </a:r>
            <a:r>
              <a:rPr lang="ru-RU" sz="2000" dirty="0">
                <a:solidFill>
                  <a:srgbClr val="000000"/>
                </a:solidFill>
                <a:latin typeface="Times New Roman" panose="02020603050405020304" pitchFamily="18" charset="0"/>
                <a:cs typeface="Times New Roman" panose="02020603050405020304" pitchFamily="18" charset="0"/>
              </a:rPr>
              <a:t>излучения</a:t>
            </a:r>
          </a:p>
        </p:txBody>
      </p:sp>
      <p:sp>
        <p:nvSpPr>
          <p:cNvPr id="14" name="Полилиния 13"/>
          <p:cNvSpPr/>
          <p:nvPr/>
        </p:nvSpPr>
        <p:spPr>
          <a:xfrm>
            <a:off x="6840550" y="5085184"/>
            <a:ext cx="2112235" cy="1373470"/>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воздействие повышенной (пониженной) температуры</a:t>
            </a:r>
          </a:p>
        </p:txBody>
      </p:sp>
      <p:sp>
        <p:nvSpPr>
          <p:cNvPr id="15" name="Полилиния 14"/>
          <p:cNvSpPr/>
          <p:nvPr/>
        </p:nvSpPr>
        <p:spPr>
          <a:xfrm>
            <a:off x="82306" y="5085184"/>
            <a:ext cx="2651431" cy="1370318"/>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воздействие электрического тока, электрических и электромагнитных полей</a:t>
            </a:r>
          </a:p>
        </p:txBody>
      </p:sp>
      <p:sp>
        <p:nvSpPr>
          <p:cNvPr id="16" name="Полилиния 15"/>
          <p:cNvSpPr/>
          <p:nvPr/>
        </p:nvSpPr>
        <p:spPr>
          <a:xfrm>
            <a:off x="4440282" y="5085184"/>
            <a:ext cx="2112235" cy="1373470"/>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воздействие биологических факторов (</a:t>
            </a:r>
            <a:r>
              <a:rPr lang="ru-RU" sz="2000" dirty="0" smtClean="0">
                <a:solidFill>
                  <a:srgbClr val="000000"/>
                </a:solidFill>
                <a:latin typeface="Times New Roman" panose="02020603050405020304" pitchFamily="18" charset="0"/>
                <a:cs typeface="Times New Roman" panose="02020603050405020304" pitchFamily="18" charset="0"/>
              </a:rPr>
              <a:t>микроорганиз-мы</a:t>
            </a:r>
            <a:r>
              <a:rPr lang="ru-RU" sz="2000" dirty="0">
                <a:solidFill>
                  <a:srgbClr val="000000"/>
                </a:solidFill>
                <a:latin typeface="Times New Roman" panose="02020603050405020304" pitchFamily="18" charset="0"/>
                <a:cs typeface="Times New Roman" panose="02020603050405020304" pitchFamily="18" charset="0"/>
              </a:rPr>
              <a:t>, насекомые)</a:t>
            </a:r>
          </a:p>
        </p:txBody>
      </p:sp>
      <p:sp>
        <p:nvSpPr>
          <p:cNvPr id="17" name="Полилиния 16"/>
          <p:cNvSpPr/>
          <p:nvPr/>
        </p:nvSpPr>
        <p:spPr>
          <a:xfrm>
            <a:off x="2870072" y="5085184"/>
            <a:ext cx="1378189" cy="1373470"/>
          </a:xfrm>
          <a:custGeom>
            <a:avLst/>
            <a:gdLst>
              <a:gd name="connsiteX0" fmla="*/ 0 w 2169816"/>
              <a:gd name="connsiteY0" fmla="*/ 216982 h 3855174"/>
              <a:gd name="connsiteX1" fmla="*/ 216982 w 2169816"/>
              <a:gd name="connsiteY1" fmla="*/ 0 h 3855174"/>
              <a:gd name="connsiteX2" fmla="*/ 1952834 w 2169816"/>
              <a:gd name="connsiteY2" fmla="*/ 0 h 3855174"/>
              <a:gd name="connsiteX3" fmla="*/ 2169816 w 2169816"/>
              <a:gd name="connsiteY3" fmla="*/ 216982 h 3855174"/>
              <a:gd name="connsiteX4" fmla="*/ 2169816 w 2169816"/>
              <a:gd name="connsiteY4" fmla="*/ 3638192 h 3855174"/>
              <a:gd name="connsiteX5" fmla="*/ 1952834 w 2169816"/>
              <a:gd name="connsiteY5" fmla="*/ 3855174 h 3855174"/>
              <a:gd name="connsiteX6" fmla="*/ 216982 w 2169816"/>
              <a:gd name="connsiteY6" fmla="*/ 3855174 h 3855174"/>
              <a:gd name="connsiteX7" fmla="*/ 0 w 2169816"/>
              <a:gd name="connsiteY7" fmla="*/ 3638192 h 3855174"/>
              <a:gd name="connsiteX8" fmla="*/ 0 w 2169816"/>
              <a:gd name="connsiteY8" fmla="*/ 216982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816" h="3855174">
                <a:moveTo>
                  <a:pt x="0" y="216982"/>
                </a:moveTo>
                <a:cubicBezTo>
                  <a:pt x="0" y="97146"/>
                  <a:pt x="97146" y="0"/>
                  <a:pt x="216982" y="0"/>
                </a:cubicBezTo>
                <a:lnTo>
                  <a:pt x="1952834" y="0"/>
                </a:lnTo>
                <a:cubicBezTo>
                  <a:pt x="2072670" y="0"/>
                  <a:pt x="2169816" y="97146"/>
                  <a:pt x="2169816" y="216982"/>
                </a:cubicBezTo>
                <a:lnTo>
                  <a:pt x="2169816" y="3638192"/>
                </a:lnTo>
                <a:cubicBezTo>
                  <a:pt x="2169816" y="3758028"/>
                  <a:pt x="2072670" y="3855174"/>
                  <a:pt x="1952834" y="3855174"/>
                </a:cubicBezTo>
                <a:lnTo>
                  <a:pt x="216982" y="3855174"/>
                </a:lnTo>
                <a:cubicBezTo>
                  <a:pt x="97146" y="3855174"/>
                  <a:pt x="0" y="3758028"/>
                  <a:pt x="0" y="3638192"/>
                </a:cubicBezTo>
                <a:lnTo>
                  <a:pt x="0" y="21698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6892" tIns="116892" rIns="116892" bIns="116892"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пони-женная види-мость</a:t>
            </a:r>
            <a:endParaRPr lang="ru-RU" sz="2000" dirty="0">
              <a:solidFill>
                <a:srgbClr val="000000"/>
              </a:solidFill>
              <a:latin typeface="Times New Roman" panose="02020603050405020304" pitchFamily="18" charset="0"/>
              <a:cs typeface="Times New Roman" panose="02020603050405020304" pitchFamily="18" charset="0"/>
            </a:endParaRPr>
          </a:p>
        </p:txBody>
      </p:sp>
      <p:cxnSp>
        <p:nvCxnSpPr>
          <p:cNvPr id="7" name="Прямая со стрелкой 6"/>
          <p:cNvCxnSpPr>
            <a:endCxn id="13" idx="2"/>
          </p:cNvCxnSpPr>
          <p:nvPr/>
        </p:nvCxnSpPr>
        <p:spPr>
          <a:xfrm>
            <a:off x="6840553" y="3645024"/>
            <a:ext cx="1785497" cy="30680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1835696" y="3645024"/>
            <a:ext cx="5004857" cy="285801"/>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2180829" y="1846721"/>
            <a:ext cx="2365188" cy="21412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4581723" y="1846721"/>
            <a:ext cx="2366541" cy="21412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 name="Номер слайда 5"/>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40</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cxnSp>
        <p:nvCxnSpPr>
          <p:cNvPr id="61" name="Прямая со стрелкой 60"/>
          <p:cNvCxnSpPr/>
          <p:nvPr/>
        </p:nvCxnSpPr>
        <p:spPr>
          <a:xfrm flipH="1">
            <a:off x="5076056" y="3629167"/>
            <a:ext cx="1764495" cy="30165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73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Прямая со стрелкой 44"/>
          <p:cNvCxnSpPr>
            <a:endCxn id="42" idx="3"/>
          </p:cNvCxnSpPr>
          <p:nvPr/>
        </p:nvCxnSpPr>
        <p:spPr>
          <a:xfrm flipH="1">
            <a:off x="4067229" y="1256566"/>
            <a:ext cx="514495" cy="23202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endCxn id="44" idx="0"/>
          </p:cNvCxnSpPr>
          <p:nvPr/>
        </p:nvCxnSpPr>
        <p:spPr>
          <a:xfrm flipH="1">
            <a:off x="1087186" y="1256566"/>
            <a:ext cx="3494538" cy="3426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74955" y="22206"/>
            <a:ext cx="8969044" cy="400110"/>
          </a:xfrm>
          <a:prstGeom prst="rect">
            <a:avLst/>
          </a:prstGeom>
        </p:spPr>
        <p:txBody>
          <a:bodyPr wrap="square">
            <a:spAutoFit/>
          </a:bodyPr>
          <a:lstStyle/>
          <a:p>
            <a:pPr algn="ctr"/>
            <a:r>
              <a:rPr lang="ru-RU" sz="2000" b="1" dirty="0" smtClean="0">
                <a:solidFill>
                  <a:srgbClr val="000000"/>
                </a:solidFill>
                <a:latin typeface="Times New Roman" panose="02020603050405020304" pitchFamily="18" charset="0"/>
                <a:cs typeface="Times New Roman" panose="02020603050405020304" pitchFamily="18" charset="0"/>
              </a:rPr>
              <a:t>О безопасности средств индивидуальной защиты.</a:t>
            </a:r>
            <a:endParaRPr lang="ru-RU" sz="2000" b="1" dirty="0">
              <a:solidFill>
                <a:srgbClr val="000000"/>
              </a:solidFill>
              <a:latin typeface="Times New Roman" panose="02020603050405020304" pitchFamily="18" charset="0"/>
              <a:cs typeface="Times New Roman" panose="02020603050405020304" pitchFamily="18" charset="0"/>
            </a:endParaRPr>
          </a:p>
        </p:txBody>
      </p:sp>
      <p:sp>
        <p:nvSpPr>
          <p:cNvPr id="54" name="Прямоугольник 53"/>
          <p:cNvSpPr/>
          <p:nvPr/>
        </p:nvSpPr>
        <p:spPr>
          <a:xfrm>
            <a:off x="6948264" y="1580264"/>
            <a:ext cx="1800212" cy="707886"/>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комплексные СИЗ </a:t>
            </a:r>
          </a:p>
        </p:txBody>
      </p:sp>
      <p:sp>
        <p:nvSpPr>
          <p:cNvPr id="55" name="Прямоугольник 54"/>
          <p:cNvSpPr/>
          <p:nvPr/>
        </p:nvSpPr>
        <p:spPr>
          <a:xfrm>
            <a:off x="4919069" y="1603285"/>
            <a:ext cx="1458603" cy="1015663"/>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СИЗ </a:t>
            </a:r>
            <a:r>
              <a:rPr lang="ru-RU" sz="2000" dirty="0" smtClean="0">
                <a:solidFill>
                  <a:srgbClr val="000000"/>
                </a:solidFill>
                <a:latin typeface="Times New Roman" panose="02020603050405020304" pitchFamily="18" charset="0"/>
                <a:cs typeface="Times New Roman" panose="02020603050405020304" pitchFamily="18" charset="0"/>
              </a:rPr>
              <a:t>дермато-логические</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41</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50274" y="548680"/>
            <a:ext cx="8862900" cy="707886"/>
          </a:xfrm>
          <a:prstGeom prst="rect">
            <a:avLst/>
          </a:prstGeom>
          <a:solidFill>
            <a:schemeClr val="accent1">
              <a:lumMod val="40000"/>
              <a:lumOff val="60000"/>
            </a:scheme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ru-RU" sz="2000" b="1" dirty="0" smtClean="0">
                <a:solidFill>
                  <a:srgbClr val="000000"/>
                </a:solidFill>
                <a:latin typeface="Times New Roman" panose="02020603050405020304" pitchFamily="18" charset="0"/>
                <a:cs typeface="Times New Roman" panose="02020603050405020304" pitchFamily="18" charset="0"/>
              </a:rPr>
              <a:t>Типы СИЗ, на которые распространяется действие технического регламента </a:t>
            </a:r>
            <a:endParaRPr lang="ru-RU" sz="2000" b="1" dirty="0">
              <a:solidFill>
                <a:srgbClr val="000000"/>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239904" y="1556792"/>
            <a:ext cx="1955832" cy="1015663"/>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СИЗ от механических воздействий</a:t>
            </a:r>
          </a:p>
        </p:txBody>
      </p:sp>
      <p:sp>
        <p:nvSpPr>
          <p:cNvPr id="40" name="Прямоугольник 39"/>
          <p:cNvSpPr/>
          <p:nvPr/>
        </p:nvSpPr>
        <p:spPr>
          <a:xfrm>
            <a:off x="2771800" y="1619360"/>
            <a:ext cx="1640853" cy="1015663"/>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СИЗ от химических факторов</a:t>
            </a:r>
          </a:p>
        </p:txBody>
      </p:sp>
      <p:sp>
        <p:nvSpPr>
          <p:cNvPr id="41" name="Прямоугольник 40"/>
          <p:cNvSpPr/>
          <p:nvPr/>
        </p:nvSpPr>
        <p:spPr>
          <a:xfrm>
            <a:off x="5220072" y="3006214"/>
            <a:ext cx="3168353" cy="1631216"/>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СИЗ от радиационных факторов (внешние ионизирующие излучения и радиоактивные вещества)</a:t>
            </a:r>
          </a:p>
        </p:txBody>
      </p:sp>
      <p:sp>
        <p:nvSpPr>
          <p:cNvPr id="42" name="Прямоугольник 41"/>
          <p:cNvSpPr/>
          <p:nvPr/>
        </p:nvSpPr>
        <p:spPr>
          <a:xfrm>
            <a:off x="1118616" y="3068960"/>
            <a:ext cx="2948613" cy="1015663"/>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СИЗ от повышенных и (или) пониженных температур</a:t>
            </a:r>
          </a:p>
        </p:txBody>
      </p:sp>
      <p:sp>
        <p:nvSpPr>
          <p:cNvPr id="43" name="Прямоугольник 42"/>
          <p:cNvSpPr/>
          <p:nvPr/>
        </p:nvSpPr>
        <p:spPr>
          <a:xfrm>
            <a:off x="2339752" y="4991009"/>
            <a:ext cx="4752528" cy="1323439"/>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 СИЗ от термических рисков электрической дуги, </a:t>
            </a:r>
            <a:r>
              <a:rPr lang="ru-RU" sz="2000" dirty="0" smtClean="0">
                <a:solidFill>
                  <a:srgbClr val="000000"/>
                </a:solidFill>
                <a:latin typeface="Times New Roman" panose="02020603050405020304" pitchFamily="18" charset="0"/>
                <a:cs typeface="Times New Roman" panose="02020603050405020304" pitchFamily="18" charset="0"/>
              </a:rPr>
              <a:t>неионизирующих </a:t>
            </a:r>
            <a:r>
              <a:rPr lang="ru-RU" sz="2000" dirty="0">
                <a:solidFill>
                  <a:srgbClr val="000000"/>
                </a:solidFill>
                <a:latin typeface="Times New Roman" panose="02020603050405020304" pitchFamily="18" charset="0"/>
                <a:cs typeface="Times New Roman" panose="02020603050405020304" pitchFamily="18" charset="0"/>
              </a:rPr>
              <a:t>излучений, </a:t>
            </a:r>
            <a:r>
              <a:rPr lang="ru-RU" sz="2000" dirty="0" smtClean="0">
                <a:solidFill>
                  <a:srgbClr val="000000"/>
                </a:solidFill>
                <a:latin typeface="Times New Roman" panose="02020603050405020304" pitchFamily="18" charset="0"/>
                <a:cs typeface="Times New Roman" panose="02020603050405020304" pitchFamily="18" charset="0"/>
              </a:rPr>
              <a:t>поражений </a:t>
            </a:r>
            <a:r>
              <a:rPr lang="ru-RU" sz="2000" dirty="0">
                <a:solidFill>
                  <a:srgbClr val="000000"/>
                </a:solidFill>
                <a:latin typeface="Times New Roman" panose="02020603050405020304" pitchFamily="18" charset="0"/>
                <a:cs typeface="Times New Roman" panose="02020603050405020304" pitchFamily="18" charset="0"/>
              </a:rPr>
              <a:t>эл. током, а также от </a:t>
            </a:r>
            <a:r>
              <a:rPr lang="ru-RU" sz="2000" dirty="0" smtClean="0">
                <a:solidFill>
                  <a:srgbClr val="000000"/>
                </a:solidFill>
                <a:latin typeface="Times New Roman" panose="02020603050405020304" pitchFamily="18" charset="0"/>
                <a:cs typeface="Times New Roman" panose="02020603050405020304" pitchFamily="18" charset="0"/>
              </a:rPr>
              <a:t>воздействия </a:t>
            </a:r>
            <a:r>
              <a:rPr lang="ru-RU" sz="2000" dirty="0">
                <a:solidFill>
                  <a:srgbClr val="000000"/>
                </a:solidFill>
                <a:latin typeface="Times New Roman" panose="02020603050405020304" pitchFamily="18" charset="0"/>
                <a:cs typeface="Times New Roman" panose="02020603050405020304" pitchFamily="18" charset="0"/>
              </a:rPr>
              <a:t>стат.электричества</a:t>
            </a:r>
          </a:p>
        </p:txBody>
      </p:sp>
      <p:sp>
        <p:nvSpPr>
          <p:cNvPr id="44" name="Прямоугольник 43"/>
          <p:cNvSpPr/>
          <p:nvPr/>
        </p:nvSpPr>
        <p:spPr>
          <a:xfrm>
            <a:off x="248458" y="4683232"/>
            <a:ext cx="1677455" cy="1631216"/>
          </a:xfrm>
          <a:prstGeom prst="rect">
            <a:avLst/>
          </a:prstGeom>
          <a:solidFill>
            <a:schemeClr val="accent1">
              <a:lumMod val="40000"/>
              <a:lumOff val="6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одежда специальная сигнальная повышенной видимости</a:t>
            </a:r>
          </a:p>
        </p:txBody>
      </p:sp>
      <p:cxnSp>
        <p:nvCxnSpPr>
          <p:cNvPr id="8" name="Прямая со стрелкой 7"/>
          <p:cNvCxnSpPr>
            <a:endCxn id="40" idx="0"/>
          </p:cNvCxnSpPr>
          <p:nvPr/>
        </p:nvCxnSpPr>
        <p:spPr>
          <a:xfrm flipH="1">
            <a:off x="3592227" y="1256566"/>
            <a:ext cx="989497" cy="362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55" idx="0"/>
          </p:cNvCxnSpPr>
          <p:nvPr/>
        </p:nvCxnSpPr>
        <p:spPr>
          <a:xfrm>
            <a:off x="4581724" y="1256566"/>
            <a:ext cx="1066647" cy="3467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34" idx="2"/>
            <a:endCxn id="54" idx="0"/>
          </p:cNvCxnSpPr>
          <p:nvPr/>
        </p:nvCxnSpPr>
        <p:spPr>
          <a:xfrm>
            <a:off x="4581724" y="1256566"/>
            <a:ext cx="3266646" cy="3236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34" idx="2"/>
            <a:endCxn id="38" idx="0"/>
          </p:cNvCxnSpPr>
          <p:nvPr/>
        </p:nvCxnSpPr>
        <p:spPr>
          <a:xfrm flipH="1">
            <a:off x="1217820" y="1256566"/>
            <a:ext cx="3363904" cy="3002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581724" y="1256566"/>
            <a:ext cx="0" cy="37344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34" idx="2"/>
            <a:endCxn id="41" idx="1"/>
          </p:cNvCxnSpPr>
          <p:nvPr/>
        </p:nvCxnSpPr>
        <p:spPr>
          <a:xfrm>
            <a:off x="4581724" y="1256566"/>
            <a:ext cx="638348" cy="2565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688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swg-style.ru/images/13052329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39" y="355348"/>
            <a:ext cx="2337537" cy="1507478"/>
          </a:xfrm>
          <a:prstGeom prst="rect">
            <a:avLst/>
          </a:prstGeom>
          <a:noFill/>
          <a:extLst>
            <a:ext uri="{909E8E84-426E-40DD-AFC4-6F175D3DCCD1}">
              <a14:hiddenFill xmlns:a14="http://schemas.microsoft.com/office/drawing/2010/main">
                <a:solidFill>
                  <a:srgbClr val="FFFFFF"/>
                </a:solidFill>
              </a14:hiddenFill>
            </a:ext>
          </a:extLst>
        </p:spPr>
      </p:pic>
      <p:sp>
        <p:nvSpPr>
          <p:cNvPr id="11" name="Объект 5"/>
          <p:cNvSpPr>
            <a:spLocks noGrp="1"/>
          </p:cNvSpPr>
          <p:nvPr>
            <p:ph idx="1"/>
          </p:nvPr>
        </p:nvSpPr>
        <p:spPr>
          <a:xfrm>
            <a:off x="407029" y="80628"/>
            <a:ext cx="8736971"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Правила измерения размеров спецодежды.</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42</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555776" y="601255"/>
            <a:ext cx="6361194" cy="1015663"/>
          </a:xfrm>
          <a:prstGeom prst="rect">
            <a:avLst/>
          </a:prstGeom>
        </p:spPr>
        <p:txBody>
          <a:bodyPr wrap="square">
            <a:spAutoFit/>
          </a:bodyPr>
          <a:lstStyle/>
          <a:p>
            <a:pPr algn="just"/>
            <a:r>
              <a:rPr lang="ru-RU" sz="1500" b="1" dirty="0" smtClean="0">
                <a:solidFill>
                  <a:srgbClr val="000000"/>
                </a:solidFill>
                <a:latin typeface="Times New Roman" panose="02020603050405020304" pitchFamily="18" charset="0"/>
                <a:cs typeface="Times New Roman" panose="02020603050405020304" pitchFamily="18" charset="0"/>
              </a:rPr>
              <a:t>           Шкала </a:t>
            </a:r>
            <a:r>
              <a:rPr lang="ru-RU" sz="1500" b="1" dirty="0">
                <a:solidFill>
                  <a:srgbClr val="000000"/>
                </a:solidFill>
                <a:latin typeface="Times New Roman" panose="02020603050405020304" pitchFamily="18" charset="0"/>
                <a:cs typeface="Times New Roman" panose="02020603050405020304" pitchFamily="18" charset="0"/>
              </a:rPr>
              <a:t>определения размеров специальной одежды представляет собой объединение каждых двух смежных размеров и ростов.</a:t>
            </a:r>
            <a:r>
              <a:rPr lang="ru-RU" sz="1500" dirty="0">
                <a:solidFill>
                  <a:srgbClr val="000000"/>
                </a:solidFill>
                <a:latin typeface="Times New Roman" panose="02020603050405020304" pitchFamily="18" charset="0"/>
                <a:cs typeface="Times New Roman" panose="02020603050405020304" pitchFamily="18" charset="0"/>
              </a:rPr>
              <a:t> При этом </a:t>
            </a:r>
            <a:r>
              <a:rPr lang="ru-RU" sz="1500" dirty="0" smtClean="0">
                <a:solidFill>
                  <a:srgbClr val="000000"/>
                </a:solidFill>
                <a:latin typeface="Times New Roman" panose="02020603050405020304" pitchFamily="18" charset="0"/>
                <a:cs typeface="Times New Roman" panose="02020603050405020304" pitchFamily="18" charset="0"/>
              </a:rPr>
              <a:t>одежда </a:t>
            </a:r>
            <a:r>
              <a:rPr lang="ru-RU" sz="1500" dirty="0">
                <a:solidFill>
                  <a:srgbClr val="000000"/>
                </a:solidFill>
                <a:latin typeface="Times New Roman" panose="02020603050405020304" pitchFamily="18" charset="0"/>
                <a:cs typeface="Times New Roman" panose="02020603050405020304" pitchFamily="18" charset="0"/>
              </a:rPr>
              <a:t>хорошо сидит на фигуре, и ее эргономические свойства остаются неизменными.</a:t>
            </a:r>
          </a:p>
        </p:txBody>
      </p:sp>
      <p:graphicFrame>
        <p:nvGraphicFramePr>
          <p:cNvPr id="10" name="Таблица 9"/>
          <p:cNvGraphicFramePr>
            <a:graphicFrameLocks noGrp="1"/>
          </p:cNvGraphicFramePr>
          <p:nvPr>
            <p:extLst>
              <p:ext uri="{D42A27DB-BD31-4B8C-83A1-F6EECF244321}">
                <p14:modId xmlns:p14="http://schemas.microsoft.com/office/powerpoint/2010/main" val="1438277043"/>
              </p:ext>
            </p:extLst>
          </p:nvPr>
        </p:nvGraphicFramePr>
        <p:xfrm>
          <a:off x="107504" y="1842991"/>
          <a:ext cx="8928992" cy="4907280"/>
        </p:xfrm>
        <a:graphic>
          <a:graphicData uri="http://schemas.openxmlformats.org/drawingml/2006/table">
            <a:tbl>
              <a:tblPr firstRow="1" bandRow="1">
                <a:tableStyleId>{F5AB1C69-6EDB-4FF4-983F-18BD219EF322}</a:tableStyleId>
              </a:tblPr>
              <a:tblGrid>
                <a:gridCol w="1488165"/>
                <a:gridCol w="1488165"/>
                <a:gridCol w="1556170"/>
                <a:gridCol w="1420161"/>
                <a:gridCol w="1338749"/>
                <a:gridCol w="1637582"/>
              </a:tblGrid>
              <a:tr h="365760">
                <a:tc gridSpan="3">
                  <a:txBody>
                    <a:bodyPr/>
                    <a:lstStyle/>
                    <a:p>
                      <a:pPr algn="ctr">
                        <a:spcBef>
                          <a:spcPts val="0"/>
                        </a:spcBef>
                      </a:pPr>
                      <a:r>
                        <a:rPr lang="ru-RU" sz="1700" dirty="0" smtClean="0">
                          <a:latin typeface="Times New Roman" panose="02020603050405020304" pitchFamily="18" charset="0"/>
                          <a:cs typeface="Times New Roman" panose="02020603050405020304" pitchFamily="18" charset="0"/>
                        </a:rPr>
                        <a:t>ЖЕНЩИНЫ</a:t>
                      </a:r>
                    </a:p>
                    <a:p>
                      <a:pPr algn="ctr">
                        <a:spcBef>
                          <a:spcPts val="0"/>
                        </a:spcBef>
                      </a:pPr>
                      <a:r>
                        <a:rPr lang="ru-RU" sz="1700" dirty="0" smtClean="0">
                          <a:latin typeface="Times New Roman" panose="02020603050405020304" pitchFamily="18" charset="0"/>
                          <a:cs typeface="Times New Roman" panose="02020603050405020304" pitchFamily="18" charset="0"/>
                        </a:rPr>
                        <a:t>ТАБЛИЦА ОПРЕДЕЛЕНИЯ </a:t>
                      </a:r>
                      <a:r>
                        <a:rPr lang="ru-RU" sz="1700" i="1" dirty="0" smtClean="0">
                          <a:latin typeface="Times New Roman" panose="02020603050405020304" pitchFamily="18" charset="0"/>
                          <a:cs typeface="Times New Roman" panose="02020603050405020304" pitchFamily="18" charset="0"/>
                        </a:rPr>
                        <a:t>РАЗМЕРОВ</a:t>
                      </a:r>
                      <a:endParaRPr lang="ru-RU" sz="1700" i="1" dirty="0">
                        <a:latin typeface="Times New Roman" panose="02020603050405020304" pitchFamily="18" charset="0"/>
                        <a:cs typeface="Times New Roman" panose="02020603050405020304" pitchFamily="18" charset="0"/>
                      </a:endParaRPr>
                    </a:p>
                  </a:txBody>
                  <a:tcPr marL="121920" marR="121920" marT="34290" marB="34290"/>
                </a:tc>
                <a:tc hMerge="1">
                  <a:txBody>
                    <a:bodyPr/>
                    <a:lstStyle/>
                    <a:p>
                      <a:endParaRPr lang="ru-RU" dirty="0"/>
                    </a:p>
                  </a:txBody>
                  <a:tcPr/>
                </a:tc>
                <a:tc hMerge="1">
                  <a:txBody>
                    <a:bodyPr/>
                    <a:lstStyle/>
                    <a:p>
                      <a:endParaRPr lang="ru-RU" dirty="0"/>
                    </a:p>
                  </a:txBody>
                  <a:tcPr/>
                </a:tc>
                <a:tc gridSpan="3">
                  <a:txBody>
                    <a:bodyPr/>
                    <a:lstStyle/>
                    <a:p>
                      <a:pPr algn="ctr">
                        <a:spcBef>
                          <a:spcPts val="0"/>
                        </a:spcBef>
                      </a:pPr>
                      <a:r>
                        <a:rPr lang="ru-RU" sz="1700" dirty="0" smtClean="0">
                          <a:latin typeface="Times New Roman" panose="02020603050405020304" pitchFamily="18" charset="0"/>
                          <a:cs typeface="Times New Roman" panose="02020603050405020304" pitchFamily="18" charset="0"/>
                        </a:rPr>
                        <a:t>ЖЕНЩИНЫ</a:t>
                      </a:r>
                    </a:p>
                    <a:p>
                      <a:pPr algn="ctr">
                        <a:spcBef>
                          <a:spcPts val="0"/>
                        </a:spcBef>
                      </a:pPr>
                      <a:r>
                        <a:rPr lang="ru-RU" sz="1700" dirty="0" smtClean="0">
                          <a:latin typeface="Times New Roman" panose="02020603050405020304" pitchFamily="18" charset="0"/>
                          <a:cs typeface="Times New Roman" panose="02020603050405020304" pitchFamily="18" charset="0"/>
                        </a:rPr>
                        <a:t>ТАБЛИЦА ОПРЕДЕЛЕНИЯ </a:t>
                      </a:r>
                      <a:r>
                        <a:rPr lang="ru-RU" sz="1700" i="1" dirty="0" smtClean="0">
                          <a:latin typeface="Times New Roman" panose="02020603050405020304" pitchFamily="18" charset="0"/>
                          <a:cs typeface="Times New Roman" panose="02020603050405020304" pitchFamily="18" charset="0"/>
                        </a:rPr>
                        <a:t>РОСТОВ</a:t>
                      </a:r>
                      <a:endParaRPr lang="ru-RU" sz="1700" i="1" dirty="0">
                        <a:latin typeface="Times New Roman" panose="02020603050405020304" pitchFamily="18" charset="0"/>
                        <a:cs typeface="Times New Roman" panose="02020603050405020304" pitchFamily="18" charset="0"/>
                      </a:endParaRPr>
                    </a:p>
                  </a:txBody>
                  <a:tcPr marL="121920" marR="121920" marT="34290" marB="34290"/>
                </a:tc>
                <a:tc hMerge="1">
                  <a:txBody>
                    <a:bodyPr/>
                    <a:lstStyle/>
                    <a:p>
                      <a:endParaRPr lang="ru-RU" dirty="0"/>
                    </a:p>
                  </a:txBody>
                  <a:tcPr/>
                </a:tc>
                <a:tc hMerge="1">
                  <a:txBody>
                    <a:bodyPr/>
                    <a:lstStyle/>
                    <a:p>
                      <a:endParaRPr lang="ru-RU" dirty="0"/>
                    </a:p>
                  </a:txBody>
                  <a:tcPr/>
                </a:tc>
              </a:tr>
              <a:tr h="5486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Размер </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ОГ – обхват груди,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ОБ – обхват бедер,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Рост </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Номер роста</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Предельные значения ростов,</a:t>
                      </a:r>
                      <a:r>
                        <a:rPr lang="ru-RU" sz="1800" baseline="0" dirty="0" smtClean="0">
                          <a:solidFill>
                            <a:srgbClr val="000000"/>
                          </a:solidFill>
                          <a:latin typeface="Times New Roman" panose="02020603050405020304" pitchFamily="18" charset="0"/>
                          <a:cs typeface="Times New Roman" panose="02020603050405020304" pitchFamily="18" charset="0"/>
                        </a:rPr>
                        <a:t>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152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149-154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43973">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158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155-160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164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3</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161-166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171</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167-172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7813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173-178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7813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179-184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78">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7</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185-190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60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62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132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bl>
          </a:graphicData>
        </a:graphic>
      </p:graphicFrame>
    </p:spTree>
    <p:extLst>
      <p:ext uri="{BB962C8B-B14F-4D97-AF65-F5344CB8AC3E}">
        <p14:creationId xmlns:p14="http://schemas.microsoft.com/office/powerpoint/2010/main" val="25207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val="2099513156"/>
              </p:ext>
            </p:extLst>
          </p:nvPr>
        </p:nvGraphicFramePr>
        <p:xfrm>
          <a:off x="179513" y="1052736"/>
          <a:ext cx="8784974" cy="5472608"/>
        </p:xfrm>
        <a:graphic>
          <a:graphicData uri="http://schemas.openxmlformats.org/drawingml/2006/table">
            <a:tbl>
              <a:tblPr firstRow="1" bandRow="1">
                <a:tableStyleId>{F5AB1C69-6EDB-4FF4-983F-18BD219EF322}</a:tableStyleId>
              </a:tblPr>
              <a:tblGrid>
                <a:gridCol w="1246857"/>
                <a:gridCol w="1246857"/>
                <a:gridCol w="1303834"/>
                <a:gridCol w="1303834"/>
                <a:gridCol w="1189879"/>
                <a:gridCol w="981546"/>
                <a:gridCol w="1512167"/>
              </a:tblGrid>
              <a:tr h="936104">
                <a:tc gridSpan="4">
                  <a:txBody>
                    <a:bodyPr/>
                    <a:lstStyle/>
                    <a:p>
                      <a:pPr algn="ct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МУЖЧИНЫ</a:t>
                      </a:r>
                    </a:p>
                    <a:p>
                      <a:pPr algn="ct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ТАБЛИЦА ОПРЕДЕЛЕНИЯ </a:t>
                      </a:r>
                    </a:p>
                    <a:p>
                      <a:pPr algn="ct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РАЗМЕРОВ</a:t>
                      </a:r>
                      <a:endParaRPr lang="ru-RU" sz="1800" i="1" dirty="0">
                        <a:solidFill>
                          <a:schemeClr val="tx1"/>
                        </a:solidFill>
                        <a:latin typeface="Times New Roman" panose="02020603050405020304" pitchFamily="18" charset="0"/>
                        <a:cs typeface="Times New Roman" panose="02020603050405020304" pitchFamily="18" charset="0"/>
                      </a:endParaRPr>
                    </a:p>
                  </a:txBody>
                  <a:tcPr marL="121920" marR="121920" marT="34290" marB="34290"/>
                </a:tc>
                <a:tc hMerge="1">
                  <a:txBody>
                    <a:bodyPr/>
                    <a:lstStyle/>
                    <a:p>
                      <a:endParaRPr lang="ru-RU" dirty="0"/>
                    </a:p>
                  </a:txBody>
                  <a:tcPr/>
                </a:tc>
                <a:tc hMerge="1">
                  <a:txBody>
                    <a:bodyPr/>
                    <a:lstStyle/>
                    <a:p>
                      <a:endParaRPr lang="ru-RU" dirty="0"/>
                    </a:p>
                  </a:txBody>
                  <a:tcPr/>
                </a:tc>
                <a:tc hMerge="1">
                  <a:txBody>
                    <a:bodyPr/>
                    <a:lstStyle/>
                    <a:p>
                      <a:pPr algn="ctr">
                        <a:spcBef>
                          <a:spcPts val="0"/>
                        </a:spcBef>
                      </a:pPr>
                      <a:endParaRPr lang="ru-RU" sz="1300" i="1" dirty="0">
                        <a:solidFill>
                          <a:schemeClr val="tx1"/>
                        </a:solidFill>
                        <a:latin typeface="Times New Roman" panose="02020603050405020304" pitchFamily="18" charset="0"/>
                        <a:cs typeface="Times New Roman" panose="02020603050405020304" pitchFamily="18" charset="0"/>
                      </a:endParaRPr>
                    </a:p>
                  </a:txBody>
                  <a:tcPr/>
                </a:tc>
                <a:tc gridSpan="3">
                  <a:txBody>
                    <a:bodyPr/>
                    <a:lstStyle/>
                    <a:p>
                      <a:pPr algn="ct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МУЖЧИНЫ</a:t>
                      </a:r>
                    </a:p>
                    <a:p>
                      <a:pPr algn="ct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ТАБЛИЦА ОПРЕДЕЛЕНИЯ РОСТОВ</a:t>
                      </a:r>
                      <a:endParaRPr lang="ru-RU" sz="1800" i="1" dirty="0">
                        <a:solidFill>
                          <a:schemeClr val="tx1"/>
                        </a:solidFill>
                        <a:latin typeface="Times New Roman" panose="02020603050405020304" pitchFamily="18" charset="0"/>
                        <a:cs typeface="Times New Roman" panose="02020603050405020304" pitchFamily="18" charset="0"/>
                      </a:endParaRPr>
                    </a:p>
                  </a:txBody>
                  <a:tcPr marL="121920" marR="121920" marT="34290" marB="34290"/>
                </a:tc>
                <a:tc hMerge="1">
                  <a:txBody>
                    <a:bodyPr/>
                    <a:lstStyle/>
                    <a:p>
                      <a:endParaRPr lang="ru-RU" dirty="0"/>
                    </a:p>
                  </a:txBody>
                  <a:tcPr/>
                </a:tc>
                <a:tc hMerge="1">
                  <a:txBody>
                    <a:bodyPr/>
                    <a:lstStyle/>
                    <a:p>
                      <a:endParaRPr lang="ru-RU" dirty="0"/>
                    </a:p>
                  </a:txBody>
                  <a:tcPr/>
                </a:tc>
              </a:tr>
              <a:tr h="936104">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Размер </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ОГ – обхват груди,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ОБ – обхват бедер,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ОШ-обхват шеи,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Рост </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Номер роста</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Предельные значения ростов,</a:t>
                      </a:r>
                      <a:r>
                        <a:rPr lang="ru-RU" sz="1800" baseline="0" dirty="0" smtClean="0">
                          <a:solidFill>
                            <a:srgbClr val="000000"/>
                          </a:solidFill>
                          <a:latin typeface="Times New Roman" panose="02020603050405020304" pitchFamily="18" charset="0"/>
                          <a:cs typeface="Times New Roman" panose="02020603050405020304" pitchFamily="18" charset="0"/>
                        </a:rPr>
                        <a:t>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38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158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155-160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39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164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161-166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3</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167-172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41</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173-178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179-184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43</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185-190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194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7</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191-196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58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45</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200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197-202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60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36004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62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47</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43</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8" name="Объект 5"/>
          <p:cNvSpPr>
            <a:spLocks noGrp="1"/>
          </p:cNvSpPr>
          <p:nvPr>
            <p:ph idx="1"/>
          </p:nvPr>
        </p:nvSpPr>
        <p:spPr>
          <a:xfrm>
            <a:off x="376701" y="260648"/>
            <a:ext cx="8736971" cy="446276"/>
          </a:xfrm>
          <a:prstGeom prst="rect">
            <a:avLst/>
          </a:prstGeom>
        </p:spPr>
        <p:txBody>
          <a:bodyPr wrap="square">
            <a:spAutoFit/>
          </a:bodyPr>
          <a:lstStyle/>
          <a:p>
            <a:pPr marL="114300" indent="0" algn="ctr">
              <a:buNone/>
            </a:pPr>
            <a:r>
              <a:rPr lang="ru-RU" sz="2300" b="1" dirty="0" smtClean="0">
                <a:solidFill>
                  <a:srgbClr val="000000"/>
                </a:solidFill>
                <a:latin typeface="Times New Roman" panose="02020603050405020304" pitchFamily="18" charset="0"/>
                <a:cs typeface="Times New Roman" panose="02020603050405020304" pitchFamily="18" charset="0"/>
              </a:rPr>
              <a:t>Правила измерения размеров спецодежды.</a:t>
            </a:r>
            <a:endParaRPr lang="ru-RU" sz="23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127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2695630"/>
              </p:ext>
            </p:extLst>
          </p:nvPr>
        </p:nvGraphicFramePr>
        <p:xfrm>
          <a:off x="179512" y="764704"/>
          <a:ext cx="8784976" cy="2331720"/>
        </p:xfrm>
        <a:graphic>
          <a:graphicData uri="http://schemas.openxmlformats.org/drawingml/2006/table">
            <a:tbl>
              <a:tblPr firstRow="1" bandRow="1">
                <a:tableStyleId>{ED083AE6-46FA-4A59-8FB0-9F97EB10719F}</a:tableStyleId>
              </a:tblPr>
              <a:tblGrid>
                <a:gridCol w="4279861"/>
                <a:gridCol w="4505115"/>
              </a:tblGrid>
              <a:tr h="576064">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Рост, указанный в товарном ярлыке,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Интервал, см (рост работника),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146, 152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от 143</a:t>
                      </a:r>
                      <a:r>
                        <a:rPr lang="ru-RU" sz="1800" baseline="0" dirty="0" smtClean="0">
                          <a:solidFill>
                            <a:srgbClr val="000000"/>
                          </a:solidFill>
                          <a:latin typeface="Times New Roman" panose="02020603050405020304" pitchFamily="18" charset="0"/>
                          <a:cs typeface="Times New Roman" panose="02020603050405020304" pitchFamily="18" charset="0"/>
                        </a:rPr>
                        <a:t> до </a:t>
                      </a:r>
                      <a:r>
                        <a:rPr lang="ru-RU" sz="1800" dirty="0" smtClean="0">
                          <a:solidFill>
                            <a:srgbClr val="000000"/>
                          </a:solidFill>
                          <a:latin typeface="Times New Roman" panose="02020603050405020304" pitchFamily="18" charset="0"/>
                          <a:cs typeface="Times New Roman" panose="02020603050405020304" pitchFamily="18" charset="0"/>
                        </a:rPr>
                        <a:t>154,9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158, 164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155</a:t>
                      </a:r>
                      <a:r>
                        <a:rPr lang="ru-RU" sz="1800" baseline="0" dirty="0" smtClean="0">
                          <a:solidFill>
                            <a:srgbClr val="000000"/>
                          </a:solidFill>
                          <a:latin typeface="Times New Roman" panose="02020603050405020304" pitchFamily="18" charset="0"/>
                          <a:cs typeface="Times New Roman" panose="02020603050405020304" pitchFamily="18" charset="0"/>
                        </a:rPr>
                        <a:t> до 166,9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170, 176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167</a:t>
                      </a:r>
                      <a:r>
                        <a:rPr lang="ru-RU" sz="1800" baseline="0" dirty="0" smtClean="0">
                          <a:solidFill>
                            <a:srgbClr val="000000"/>
                          </a:solidFill>
                          <a:latin typeface="Times New Roman" panose="02020603050405020304" pitchFamily="18" charset="0"/>
                          <a:cs typeface="Times New Roman" panose="02020603050405020304" pitchFamily="18" charset="0"/>
                        </a:rPr>
                        <a:t> до </a:t>
                      </a:r>
                      <a:r>
                        <a:rPr lang="ru-RU" sz="1800" dirty="0" smtClean="0">
                          <a:solidFill>
                            <a:srgbClr val="000000"/>
                          </a:solidFill>
                          <a:latin typeface="Times New Roman" panose="02020603050405020304" pitchFamily="18" charset="0"/>
                          <a:cs typeface="Times New Roman" panose="02020603050405020304" pitchFamily="18" charset="0"/>
                        </a:rPr>
                        <a:t>178,9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182, 188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179</a:t>
                      </a:r>
                      <a:r>
                        <a:rPr lang="ru-RU" sz="1800" baseline="0" dirty="0" smtClean="0">
                          <a:solidFill>
                            <a:srgbClr val="000000"/>
                          </a:solidFill>
                          <a:latin typeface="Times New Roman" panose="02020603050405020304" pitchFamily="18" charset="0"/>
                          <a:cs typeface="Times New Roman" panose="02020603050405020304" pitchFamily="18" charset="0"/>
                        </a:rPr>
                        <a:t> до </a:t>
                      </a:r>
                      <a:r>
                        <a:rPr lang="ru-RU" sz="1800" dirty="0" smtClean="0">
                          <a:solidFill>
                            <a:srgbClr val="000000"/>
                          </a:solidFill>
                          <a:latin typeface="Times New Roman" panose="02020603050405020304" pitchFamily="18" charset="0"/>
                          <a:cs typeface="Times New Roman" panose="02020603050405020304" pitchFamily="18" charset="0"/>
                        </a:rPr>
                        <a:t>184,9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194, 200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191</a:t>
                      </a:r>
                      <a:r>
                        <a:rPr lang="ru-RU" sz="1800" baseline="0" dirty="0" smtClean="0">
                          <a:solidFill>
                            <a:srgbClr val="000000"/>
                          </a:solidFill>
                          <a:latin typeface="Times New Roman" panose="02020603050405020304" pitchFamily="18" charset="0"/>
                          <a:cs typeface="Times New Roman" panose="02020603050405020304" pitchFamily="18" charset="0"/>
                        </a:rPr>
                        <a:t> до 202,9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43181427"/>
              </p:ext>
            </p:extLst>
          </p:nvPr>
        </p:nvGraphicFramePr>
        <p:xfrm>
          <a:off x="179512" y="3356992"/>
          <a:ext cx="8784976" cy="3360420"/>
        </p:xfrm>
        <a:graphic>
          <a:graphicData uri="http://schemas.openxmlformats.org/drawingml/2006/table">
            <a:tbl>
              <a:tblPr firstRow="1" bandRow="1">
                <a:tableStyleId>{ED083AE6-46FA-4A59-8FB0-9F97EB10719F}</a:tableStyleId>
              </a:tblPr>
              <a:tblGrid>
                <a:gridCol w="4320480"/>
                <a:gridCol w="4464496"/>
              </a:tblGrid>
              <a:tr h="576064">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Размер</a:t>
                      </a:r>
                      <a:r>
                        <a:rPr lang="ru-RU" sz="1800" baseline="0" dirty="0" smtClean="0">
                          <a:solidFill>
                            <a:srgbClr val="000000"/>
                          </a:solidFill>
                          <a:latin typeface="Times New Roman" panose="02020603050405020304" pitchFamily="18" charset="0"/>
                          <a:cs typeface="Times New Roman" panose="02020603050405020304" pitchFamily="18" charset="0"/>
                        </a:rPr>
                        <a:t> (</a:t>
                      </a:r>
                      <a:r>
                        <a:rPr lang="ru-RU" sz="1800" dirty="0" smtClean="0">
                          <a:solidFill>
                            <a:srgbClr val="000000"/>
                          </a:solidFill>
                          <a:latin typeface="Times New Roman" panose="02020603050405020304" pitchFamily="18" charset="0"/>
                          <a:cs typeface="Times New Roman" panose="02020603050405020304" pitchFamily="18" charset="0"/>
                        </a:rPr>
                        <a:t>обхват груди),  указанный в товарном ярлыке,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Интервал, см (обхват груди работника), см</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80, 84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от 78</a:t>
                      </a:r>
                      <a:r>
                        <a:rPr lang="ru-RU" sz="1800" baseline="0" dirty="0" smtClean="0">
                          <a:solidFill>
                            <a:srgbClr val="000000"/>
                          </a:solidFill>
                          <a:latin typeface="Times New Roman" panose="02020603050405020304" pitchFamily="18" charset="0"/>
                          <a:cs typeface="Times New Roman" panose="02020603050405020304" pitchFamily="18" charset="0"/>
                        </a:rPr>
                        <a:t> до 85,9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88, 92</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86</a:t>
                      </a:r>
                      <a:r>
                        <a:rPr lang="ru-RU" sz="1800" baseline="0" dirty="0" smtClean="0">
                          <a:solidFill>
                            <a:srgbClr val="000000"/>
                          </a:solidFill>
                          <a:latin typeface="Times New Roman" panose="02020603050405020304" pitchFamily="18" charset="0"/>
                          <a:cs typeface="Times New Roman" panose="02020603050405020304" pitchFamily="18" charset="0"/>
                        </a:rPr>
                        <a:t> до 93,9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96, 100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94</a:t>
                      </a:r>
                      <a:r>
                        <a:rPr lang="ru-RU" sz="1800" baseline="0" dirty="0" smtClean="0">
                          <a:solidFill>
                            <a:srgbClr val="000000"/>
                          </a:solidFill>
                          <a:latin typeface="Times New Roman" panose="02020603050405020304" pitchFamily="18" charset="0"/>
                          <a:cs typeface="Times New Roman" panose="02020603050405020304" pitchFamily="18" charset="0"/>
                        </a:rPr>
                        <a:t> до 101,9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104, 108</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102</a:t>
                      </a:r>
                      <a:r>
                        <a:rPr lang="ru-RU" sz="1800" baseline="0" dirty="0" smtClean="0">
                          <a:solidFill>
                            <a:srgbClr val="000000"/>
                          </a:solidFill>
                          <a:latin typeface="Times New Roman" panose="02020603050405020304" pitchFamily="18" charset="0"/>
                          <a:cs typeface="Times New Roman" panose="02020603050405020304" pitchFamily="18" charset="0"/>
                        </a:rPr>
                        <a:t> до </a:t>
                      </a:r>
                      <a:r>
                        <a:rPr lang="ru-RU" sz="1800" dirty="0" smtClean="0">
                          <a:solidFill>
                            <a:srgbClr val="000000"/>
                          </a:solidFill>
                          <a:latin typeface="Times New Roman" panose="02020603050405020304" pitchFamily="18" charset="0"/>
                          <a:cs typeface="Times New Roman" panose="02020603050405020304" pitchFamily="18" charset="0"/>
                        </a:rPr>
                        <a:t>109,9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112, 116</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110</a:t>
                      </a:r>
                      <a:r>
                        <a:rPr lang="ru-RU" sz="1800" baseline="0" dirty="0" smtClean="0">
                          <a:solidFill>
                            <a:srgbClr val="000000"/>
                          </a:solidFill>
                          <a:latin typeface="Times New Roman" panose="02020603050405020304" pitchFamily="18" charset="0"/>
                          <a:cs typeface="Times New Roman" panose="02020603050405020304" pitchFamily="18" charset="0"/>
                        </a:rPr>
                        <a:t> до 117,9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120, 124</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118</a:t>
                      </a:r>
                      <a:r>
                        <a:rPr lang="ru-RU" sz="1800" baseline="0" dirty="0" smtClean="0">
                          <a:solidFill>
                            <a:srgbClr val="000000"/>
                          </a:solidFill>
                          <a:latin typeface="Times New Roman" panose="02020603050405020304" pitchFamily="18" charset="0"/>
                          <a:cs typeface="Times New Roman" panose="02020603050405020304" pitchFamily="18" charset="0"/>
                        </a:rPr>
                        <a:t> до 125,9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128, 132 </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126</a:t>
                      </a:r>
                      <a:r>
                        <a:rPr lang="ru-RU" sz="1800" baseline="0" dirty="0" smtClean="0">
                          <a:solidFill>
                            <a:srgbClr val="000000"/>
                          </a:solidFill>
                          <a:latin typeface="Times New Roman" panose="02020603050405020304" pitchFamily="18" charset="0"/>
                          <a:cs typeface="Times New Roman" panose="02020603050405020304" pitchFamily="18" charset="0"/>
                        </a:rPr>
                        <a:t> до 133,9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r h="228600">
                <a:tc>
                  <a:txBody>
                    <a:bodyPr/>
                    <a:lstStyle/>
                    <a:p>
                      <a:pPr algn="ctr"/>
                      <a:r>
                        <a:rPr lang="ru-RU" sz="1800" dirty="0" smtClean="0">
                          <a:solidFill>
                            <a:srgbClr val="000000"/>
                          </a:solidFill>
                          <a:latin typeface="Times New Roman" panose="02020603050405020304" pitchFamily="18" charset="0"/>
                          <a:cs typeface="Times New Roman" panose="02020603050405020304" pitchFamily="18" charset="0"/>
                        </a:rPr>
                        <a:t>136,</a:t>
                      </a:r>
                      <a:r>
                        <a:rPr lang="ru-RU" sz="1800" baseline="0" dirty="0" smtClean="0">
                          <a:solidFill>
                            <a:srgbClr val="000000"/>
                          </a:solidFill>
                          <a:latin typeface="Times New Roman" panose="02020603050405020304" pitchFamily="18" charset="0"/>
                          <a:cs typeface="Times New Roman" panose="02020603050405020304" pitchFamily="18" charset="0"/>
                        </a:rPr>
                        <a:t> 140</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anose="02020603050405020304" pitchFamily="18" charset="0"/>
                          <a:cs typeface="Times New Roman" panose="02020603050405020304" pitchFamily="18" charset="0"/>
                        </a:rPr>
                        <a:t>от 134</a:t>
                      </a:r>
                      <a:r>
                        <a:rPr lang="ru-RU" sz="1800" baseline="0" dirty="0" smtClean="0">
                          <a:solidFill>
                            <a:srgbClr val="000000"/>
                          </a:solidFill>
                          <a:latin typeface="Times New Roman" panose="02020603050405020304" pitchFamily="18" charset="0"/>
                          <a:cs typeface="Times New Roman" panose="02020603050405020304" pitchFamily="18" charset="0"/>
                        </a:rPr>
                        <a:t> до 141,9</a:t>
                      </a:r>
                      <a:endParaRPr lang="ru-RU" sz="1800" dirty="0">
                        <a:solidFill>
                          <a:srgbClr val="000000"/>
                        </a:solidFill>
                        <a:latin typeface="Times New Roman" panose="02020603050405020304" pitchFamily="18" charset="0"/>
                        <a:cs typeface="Times New Roman" panose="02020603050405020304" pitchFamily="18" charset="0"/>
                      </a:endParaRPr>
                    </a:p>
                  </a:txBody>
                  <a:tcPr marL="121920" marR="121920" marT="34290" marB="34290"/>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44</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7" name="Объект 5"/>
          <p:cNvSpPr>
            <a:spLocks noGrp="1"/>
          </p:cNvSpPr>
          <p:nvPr>
            <p:ph idx="1"/>
          </p:nvPr>
        </p:nvSpPr>
        <p:spPr>
          <a:xfrm>
            <a:off x="376701" y="260648"/>
            <a:ext cx="8736971" cy="446276"/>
          </a:xfrm>
          <a:prstGeom prst="rect">
            <a:avLst/>
          </a:prstGeom>
        </p:spPr>
        <p:txBody>
          <a:bodyPr wrap="square">
            <a:spAutoFit/>
          </a:bodyPr>
          <a:lstStyle/>
          <a:p>
            <a:pPr marL="114300" indent="0" algn="ctr">
              <a:buNone/>
            </a:pPr>
            <a:r>
              <a:rPr lang="ru-RU" sz="2300" b="1" dirty="0" smtClean="0">
                <a:solidFill>
                  <a:srgbClr val="000000"/>
                </a:solidFill>
                <a:latin typeface="Times New Roman" panose="02020603050405020304" pitchFamily="18" charset="0"/>
                <a:cs typeface="Times New Roman" panose="02020603050405020304" pitchFamily="18" charset="0"/>
              </a:rPr>
              <a:t>Правила измерения размеров спецодежды.</a:t>
            </a:r>
            <a:endParaRPr lang="ru-RU" sz="23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403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4955" y="22206"/>
            <a:ext cx="8969044" cy="800219"/>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Организация </a:t>
            </a:r>
            <a:r>
              <a:rPr lang="ru-RU" sz="2300" b="1" dirty="0" smtClean="0">
                <a:solidFill>
                  <a:srgbClr val="000000"/>
                </a:solidFill>
                <a:latin typeface="Times New Roman" panose="02020603050405020304" pitchFamily="18" charset="0"/>
                <a:cs typeface="Times New Roman" panose="02020603050405020304" pitchFamily="18" charset="0"/>
              </a:rPr>
              <a:t>обеспечения работников </a:t>
            </a:r>
          </a:p>
          <a:p>
            <a:pPr algn="ctr"/>
            <a:r>
              <a:rPr lang="ru-RU" sz="2300" b="1" dirty="0">
                <a:solidFill>
                  <a:srgbClr val="000000"/>
                </a:solidFill>
                <a:latin typeface="Times New Roman" panose="02020603050405020304" pitchFamily="18" charset="0"/>
                <a:cs typeface="Times New Roman" panose="02020603050405020304" pitchFamily="18" charset="0"/>
              </a:rPr>
              <a:t>о</a:t>
            </a:r>
            <a:r>
              <a:rPr lang="ru-RU" sz="2300" b="1" dirty="0" smtClean="0">
                <a:solidFill>
                  <a:srgbClr val="000000"/>
                </a:solidFill>
                <a:latin typeface="Times New Roman" panose="02020603050405020304" pitchFamily="18" charset="0"/>
                <a:cs typeface="Times New Roman" panose="02020603050405020304" pitchFamily="18" charset="0"/>
              </a:rPr>
              <a:t>безвреживающими и (или) смывающими средствами</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89887" y="733912"/>
            <a:ext cx="8813536" cy="1200329"/>
          </a:xfrm>
          <a:prstGeom prst="rect">
            <a:avLst/>
          </a:prstGeom>
        </p:spPr>
        <p:txBody>
          <a:bodyPr wrap="square">
            <a:spAutoFit/>
          </a:bodyPr>
          <a:lstStyle/>
          <a:p>
            <a:pPr algn="just"/>
            <a:r>
              <a:rPr lang="ru-RU" b="1" dirty="0" smtClean="0">
                <a:solidFill>
                  <a:srgbClr val="000000"/>
                </a:solidFill>
                <a:latin typeface="Times New Roman" pitchFamily="18" charset="0"/>
                <a:cs typeface="Times New Roman" pitchFamily="18" charset="0"/>
              </a:rPr>
              <a:t>Основание: </a:t>
            </a:r>
            <a:r>
              <a:rPr lang="ru-RU" dirty="0" smtClean="0">
                <a:solidFill>
                  <a:srgbClr val="000000"/>
                </a:solidFill>
                <a:latin typeface="Times New Roman" pitchFamily="18" charset="0"/>
                <a:cs typeface="Times New Roman" pitchFamily="18" charset="0"/>
              </a:rPr>
              <a:t>Приказ </a:t>
            </a:r>
            <a:r>
              <a:rPr lang="ru-RU" dirty="0">
                <a:solidFill>
                  <a:srgbClr val="000000"/>
                </a:solidFill>
                <a:latin typeface="Times New Roman" pitchFamily="18" charset="0"/>
                <a:cs typeface="Times New Roman" pitchFamily="18" charset="0"/>
              </a:rPr>
              <a:t>Минздравсоцразвития РФ от 17.12.2010 № 1122н "Об утверждении типовых норм бесплатной выдачи работникам смывающих и (или) обезвреживающих средств и стандарта безопасности труда "Обеспечение работников смывающими и (или) обезвреживающими средствами"</a:t>
            </a:r>
          </a:p>
        </p:txBody>
      </p:sp>
      <p:sp>
        <p:nvSpPr>
          <p:cNvPr id="9" name="Полилиния 8"/>
          <p:cNvSpPr/>
          <p:nvPr/>
        </p:nvSpPr>
        <p:spPr>
          <a:xfrm>
            <a:off x="1670281" y="1848679"/>
            <a:ext cx="5759448" cy="351039"/>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gradFill flip="none" rotWithShape="1">
            <a:gsLst>
              <a:gs pos="0">
                <a:schemeClr val="accent4">
                  <a:lumMod val="40000"/>
                  <a:lumOff val="60000"/>
                </a:schemeClr>
              </a:gs>
              <a:gs pos="60000">
                <a:srgbClr val="D49E6C"/>
              </a:gs>
              <a:gs pos="91000">
                <a:srgbClr val="A65528"/>
              </a:gs>
              <a:gs pos="100000">
                <a:srgbClr val="663012"/>
              </a:gs>
            </a:gsLst>
            <a:lin ang="2700000" scaled="0"/>
            <a:tileRect/>
          </a:gradFill>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lvl="0" algn="ctr" defTabSz="577850">
              <a:lnSpc>
                <a:spcPct val="90000"/>
              </a:lnSpc>
              <a:spcBef>
                <a:spcPct val="0"/>
              </a:spcBef>
              <a:spcAft>
                <a:spcPct val="35000"/>
              </a:spcAft>
            </a:pPr>
            <a:r>
              <a:rPr lang="ru-RU" sz="2000" b="1" i="0" kern="1200" dirty="0" smtClean="0">
                <a:solidFill>
                  <a:srgbClr val="000000"/>
                </a:solidFill>
                <a:latin typeface="Times New Roman" pitchFamily="18" charset="0"/>
                <a:cs typeface="Times New Roman" pitchFamily="18" charset="0"/>
              </a:rPr>
              <a:t>Положения стандарта</a:t>
            </a:r>
            <a:endParaRPr lang="ru-RU" sz="2000" kern="1200" dirty="0">
              <a:solidFill>
                <a:srgbClr val="000000"/>
              </a:solidFill>
              <a:latin typeface="Times New Roman" pitchFamily="18" charset="0"/>
              <a:cs typeface="Times New Roman" pitchFamily="18" charset="0"/>
            </a:endParaRPr>
          </a:p>
        </p:txBody>
      </p:sp>
      <p:sp>
        <p:nvSpPr>
          <p:cNvPr id="11" name="Полилиния 10"/>
          <p:cNvSpPr/>
          <p:nvPr/>
        </p:nvSpPr>
        <p:spPr>
          <a:xfrm>
            <a:off x="1043608" y="2347786"/>
            <a:ext cx="2866158" cy="1148274"/>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Приобретение смывающих и (или) обезвреживающих средств осуществляется за счет средств работодателя.</a:t>
            </a:r>
          </a:p>
        </p:txBody>
      </p:sp>
      <p:sp>
        <p:nvSpPr>
          <p:cNvPr id="12" name="Полилиния 11"/>
          <p:cNvSpPr/>
          <p:nvPr/>
        </p:nvSpPr>
        <p:spPr>
          <a:xfrm>
            <a:off x="5508104" y="2740335"/>
            <a:ext cx="3035279" cy="2642419"/>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Смывающие и (или) обезвреживающие средства, оставшиеся неиспользованными по истечении отчетного периода (один месяц), могут быть использованы в следующем месяце при соблюдении их срока годности</a:t>
            </a:r>
          </a:p>
        </p:txBody>
      </p:sp>
      <p:sp>
        <p:nvSpPr>
          <p:cNvPr id="16" name="Полилиния 15"/>
          <p:cNvSpPr/>
          <p:nvPr/>
        </p:nvSpPr>
        <p:spPr>
          <a:xfrm>
            <a:off x="174954" y="3577194"/>
            <a:ext cx="4353480" cy="2009384"/>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Выдача работникам смывающих и (или) обезвреживающих средств, в том числе иностранного производства, допускается только в случае подтверждения их соответствия государственным нормативным требованиям декларацией о соответствии и (или) сертификатом соответствия</a:t>
            </a:r>
          </a:p>
        </p:txBody>
      </p:sp>
      <p:cxnSp>
        <p:nvCxnSpPr>
          <p:cNvPr id="18" name="Прямая со стрелкой 17"/>
          <p:cNvCxnSpPr/>
          <p:nvPr/>
        </p:nvCxnSpPr>
        <p:spPr>
          <a:xfrm flipH="1">
            <a:off x="3909766" y="2199718"/>
            <a:ext cx="1394405" cy="509202"/>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9" name="Полилиния 18"/>
          <p:cNvSpPr/>
          <p:nvPr/>
        </p:nvSpPr>
        <p:spPr>
          <a:xfrm>
            <a:off x="3390402" y="5756599"/>
            <a:ext cx="4353480" cy="916879"/>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lvl="0"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При выдаче смывающих и (или) </a:t>
            </a:r>
            <a:r>
              <a:rPr lang="ru-RU" dirty="0" smtClean="0">
                <a:solidFill>
                  <a:srgbClr val="000000"/>
                </a:solidFill>
                <a:latin typeface="Times New Roman" pitchFamily="18" charset="0"/>
                <a:cs typeface="Times New Roman" pitchFamily="18" charset="0"/>
              </a:rPr>
              <a:t>обезвреживающих </a:t>
            </a:r>
            <a:r>
              <a:rPr lang="ru-RU" dirty="0">
                <a:solidFill>
                  <a:srgbClr val="000000"/>
                </a:solidFill>
                <a:latin typeface="Times New Roman" pitchFamily="18" charset="0"/>
                <a:cs typeface="Times New Roman" pitchFamily="18" charset="0"/>
              </a:rPr>
              <a:t>средств </a:t>
            </a:r>
            <a:r>
              <a:rPr lang="ru-RU" dirty="0" smtClean="0">
                <a:solidFill>
                  <a:srgbClr val="000000"/>
                </a:solidFill>
                <a:latin typeface="Times New Roman" pitchFamily="18" charset="0"/>
                <a:cs typeface="Times New Roman" pitchFamily="18" charset="0"/>
              </a:rPr>
              <a:t>работодатель </a:t>
            </a:r>
            <a:r>
              <a:rPr lang="ru-RU" dirty="0">
                <a:solidFill>
                  <a:srgbClr val="000000"/>
                </a:solidFill>
                <a:latin typeface="Times New Roman" pitchFamily="18" charset="0"/>
                <a:cs typeface="Times New Roman" pitchFamily="18" charset="0"/>
              </a:rPr>
              <a:t>обязан </a:t>
            </a:r>
            <a:r>
              <a:rPr lang="ru-RU" dirty="0" smtClean="0">
                <a:solidFill>
                  <a:srgbClr val="000000"/>
                </a:solidFill>
                <a:latin typeface="Times New Roman" pitchFamily="18" charset="0"/>
                <a:cs typeface="Times New Roman" pitchFamily="18" charset="0"/>
              </a:rPr>
              <a:t>информировать </a:t>
            </a:r>
            <a:r>
              <a:rPr lang="ru-RU" dirty="0">
                <a:solidFill>
                  <a:srgbClr val="000000"/>
                </a:solidFill>
                <a:latin typeface="Times New Roman" pitchFamily="18" charset="0"/>
                <a:cs typeface="Times New Roman" pitchFamily="18" charset="0"/>
              </a:rPr>
              <a:t>работников о правилах их применения</a:t>
            </a:r>
            <a:endParaRPr lang="ru-RU" kern="1200" dirty="0">
              <a:solidFill>
                <a:srgbClr val="000000"/>
              </a:solidFill>
              <a:latin typeface="Times New Roman" pitchFamily="18" charset="0"/>
              <a:cs typeface="Times New Roman" pitchFamily="18" charset="0"/>
            </a:endParaRPr>
          </a:p>
        </p:txBody>
      </p:sp>
      <p:cxnSp>
        <p:nvCxnSpPr>
          <p:cNvPr id="22" name="Прямая со стрелкой 21"/>
          <p:cNvCxnSpPr/>
          <p:nvPr/>
        </p:nvCxnSpPr>
        <p:spPr>
          <a:xfrm>
            <a:off x="4528434" y="4581886"/>
            <a:ext cx="1038708" cy="119809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5304169" y="2199718"/>
            <a:ext cx="1572087" cy="509202"/>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909766" y="2921923"/>
            <a:ext cx="306751" cy="655271"/>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45</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485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лилиния 12"/>
          <p:cNvSpPr/>
          <p:nvPr/>
        </p:nvSpPr>
        <p:spPr>
          <a:xfrm>
            <a:off x="244366" y="1810804"/>
            <a:ext cx="4430296" cy="2579433"/>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Работодатель вправе с учетом мнения выборного органа первичной профсоюзной организации или иного представительного органа работников и своего финансово-экономического положения устанавливать нормы бесплатной выдачи работникам смывающих и (или) обезвреживающих средств, улучшающие по сравнению с Типовыми нормами защиту работников</a:t>
            </a:r>
          </a:p>
        </p:txBody>
      </p:sp>
      <p:cxnSp>
        <p:nvCxnSpPr>
          <p:cNvPr id="5" name="Прямая со стрелкой 4"/>
          <p:cNvCxnSpPr/>
          <p:nvPr/>
        </p:nvCxnSpPr>
        <p:spPr>
          <a:xfrm flipH="1">
            <a:off x="2339752" y="1133936"/>
            <a:ext cx="2447676" cy="676868"/>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0" name="Полилиния 19"/>
          <p:cNvSpPr/>
          <p:nvPr/>
        </p:nvSpPr>
        <p:spPr>
          <a:xfrm>
            <a:off x="227970" y="4725144"/>
            <a:ext cx="4463088" cy="1157855"/>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Нормы выдачи смывающих и (или) обезвреживающих средств, соответствую-щие условиям труда на рабочем месте работника, указываются в трудовом договоре работника</a:t>
            </a:r>
          </a:p>
        </p:txBody>
      </p:sp>
      <p:cxnSp>
        <p:nvCxnSpPr>
          <p:cNvPr id="24" name="Прямая со стрелкой 23"/>
          <p:cNvCxnSpPr/>
          <p:nvPr/>
        </p:nvCxnSpPr>
        <p:spPr>
          <a:xfrm flipH="1">
            <a:off x="2123728" y="3789040"/>
            <a:ext cx="4782108" cy="936104"/>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5" name="Полилиния 24"/>
          <p:cNvSpPr/>
          <p:nvPr/>
        </p:nvSpPr>
        <p:spPr>
          <a:xfrm>
            <a:off x="4796611" y="4653136"/>
            <a:ext cx="4218451" cy="1821267"/>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 Подбор и выдача смывающих и (или) обезвреживающих средств осуществляется на основании результатов аттестации рабочих мест по условиям труда, проводимой в соответствии с Порядком проведения аттестации рабочих мест</a:t>
            </a:r>
          </a:p>
        </p:txBody>
      </p:sp>
      <p:cxnSp>
        <p:nvCxnSpPr>
          <p:cNvPr id="27" name="Прямая со стрелкой 26"/>
          <p:cNvCxnSpPr/>
          <p:nvPr/>
        </p:nvCxnSpPr>
        <p:spPr>
          <a:xfrm>
            <a:off x="6839954" y="3404266"/>
            <a:ext cx="65882" cy="124887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5" name="Полилиния 34"/>
          <p:cNvSpPr/>
          <p:nvPr/>
        </p:nvSpPr>
        <p:spPr>
          <a:xfrm>
            <a:off x="4787428" y="1823945"/>
            <a:ext cx="4105052" cy="1965095"/>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Перечень рабочих мест и список работников, для которых необходима выдача смывающих и (или) обезврежи-вающих средств составляются службой охраны труда и утверждаются работодате-лем с уче-том мнения выборного органа</a:t>
            </a:r>
          </a:p>
        </p:txBody>
      </p:sp>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46</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74955" y="22206"/>
            <a:ext cx="8969044" cy="800219"/>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Организация </a:t>
            </a:r>
            <a:r>
              <a:rPr lang="ru-RU" sz="2300" b="1" dirty="0" smtClean="0">
                <a:solidFill>
                  <a:srgbClr val="000000"/>
                </a:solidFill>
                <a:latin typeface="Times New Roman" panose="02020603050405020304" pitchFamily="18" charset="0"/>
                <a:cs typeface="Times New Roman" panose="02020603050405020304" pitchFamily="18" charset="0"/>
              </a:rPr>
              <a:t>обеспечения работников </a:t>
            </a:r>
          </a:p>
          <a:p>
            <a:pPr algn="ctr"/>
            <a:r>
              <a:rPr lang="ru-RU" sz="2300" b="1" dirty="0">
                <a:solidFill>
                  <a:srgbClr val="000000"/>
                </a:solidFill>
                <a:latin typeface="Times New Roman" panose="02020603050405020304" pitchFamily="18" charset="0"/>
                <a:cs typeface="Times New Roman" panose="02020603050405020304" pitchFamily="18" charset="0"/>
              </a:rPr>
              <a:t>о</a:t>
            </a:r>
            <a:r>
              <a:rPr lang="ru-RU" sz="2300" b="1" dirty="0" smtClean="0">
                <a:solidFill>
                  <a:srgbClr val="000000"/>
                </a:solidFill>
                <a:latin typeface="Times New Roman" panose="02020603050405020304" pitchFamily="18" charset="0"/>
                <a:cs typeface="Times New Roman" panose="02020603050405020304" pitchFamily="18" charset="0"/>
              </a:rPr>
              <a:t>безвреживающими и (или) смывающими средствами</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1907704" y="782897"/>
            <a:ext cx="5759448" cy="351039"/>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gradFill flip="none" rotWithShape="1">
            <a:gsLst>
              <a:gs pos="0">
                <a:schemeClr val="accent4">
                  <a:lumMod val="40000"/>
                  <a:lumOff val="60000"/>
                </a:schemeClr>
              </a:gs>
              <a:gs pos="60000">
                <a:srgbClr val="D49E6C"/>
              </a:gs>
              <a:gs pos="91000">
                <a:srgbClr val="A65528"/>
              </a:gs>
              <a:gs pos="100000">
                <a:srgbClr val="663012"/>
              </a:gs>
            </a:gsLst>
            <a:lin ang="2700000" scaled="0"/>
            <a:tileRect/>
          </a:gradFill>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sz="2000" b="1" dirty="0">
                <a:solidFill>
                  <a:srgbClr val="000000"/>
                </a:solidFill>
                <a:latin typeface="Times New Roman" pitchFamily="18" charset="0"/>
                <a:cs typeface="Times New Roman" pitchFamily="18" charset="0"/>
              </a:rPr>
              <a:t>Положения стандарта</a:t>
            </a:r>
          </a:p>
        </p:txBody>
      </p:sp>
      <p:cxnSp>
        <p:nvCxnSpPr>
          <p:cNvPr id="32" name="Прямая со стрелкой 31"/>
          <p:cNvCxnSpPr/>
          <p:nvPr/>
        </p:nvCxnSpPr>
        <p:spPr>
          <a:xfrm>
            <a:off x="4787428" y="1133936"/>
            <a:ext cx="2232844" cy="690009"/>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4" descr="http://www.shoppy.ru/files/o/b/2011/09/13164983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98155"/>
            <a:ext cx="780487" cy="10715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7" name="Picture 2" descr="http://img.allcorp.ru/userfiles/039/101/images/34fdf647baeed1992a523bc73abbe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07" t="15767" r="16260" b="26905"/>
          <a:stretch/>
        </p:blipFill>
        <p:spPr bwMode="auto">
          <a:xfrm>
            <a:off x="479514" y="5922148"/>
            <a:ext cx="3960000" cy="8391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58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 стрелкой 31"/>
          <p:cNvCxnSpPr/>
          <p:nvPr/>
        </p:nvCxnSpPr>
        <p:spPr>
          <a:xfrm>
            <a:off x="4650802" y="1208275"/>
            <a:ext cx="1937422" cy="3335675"/>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572000" y="1208275"/>
            <a:ext cx="3384376" cy="564541"/>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1" name="Полилиния 10"/>
          <p:cNvSpPr/>
          <p:nvPr/>
        </p:nvSpPr>
        <p:spPr>
          <a:xfrm>
            <a:off x="189559" y="1862826"/>
            <a:ext cx="2584452" cy="3510390"/>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На работах, связанных с легкосмываемыми загрязнениями, работодатель имеет право не выдавать непосредственно работнику смывающие средства, а обеспечивает постоянное наличие в санитарно-бытовых помещениях мыла или дозаторов с жидким смывающим веществом.</a:t>
            </a:r>
          </a:p>
        </p:txBody>
      </p:sp>
      <p:sp>
        <p:nvSpPr>
          <p:cNvPr id="12" name="Полилиния 11"/>
          <p:cNvSpPr/>
          <p:nvPr/>
        </p:nvSpPr>
        <p:spPr>
          <a:xfrm>
            <a:off x="3248039" y="1777966"/>
            <a:ext cx="2866731" cy="1904358"/>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Работодатель обязан организовать надлежащий учет и контроль за выдачей работникам смывающих и (или) обезвреживающих средств в установленные сроки.</a:t>
            </a:r>
          </a:p>
        </p:txBody>
      </p:sp>
      <p:sp>
        <p:nvSpPr>
          <p:cNvPr id="13" name="Полилиния 12"/>
          <p:cNvSpPr/>
          <p:nvPr/>
        </p:nvSpPr>
        <p:spPr>
          <a:xfrm>
            <a:off x="6689908" y="1772816"/>
            <a:ext cx="2321488" cy="2633248"/>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Выдача работникам смывающих и (или) обезвреживающих средств должна фиксироваться под роспись в личной карточке учета выдачи смывающих и (или) обезвреживающих средств</a:t>
            </a:r>
          </a:p>
        </p:txBody>
      </p:sp>
      <p:cxnSp>
        <p:nvCxnSpPr>
          <p:cNvPr id="18" name="Прямая со стрелкой 17"/>
          <p:cNvCxnSpPr/>
          <p:nvPr/>
        </p:nvCxnSpPr>
        <p:spPr>
          <a:xfrm>
            <a:off x="1118576" y="3266982"/>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Полилиния 24"/>
          <p:cNvSpPr/>
          <p:nvPr/>
        </p:nvSpPr>
        <p:spPr>
          <a:xfrm>
            <a:off x="3707904" y="4543950"/>
            <a:ext cx="5303492" cy="2137245"/>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solidFill>
            <a:schemeClr val="accent3">
              <a:lumMod val="40000"/>
              <a:lumOff val="60000"/>
            </a:schemeClr>
          </a:solidFill>
          <a:ln w="38100">
            <a:solidFill>
              <a:schemeClr val="accent4"/>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dirty="0">
                <a:solidFill>
                  <a:srgbClr val="000000"/>
                </a:solidFill>
                <a:latin typeface="Times New Roman" pitchFamily="18" charset="0"/>
                <a:cs typeface="Times New Roman" pitchFamily="18" charset="0"/>
              </a:rPr>
              <a:t>Ответственность за своевременную и в полном объеме выдачу работникам смывающих и (или) обезвреживающих средств в соответствии с Типовыми нормами, за организацию контроля правильности их применения работниками, а также за хранение смывающих и (или) обезвреживающих средств возлагается на работодателя (его представителя)</a:t>
            </a:r>
          </a:p>
        </p:txBody>
      </p:sp>
      <p:cxnSp>
        <p:nvCxnSpPr>
          <p:cNvPr id="31" name="Прямая со стрелкой 30"/>
          <p:cNvCxnSpPr/>
          <p:nvPr/>
        </p:nvCxnSpPr>
        <p:spPr>
          <a:xfrm flipH="1">
            <a:off x="4405660" y="1208275"/>
            <a:ext cx="245142" cy="569691"/>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go2.imgsmail.ru/imgpreview?key=http%3A//www.suntall.ru/news/news%5F5.jpg&amp;mb=imgdb_preview_538"/>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1267012" y="5877272"/>
            <a:ext cx="1008129" cy="8321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go2.imgsmail.ru/imgpreview?key=http%3A//www.suntall.ru/news/news%5F5.jpg&amp;mb=imgdb_preview_538"/>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49418"/>
          <a:stretch/>
        </p:blipFill>
        <p:spPr bwMode="auto">
          <a:xfrm>
            <a:off x="174955" y="5877272"/>
            <a:ext cx="936847" cy="8155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go2.imgsmail.ru/imgpreview?key=http%3A//www.suntall.ru/news/news%5F5.jpg&amp;mb=imgdb_preview_538"/>
          <p:cNvPicPr>
            <a:picLocks noChangeAspect="1" noChangeArrowheads="1"/>
          </p:cNvPicPr>
          <p:nvPr/>
        </p:nvPicPr>
        <p:blipFill rotWithShape="1">
          <a:blip r:embed="rId2">
            <a:extLst>
              <a:ext uri="{28A0092B-C50C-407E-A947-70E740481C1C}">
                <a14:useLocalDpi xmlns:a14="http://schemas.microsoft.com/office/drawing/2010/main" val="0"/>
              </a:ext>
            </a:extLst>
          </a:blip>
          <a:srcRect l="24910" t="46031" r="22775"/>
          <a:stretch/>
        </p:blipFill>
        <p:spPr bwMode="auto">
          <a:xfrm>
            <a:off x="2490219" y="5877272"/>
            <a:ext cx="935508" cy="83166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47</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74955" y="22206"/>
            <a:ext cx="8969044" cy="800219"/>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Организация </a:t>
            </a:r>
            <a:r>
              <a:rPr lang="ru-RU" sz="2300" b="1" dirty="0" smtClean="0">
                <a:solidFill>
                  <a:srgbClr val="000000"/>
                </a:solidFill>
                <a:latin typeface="Times New Roman" panose="02020603050405020304" pitchFamily="18" charset="0"/>
                <a:cs typeface="Times New Roman" panose="02020603050405020304" pitchFamily="18" charset="0"/>
              </a:rPr>
              <a:t>обеспечения работников </a:t>
            </a:r>
          </a:p>
          <a:p>
            <a:pPr algn="ctr"/>
            <a:r>
              <a:rPr lang="ru-RU" sz="2300" b="1" dirty="0">
                <a:solidFill>
                  <a:srgbClr val="000000"/>
                </a:solidFill>
                <a:latin typeface="Times New Roman" panose="02020603050405020304" pitchFamily="18" charset="0"/>
                <a:cs typeface="Times New Roman" panose="02020603050405020304" pitchFamily="18" charset="0"/>
              </a:rPr>
              <a:t>о</a:t>
            </a:r>
            <a:r>
              <a:rPr lang="ru-RU" sz="2300" b="1" dirty="0" smtClean="0">
                <a:solidFill>
                  <a:srgbClr val="000000"/>
                </a:solidFill>
                <a:latin typeface="Times New Roman" panose="02020603050405020304" pitchFamily="18" charset="0"/>
                <a:cs typeface="Times New Roman" panose="02020603050405020304" pitchFamily="18" charset="0"/>
              </a:rPr>
              <a:t>безвреживающими и (или) смывающими средствами</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1771077" y="857236"/>
            <a:ext cx="5759448" cy="351039"/>
          </a:xfrm>
          <a:custGeom>
            <a:avLst/>
            <a:gdLst>
              <a:gd name="connsiteX0" fmla="*/ 0 w 1390840"/>
              <a:gd name="connsiteY0" fmla="*/ 139084 h 3855174"/>
              <a:gd name="connsiteX1" fmla="*/ 139084 w 1390840"/>
              <a:gd name="connsiteY1" fmla="*/ 0 h 3855174"/>
              <a:gd name="connsiteX2" fmla="*/ 1251756 w 1390840"/>
              <a:gd name="connsiteY2" fmla="*/ 0 h 3855174"/>
              <a:gd name="connsiteX3" fmla="*/ 1390840 w 1390840"/>
              <a:gd name="connsiteY3" fmla="*/ 139084 h 3855174"/>
              <a:gd name="connsiteX4" fmla="*/ 1390840 w 1390840"/>
              <a:gd name="connsiteY4" fmla="*/ 3716090 h 3855174"/>
              <a:gd name="connsiteX5" fmla="*/ 1251756 w 1390840"/>
              <a:gd name="connsiteY5" fmla="*/ 3855174 h 3855174"/>
              <a:gd name="connsiteX6" fmla="*/ 139084 w 1390840"/>
              <a:gd name="connsiteY6" fmla="*/ 3855174 h 3855174"/>
              <a:gd name="connsiteX7" fmla="*/ 0 w 1390840"/>
              <a:gd name="connsiteY7" fmla="*/ 3716090 h 3855174"/>
              <a:gd name="connsiteX8" fmla="*/ 0 w 1390840"/>
              <a:gd name="connsiteY8" fmla="*/ 139084 h 385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840" h="3855174">
                <a:moveTo>
                  <a:pt x="0" y="139084"/>
                </a:moveTo>
                <a:cubicBezTo>
                  <a:pt x="0" y="62270"/>
                  <a:pt x="62270" y="0"/>
                  <a:pt x="139084" y="0"/>
                </a:cubicBezTo>
                <a:lnTo>
                  <a:pt x="1251756" y="0"/>
                </a:lnTo>
                <a:cubicBezTo>
                  <a:pt x="1328570" y="0"/>
                  <a:pt x="1390840" y="62270"/>
                  <a:pt x="1390840" y="139084"/>
                </a:cubicBezTo>
                <a:lnTo>
                  <a:pt x="1390840" y="3716090"/>
                </a:lnTo>
                <a:cubicBezTo>
                  <a:pt x="1390840" y="3792904"/>
                  <a:pt x="1328570" y="3855174"/>
                  <a:pt x="1251756" y="3855174"/>
                </a:cubicBezTo>
                <a:lnTo>
                  <a:pt x="139084" y="3855174"/>
                </a:lnTo>
                <a:cubicBezTo>
                  <a:pt x="62270" y="3855174"/>
                  <a:pt x="0" y="3792904"/>
                  <a:pt x="0" y="3716090"/>
                </a:cubicBezTo>
                <a:lnTo>
                  <a:pt x="0" y="139084"/>
                </a:lnTo>
                <a:close/>
              </a:path>
            </a:pathLst>
          </a:custGeom>
          <a:gradFill flip="none" rotWithShape="1">
            <a:gsLst>
              <a:gs pos="0">
                <a:schemeClr val="accent4">
                  <a:lumMod val="40000"/>
                  <a:lumOff val="60000"/>
                </a:schemeClr>
              </a:gs>
              <a:gs pos="60000">
                <a:srgbClr val="D49E6C"/>
              </a:gs>
              <a:gs pos="91000">
                <a:srgbClr val="A65528"/>
              </a:gs>
              <a:gs pos="100000">
                <a:srgbClr val="663012"/>
              </a:gs>
            </a:gsLst>
            <a:lin ang="2700000" scaled="0"/>
            <a:tileRect/>
          </a:gradFill>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266" tIns="90266" rIns="90266" bIns="90266" numCol="1" spcCol="1270" anchor="ctr" anchorCtr="0">
            <a:noAutofit/>
          </a:bodyPr>
          <a:lstStyle/>
          <a:p>
            <a:pPr algn="ctr" defTabSz="577850">
              <a:lnSpc>
                <a:spcPct val="90000"/>
              </a:lnSpc>
              <a:spcBef>
                <a:spcPct val="0"/>
              </a:spcBef>
              <a:spcAft>
                <a:spcPct val="35000"/>
              </a:spcAft>
            </a:pPr>
            <a:r>
              <a:rPr lang="ru-RU" sz="2000" b="1" dirty="0">
                <a:solidFill>
                  <a:srgbClr val="000000"/>
                </a:solidFill>
                <a:latin typeface="Times New Roman" pitchFamily="18" charset="0"/>
                <a:cs typeface="Times New Roman" pitchFamily="18" charset="0"/>
              </a:rPr>
              <a:t>Положения стандарта</a:t>
            </a:r>
          </a:p>
        </p:txBody>
      </p:sp>
      <p:cxnSp>
        <p:nvCxnSpPr>
          <p:cNvPr id="28" name="Прямая со стрелкой 27"/>
          <p:cNvCxnSpPr/>
          <p:nvPr/>
        </p:nvCxnSpPr>
        <p:spPr>
          <a:xfrm flipH="1">
            <a:off x="1267012" y="1208275"/>
            <a:ext cx="3383789" cy="654551"/>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760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4955" y="22206"/>
            <a:ext cx="8969044" cy="1154162"/>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Виды смывающих и (или) обезвреживающих средств, наименования работ и производственных факторов, при воздействии которых необходима их выдача.</a:t>
            </a:r>
          </a:p>
        </p:txBody>
      </p:sp>
      <p:graphicFrame>
        <p:nvGraphicFramePr>
          <p:cNvPr id="3" name="Таблица 2"/>
          <p:cNvGraphicFramePr>
            <a:graphicFrameLocks noGrp="1"/>
          </p:cNvGraphicFramePr>
          <p:nvPr>
            <p:extLst>
              <p:ext uri="{D42A27DB-BD31-4B8C-83A1-F6EECF244321}">
                <p14:modId xmlns:p14="http://schemas.microsoft.com/office/powerpoint/2010/main" val="1915910809"/>
              </p:ext>
            </p:extLst>
          </p:nvPr>
        </p:nvGraphicFramePr>
        <p:xfrm>
          <a:off x="174955" y="1844824"/>
          <a:ext cx="8710915" cy="2262046"/>
        </p:xfrm>
        <a:graphic>
          <a:graphicData uri="http://schemas.openxmlformats.org/drawingml/2006/table">
            <a:tbl>
              <a:tblPr>
                <a:tableStyleId>{775DCB02-9BB8-47FD-8907-85C794F793BA}</a:tableStyleId>
              </a:tblPr>
              <a:tblGrid>
                <a:gridCol w="2476832"/>
                <a:gridCol w="6234083"/>
              </a:tblGrid>
              <a:tr h="1347647">
                <a:tc>
                  <a:txBody>
                    <a:bodyPr/>
                    <a:lstStyle/>
                    <a:p>
                      <a:pPr algn="just"/>
                      <a:r>
                        <a:rPr lang="ru-RU" sz="1800" b="1" dirty="0">
                          <a:solidFill>
                            <a:srgbClr val="000000"/>
                          </a:solidFill>
                          <a:effectLst/>
                          <a:latin typeface="Times New Roman" pitchFamily="18" charset="0"/>
                          <a:cs typeface="Times New Roman" pitchFamily="18" charset="0"/>
                        </a:rPr>
                        <a:t>Средства гидрофильного действия (впитывающие влагу, увлажняющие кожу)</a:t>
                      </a:r>
                    </a:p>
                  </a:txBody>
                  <a:tcPr marL="59988" marR="59988" marT="33743" marB="33743"/>
                </a:tc>
                <a:tc>
                  <a:txBody>
                    <a:bodyPr/>
                    <a:lstStyle/>
                    <a:p>
                      <a:pPr algn="just"/>
                      <a:r>
                        <a:rPr lang="ru-RU" sz="1800" dirty="0">
                          <a:solidFill>
                            <a:srgbClr val="000000"/>
                          </a:solidFill>
                          <a:effectLst/>
                          <a:latin typeface="Times New Roman" pitchFamily="18" charset="0"/>
                          <a:cs typeface="Times New Roman" pitchFamily="18" charset="0"/>
                        </a:rPr>
                        <a:t>Работы с органическими растворителями, техническими маслами, смазками, сажей, лаками и красками, смолами, нефтью и нефтепродуктами, графитом, различными видами производственной пыли (в том числе угольной, металлической, стекольной, бумажной и другими), мазутом, стекловолокном, смазочно-охлаждающими жидкостями </a:t>
                      </a:r>
                      <a:r>
                        <a:rPr lang="ru-RU" sz="1800" dirty="0" smtClean="0">
                          <a:solidFill>
                            <a:srgbClr val="000000"/>
                          </a:solidFill>
                          <a:effectLst/>
                          <a:latin typeface="Times New Roman" pitchFamily="18" charset="0"/>
                          <a:cs typeface="Times New Roman" pitchFamily="18" charset="0"/>
                        </a:rPr>
                        <a:t>на </a:t>
                      </a:r>
                      <a:r>
                        <a:rPr lang="ru-RU" sz="1800" dirty="0">
                          <a:solidFill>
                            <a:srgbClr val="000000"/>
                          </a:solidFill>
                          <a:effectLst/>
                          <a:latin typeface="Times New Roman" pitchFamily="18" charset="0"/>
                          <a:cs typeface="Times New Roman" pitchFamily="18" charset="0"/>
                        </a:rPr>
                        <a:t>масляной основе и другими водонерастворимыми материалами и веществами</a:t>
                      </a:r>
                      <a:endParaRPr lang="ru-RU" sz="1800" b="0" dirty="0">
                        <a:solidFill>
                          <a:srgbClr val="000000"/>
                        </a:solidFill>
                        <a:effectLst/>
                        <a:latin typeface="Times New Roman" pitchFamily="18" charset="0"/>
                        <a:cs typeface="Times New Roman" pitchFamily="18" charset="0"/>
                      </a:endParaRPr>
                    </a:p>
                  </a:txBody>
                  <a:tcPr marL="59988" marR="59988" marT="33743" marB="33743"/>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937643329"/>
              </p:ext>
            </p:extLst>
          </p:nvPr>
        </p:nvGraphicFramePr>
        <p:xfrm>
          <a:off x="174955" y="4149080"/>
          <a:ext cx="8717525" cy="2265998"/>
        </p:xfrm>
        <a:graphic>
          <a:graphicData uri="http://schemas.openxmlformats.org/drawingml/2006/table">
            <a:tbl>
              <a:tblPr>
                <a:tableStyleId>{775DCB02-9BB8-47FD-8907-85C794F793BA}</a:tableStyleId>
              </a:tblPr>
              <a:tblGrid>
                <a:gridCol w="2476832"/>
                <a:gridCol w="6240693"/>
              </a:tblGrid>
              <a:tr h="1351598">
                <a:tc>
                  <a:txBody>
                    <a:bodyPr/>
                    <a:lstStyle/>
                    <a:p>
                      <a:pPr marL="0" algn="just" defTabSz="914400" rtl="0" eaLnBrk="1" latinLnBrk="0" hangingPunct="1"/>
                      <a:r>
                        <a:rPr lang="ru-RU" sz="1800" b="1" kern="1200" dirty="0">
                          <a:solidFill>
                            <a:srgbClr val="000000"/>
                          </a:solidFill>
                          <a:effectLst/>
                          <a:latin typeface="Times New Roman" pitchFamily="18" charset="0"/>
                          <a:cs typeface="Times New Roman" pitchFamily="18" charset="0"/>
                        </a:rPr>
                        <a:t>Средства гидрофобного действия (отталкивающие влагу, сушащие кожу)</a:t>
                      </a:r>
                      <a:endParaRPr lang="ru-RU" sz="1800" b="1" kern="1200" dirty="0">
                        <a:solidFill>
                          <a:srgbClr val="000000"/>
                        </a:solidFill>
                        <a:effectLst/>
                        <a:latin typeface="Times New Roman" pitchFamily="18" charset="0"/>
                        <a:ea typeface="+mn-ea"/>
                        <a:cs typeface="Times New Roman" pitchFamily="18" charset="0"/>
                      </a:endParaRPr>
                    </a:p>
                  </a:txBody>
                  <a:tcPr marL="63500" marR="63500" marT="35719" marB="35719"/>
                </a:tc>
                <a:tc>
                  <a:txBody>
                    <a:bodyPr/>
                    <a:lstStyle/>
                    <a:p>
                      <a:pPr algn="just"/>
                      <a:r>
                        <a:rPr lang="ru-RU" sz="1800" dirty="0">
                          <a:solidFill>
                            <a:srgbClr val="000000"/>
                          </a:solidFill>
                          <a:effectLst/>
                          <a:latin typeface="Times New Roman" pitchFamily="18" charset="0"/>
                          <a:cs typeface="Times New Roman" pitchFamily="18" charset="0"/>
                        </a:rPr>
                        <a:t>Работы с водными растворами, водой (предусмотренные технологией), СОЖ на водной основе, дезинфицирующими средствами, растворами цемента, извести, кислот, щелочей, солей, щелочемасляными эмульсиями и другими водорастворимыми материалами и веществами; работы, выполняемые в резиновых перчатках или перчатках из полимерных материалов (без натуральной подкладки), закрытой спецобуви</a:t>
                      </a:r>
                      <a:endParaRPr lang="ru-RU" sz="1800" b="0" dirty="0">
                        <a:solidFill>
                          <a:srgbClr val="000000"/>
                        </a:solidFill>
                        <a:effectLst/>
                        <a:latin typeface="Times New Roman" pitchFamily="18" charset="0"/>
                        <a:cs typeface="Times New Roman" pitchFamily="18" charset="0"/>
                      </a:endParaRPr>
                    </a:p>
                  </a:txBody>
                  <a:tcPr marL="63500" marR="63500" marT="35719" marB="35719"/>
                </a:tc>
              </a:tr>
            </a:tbl>
          </a:graphicData>
        </a:graphic>
      </p:graphicFrame>
      <p:sp>
        <p:nvSpPr>
          <p:cNvPr id="9" name="Прямоугольник 8"/>
          <p:cNvSpPr/>
          <p:nvPr/>
        </p:nvSpPr>
        <p:spPr>
          <a:xfrm>
            <a:off x="991216" y="1340768"/>
            <a:ext cx="7392821"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dirty="0" smtClean="0">
                <a:solidFill>
                  <a:schemeClr val="accent4">
                    <a:lumMod val="50000"/>
                  </a:schemeClr>
                </a:solidFill>
                <a:latin typeface="Times New Roman" pitchFamily="18" charset="0"/>
                <a:cs typeface="Times New Roman" pitchFamily="18" charset="0"/>
              </a:rPr>
              <a:t>Защитные </a:t>
            </a:r>
            <a:r>
              <a:rPr lang="ru-RU" sz="2000" b="1" dirty="0">
                <a:solidFill>
                  <a:schemeClr val="accent4">
                    <a:lumMod val="50000"/>
                  </a:schemeClr>
                </a:solidFill>
                <a:latin typeface="Times New Roman" pitchFamily="18" charset="0"/>
                <a:cs typeface="Times New Roman" pitchFamily="18" charset="0"/>
              </a:rPr>
              <a:t>средства</a:t>
            </a:r>
          </a:p>
        </p:txBody>
      </p:sp>
      <p:sp>
        <p:nvSpPr>
          <p:cNvPr id="11" name="Rectangle 1"/>
          <p:cNvSpPr>
            <a:spLocks noChangeArrowheads="1"/>
          </p:cNvSpPr>
          <p:nvPr/>
        </p:nvSpPr>
        <p:spPr bwMode="auto">
          <a:xfrm>
            <a:off x="383117" y="204141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Номер слайда 11"/>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48</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902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4955" y="22206"/>
            <a:ext cx="8969044" cy="1154162"/>
          </a:xfrm>
          <a:prstGeom prst="rect">
            <a:avLst/>
          </a:prstGeom>
        </p:spPr>
        <p:txBody>
          <a:bodyPr wrap="square">
            <a:spAutoFit/>
          </a:bodyPr>
          <a:lstStyle/>
          <a:p>
            <a:pPr algn="ctr"/>
            <a:r>
              <a:rPr lang="ru-RU" sz="2300" b="1" dirty="0">
                <a:solidFill>
                  <a:srgbClr val="000000"/>
                </a:solidFill>
                <a:latin typeface="Times New Roman" panose="02020603050405020304" pitchFamily="18" charset="0"/>
                <a:cs typeface="Times New Roman" panose="02020603050405020304" pitchFamily="18" charset="0"/>
              </a:rPr>
              <a:t>Виды смывающих и (или) обезвреживающих средств, наименования работ и производственных факторов, при воздействии которых необходима их выдача.</a:t>
            </a:r>
          </a:p>
        </p:txBody>
      </p:sp>
      <p:graphicFrame>
        <p:nvGraphicFramePr>
          <p:cNvPr id="5" name="Таблица 4"/>
          <p:cNvGraphicFramePr>
            <a:graphicFrameLocks noGrp="1"/>
          </p:cNvGraphicFramePr>
          <p:nvPr>
            <p:extLst>
              <p:ext uri="{D42A27DB-BD31-4B8C-83A1-F6EECF244321}">
                <p14:modId xmlns:p14="http://schemas.microsoft.com/office/powerpoint/2010/main" val="1331028592"/>
              </p:ext>
            </p:extLst>
          </p:nvPr>
        </p:nvGraphicFramePr>
        <p:xfrm>
          <a:off x="251519" y="1594217"/>
          <a:ext cx="8640963" cy="894398"/>
        </p:xfrm>
        <a:graphic>
          <a:graphicData uri="http://schemas.openxmlformats.org/drawingml/2006/table">
            <a:tbl>
              <a:tblPr>
                <a:tableStyleId>{775DCB02-9BB8-47FD-8907-85C794F793BA}</a:tableStyleId>
              </a:tblPr>
              <a:tblGrid>
                <a:gridCol w="2664296"/>
                <a:gridCol w="5976667"/>
              </a:tblGrid>
              <a:tr h="551498">
                <a:tc>
                  <a:txBody>
                    <a:bodyPr/>
                    <a:lstStyle/>
                    <a:p>
                      <a:pPr algn="just"/>
                      <a:r>
                        <a:rPr lang="ru-RU" sz="1800" b="1" dirty="0">
                          <a:solidFill>
                            <a:srgbClr val="000000"/>
                          </a:solidFill>
                          <a:effectLst/>
                          <a:latin typeface="Times New Roman" pitchFamily="18" charset="0"/>
                          <a:cs typeface="Times New Roman" pitchFamily="18" charset="0"/>
                        </a:rPr>
                        <a:t>Средства комбинированного действия</a:t>
                      </a:r>
                    </a:p>
                  </a:txBody>
                  <a:tcPr marL="63500" marR="63500" marT="35719" marB="35719"/>
                </a:tc>
                <a:tc>
                  <a:txBody>
                    <a:bodyPr/>
                    <a:lstStyle/>
                    <a:p>
                      <a:pPr algn="just"/>
                      <a:r>
                        <a:rPr lang="ru-RU" sz="1800" dirty="0">
                          <a:solidFill>
                            <a:srgbClr val="000000"/>
                          </a:solidFill>
                          <a:effectLst/>
                          <a:latin typeface="Times New Roman" panose="02020603050405020304" pitchFamily="18" charset="0"/>
                          <a:cs typeface="Times New Roman" panose="02020603050405020304" pitchFamily="18" charset="0"/>
                        </a:rPr>
                        <a:t>Работы при попеременном воздействии водорастворимых и водонерастворимых материалов и веществ, указанных в пунктах 1 и </a:t>
                      </a:r>
                      <a:r>
                        <a:rPr lang="ru-RU" sz="1800" dirty="0" smtClean="0">
                          <a:solidFill>
                            <a:srgbClr val="000000"/>
                          </a:solidFill>
                          <a:effectLst/>
                          <a:latin typeface="Times New Roman" pitchFamily="18" charset="0"/>
                          <a:cs typeface="Times New Roman" pitchFamily="18" charset="0"/>
                        </a:rPr>
                        <a:t>2.</a:t>
                      </a:r>
                      <a:endParaRPr lang="ru-RU" sz="1800" dirty="0">
                        <a:solidFill>
                          <a:srgbClr val="000000"/>
                        </a:solidFill>
                        <a:effectLst/>
                        <a:latin typeface="Times New Roman" pitchFamily="18" charset="0"/>
                        <a:cs typeface="Times New Roman" pitchFamily="18" charset="0"/>
                      </a:endParaRPr>
                    </a:p>
                  </a:txBody>
                  <a:tcPr marL="63500" marR="63500" marT="35719" marB="35719"/>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313738725"/>
              </p:ext>
            </p:extLst>
          </p:nvPr>
        </p:nvGraphicFramePr>
        <p:xfrm>
          <a:off x="251519" y="2492896"/>
          <a:ext cx="8633875" cy="1443038"/>
        </p:xfrm>
        <a:graphic>
          <a:graphicData uri="http://schemas.openxmlformats.org/drawingml/2006/table">
            <a:tbl>
              <a:tblPr>
                <a:tableStyleId>{775DCB02-9BB8-47FD-8907-85C794F793BA}</a:tableStyleId>
              </a:tblPr>
              <a:tblGrid>
                <a:gridCol w="2664296"/>
                <a:gridCol w="5969579"/>
              </a:tblGrid>
              <a:tr h="1031558">
                <a:tc>
                  <a:txBody>
                    <a:bodyPr/>
                    <a:lstStyle/>
                    <a:p>
                      <a:pPr algn="just"/>
                      <a:r>
                        <a:rPr lang="ru-RU" sz="1800" b="1" dirty="0">
                          <a:solidFill>
                            <a:srgbClr val="000000"/>
                          </a:solidFill>
                          <a:effectLst/>
                          <a:latin typeface="Times New Roman" pitchFamily="18" charset="0"/>
                          <a:cs typeface="Times New Roman" pitchFamily="18" charset="0"/>
                        </a:rPr>
                        <a:t>Средства для защиты кожи при негативном влиянии </a:t>
                      </a:r>
                      <a:r>
                        <a:rPr lang="ru-RU" sz="1800" b="1" dirty="0" smtClean="0">
                          <a:solidFill>
                            <a:srgbClr val="000000"/>
                          </a:solidFill>
                          <a:effectLst/>
                          <a:latin typeface="Times New Roman" pitchFamily="18" charset="0"/>
                          <a:cs typeface="Times New Roman" pitchFamily="18" charset="0"/>
                        </a:rPr>
                        <a:t>окружаю-щей </a:t>
                      </a:r>
                      <a:r>
                        <a:rPr lang="ru-RU" sz="1800" b="1" dirty="0">
                          <a:solidFill>
                            <a:srgbClr val="000000"/>
                          </a:solidFill>
                          <a:effectLst/>
                          <a:latin typeface="Times New Roman" pitchFamily="18" charset="0"/>
                          <a:cs typeface="Times New Roman" pitchFamily="18" charset="0"/>
                        </a:rPr>
                        <a:t>среды (от раздражения и повреждения кожи)</a:t>
                      </a:r>
                    </a:p>
                  </a:txBody>
                  <a:tcPr marL="63500" marR="63500" marT="35719" marB="35719"/>
                </a:tc>
                <a:tc>
                  <a:txBody>
                    <a:bodyPr/>
                    <a:lstStyle/>
                    <a:p>
                      <a:pPr algn="just"/>
                      <a:r>
                        <a:rPr lang="ru-RU" sz="1800" dirty="0">
                          <a:solidFill>
                            <a:srgbClr val="000000"/>
                          </a:solidFill>
                          <a:effectLst/>
                          <a:latin typeface="Times New Roman" pitchFamily="18" charset="0"/>
                          <a:cs typeface="Times New Roman" pitchFamily="18" charset="0"/>
                        </a:rPr>
                        <a:t>Наружные, сварочные и другие работы, связанные с воздействием ультрафиолетового излучения диапазонов </a:t>
                      </a:r>
                      <a:r>
                        <a:rPr lang="ru-RU" sz="1800" dirty="0" smtClean="0">
                          <a:solidFill>
                            <a:srgbClr val="000000"/>
                          </a:solidFill>
                          <a:effectLst/>
                          <a:latin typeface="Times New Roman" pitchFamily="18" charset="0"/>
                          <a:cs typeface="Times New Roman" pitchFamily="18" charset="0"/>
                        </a:rPr>
                        <a:t>                A</a:t>
                      </a:r>
                      <a:r>
                        <a:rPr lang="ru-RU" sz="1800" dirty="0">
                          <a:solidFill>
                            <a:srgbClr val="000000"/>
                          </a:solidFill>
                          <a:effectLst/>
                          <a:latin typeface="Times New Roman" pitchFamily="18" charset="0"/>
                          <a:cs typeface="Times New Roman" pitchFamily="18" charset="0"/>
                        </a:rPr>
                        <a:t>, B, C или воздействием пониженных температур, </a:t>
                      </a:r>
                      <a:r>
                        <a:rPr lang="ru-RU" sz="1800" dirty="0" smtClean="0">
                          <a:solidFill>
                            <a:srgbClr val="000000"/>
                          </a:solidFill>
                          <a:effectLst/>
                          <a:latin typeface="Times New Roman" pitchFamily="18" charset="0"/>
                          <a:cs typeface="Times New Roman" pitchFamily="18" charset="0"/>
                        </a:rPr>
                        <a:t>ветра.</a:t>
                      </a:r>
                      <a:endParaRPr lang="ru-RU" sz="1800" dirty="0">
                        <a:solidFill>
                          <a:srgbClr val="000000"/>
                        </a:solidFill>
                        <a:effectLst/>
                        <a:latin typeface="Times New Roman" pitchFamily="18" charset="0"/>
                        <a:cs typeface="Times New Roman" pitchFamily="18" charset="0"/>
                      </a:endParaRPr>
                    </a:p>
                  </a:txBody>
                  <a:tcPr marL="63500" marR="63500" marT="35719" marB="35719"/>
                </a:tc>
              </a:tr>
            </a:tbl>
          </a:graphicData>
        </a:graphic>
      </p:graphicFrame>
      <p:sp>
        <p:nvSpPr>
          <p:cNvPr id="9" name="Прямоугольник 8"/>
          <p:cNvSpPr/>
          <p:nvPr/>
        </p:nvSpPr>
        <p:spPr>
          <a:xfrm>
            <a:off x="929282" y="1132232"/>
            <a:ext cx="7392821"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dirty="0" smtClean="0">
                <a:solidFill>
                  <a:schemeClr val="accent4">
                    <a:lumMod val="50000"/>
                  </a:schemeClr>
                </a:solidFill>
                <a:latin typeface="Times New Roman" pitchFamily="18" charset="0"/>
                <a:cs typeface="Times New Roman" pitchFamily="18" charset="0"/>
              </a:rPr>
              <a:t>Защитные </a:t>
            </a:r>
            <a:r>
              <a:rPr lang="ru-RU" sz="2000" b="1" dirty="0">
                <a:solidFill>
                  <a:schemeClr val="accent4">
                    <a:lumMod val="50000"/>
                  </a:schemeClr>
                </a:solidFill>
                <a:latin typeface="Times New Roman" pitchFamily="18" charset="0"/>
                <a:cs typeface="Times New Roman" pitchFamily="18" charset="0"/>
              </a:rPr>
              <a:t>средства</a:t>
            </a:r>
          </a:p>
        </p:txBody>
      </p:sp>
      <p:graphicFrame>
        <p:nvGraphicFramePr>
          <p:cNvPr id="10" name="Таблица 9"/>
          <p:cNvGraphicFramePr>
            <a:graphicFrameLocks noGrp="1"/>
          </p:cNvGraphicFramePr>
          <p:nvPr>
            <p:extLst>
              <p:ext uri="{D42A27DB-BD31-4B8C-83A1-F6EECF244321}">
                <p14:modId xmlns:p14="http://schemas.microsoft.com/office/powerpoint/2010/main" val="2272780503"/>
              </p:ext>
            </p:extLst>
          </p:nvPr>
        </p:nvGraphicFramePr>
        <p:xfrm>
          <a:off x="206008" y="3933056"/>
          <a:ext cx="8712387" cy="1656184"/>
        </p:xfrm>
        <a:graphic>
          <a:graphicData uri="http://schemas.openxmlformats.org/drawingml/2006/table">
            <a:tbl>
              <a:tblPr>
                <a:tableStyleId>{775DCB02-9BB8-47FD-8907-85C794F793BA}</a:tableStyleId>
              </a:tblPr>
              <a:tblGrid>
                <a:gridCol w="2709808"/>
                <a:gridCol w="6002579"/>
              </a:tblGrid>
              <a:tr h="1656184">
                <a:tc>
                  <a:txBody>
                    <a:bodyPr/>
                    <a:lstStyle/>
                    <a:p>
                      <a:pPr algn="just"/>
                      <a:r>
                        <a:rPr lang="ru-RU" sz="1800" b="1" dirty="0">
                          <a:solidFill>
                            <a:srgbClr val="000000"/>
                          </a:solidFill>
                          <a:effectLst/>
                          <a:latin typeface="Times New Roman" pitchFamily="18" charset="0"/>
                          <a:cs typeface="Times New Roman" pitchFamily="18" charset="0"/>
                        </a:rPr>
                        <a:t>Средства для защиты от </a:t>
                      </a:r>
                      <a:r>
                        <a:rPr lang="ru-RU" sz="1800" b="1" dirty="0" smtClean="0">
                          <a:solidFill>
                            <a:srgbClr val="000000"/>
                          </a:solidFill>
                          <a:effectLst/>
                          <a:latin typeface="Times New Roman" pitchFamily="18" charset="0"/>
                          <a:cs typeface="Times New Roman" pitchFamily="18" charset="0"/>
                        </a:rPr>
                        <a:t>бактериоло-гических</a:t>
                      </a:r>
                      <a:r>
                        <a:rPr lang="ru-RU" sz="1800" b="1" baseline="0" dirty="0" smtClean="0">
                          <a:solidFill>
                            <a:srgbClr val="000000"/>
                          </a:solidFill>
                          <a:effectLst/>
                          <a:latin typeface="Times New Roman" pitchFamily="18" charset="0"/>
                          <a:cs typeface="Times New Roman" pitchFamily="18" charset="0"/>
                        </a:rPr>
                        <a:t> </a:t>
                      </a:r>
                      <a:r>
                        <a:rPr lang="ru-RU" sz="1800" b="1" dirty="0" smtClean="0">
                          <a:solidFill>
                            <a:srgbClr val="000000"/>
                          </a:solidFill>
                          <a:effectLst/>
                          <a:latin typeface="Times New Roman" pitchFamily="18" charset="0"/>
                          <a:cs typeface="Times New Roman" pitchFamily="18" charset="0"/>
                        </a:rPr>
                        <a:t>вредных</a:t>
                      </a:r>
                      <a:r>
                        <a:rPr lang="ru-RU" sz="1800" b="1" dirty="0">
                          <a:solidFill>
                            <a:srgbClr val="000000"/>
                          </a:solidFill>
                          <a:effectLst/>
                          <a:latin typeface="Times New Roman" pitchFamily="18" charset="0"/>
                          <a:cs typeface="Times New Roman" pitchFamily="18" charset="0"/>
                        </a:rPr>
                        <a:t> факторов (дезинфицирующие)</a:t>
                      </a:r>
                    </a:p>
                  </a:txBody>
                  <a:tcPr marL="63500" marR="63500" marT="35719" marB="35719"/>
                </a:tc>
                <a:tc>
                  <a:txBody>
                    <a:bodyPr/>
                    <a:lstStyle/>
                    <a:p>
                      <a:pPr algn="just"/>
                      <a:r>
                        <a:rPr lang="ru-RU" sz="1800" dirty="0">
                          <a:solidFill>
                            <a:srgbClr val="000000"/>
                          </a:solidFill>
                          <a:effectLst/>
                          <a:latin typeface="Times New Roman" pitchFamily="18" charset="0"/>
                          <a:cs typeface="Times New Roman" pitchFamily="18" charset="0"/>
                        </a:rPr>
                        <a:t>Работы с бактериально опасными средами; при нахождении рабочего места удаленно от стационарных санитарно-бытовых узлов; работы, выполняемые в закрытой специальной обуви; при повышенных требованиях к стерильности рук на производстве</a:t>
                      </a:r>
                    </a:p>
                  </a:txBody>
                  <a:tcPr marL="63500" marR="63500" marT="35719" marB="35719"/>
                </a:tc>
              </a:tr>
            </a:tbl>
          </a:graphicData>
        </a:graphic>
      </p:graphicFrame>
      <p:sp>
        <p:nvSpPr>
          <p:cNvPr id="11" name="Rectangle 1"/>
          <p:cNvSpPr>
            <a:spLocks noChangeArrowheads="1"/>
          </p:cNvSpPr>
          <p:nvPr/>
        </p:nvSpPr>
        <p:spPr bwMode="auto">
          <a:xfrm>
            <a:off x="383117" y="204141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Номер слайда 11"/>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49</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048830707"/>
              </p:ext>
            </p:extLst>
          </p:nvPr>
        </p:nvGraphicFramePr>
        <p:xfrm>
          <a:off x="197574" y="5589240"/>
          <a:ext cx="8736971" cy="1168718"/>
        </p:xfrm>
        <a:graphic>
          <a:graphicData uri="http://schemas.openxmlformats.org/drawingml/2006/table">
            <a:tbl>
              <a:tblPr>
                <a:tableStyleId>{775DCB02-9BB8-47FD-8907-85C794F793BA}</a:tableStyleId>
              </a:tblPr>
              <a:tblGrid>
                <a:gridCol w="2688300"/>
                <a:gridCol w="6048671"/>
              </a:tblGrid>
              <a:tr h="711518">
                <a:tc>
                  <a:txBody>
                    <a:bodyPr/>
                    <a:lstStyle/>
                    <a:p>
                      <a:r>
                        <a:rPr lang="ru-RU" sz="1800" b="1" dirty="0">
                          <a:solidFill>
                            <a:srgbClr val="000000"/>
                          </a:solidFill>
                          <a:effectLst/>
                          <a:latin typeface="Times New Roman" panose="02020603050405020304" pitchFamily="18" charset="0"/>
                          <a:cs typeface="Times New Roman" panose="02020603050405020304" pitchFamily="18" charset="0"/>
                        </a:rPr>
                        <a:t>Средства для защиты от биологических вредных факторов (от укусов членистоногих)</a:t>
                      </a:r>
                    </a:p>
                  </a:txBody>
                  <a:tcPr marL="63500" marR="63500" marT="35719" marB="35719"/>
                </a:tc>
                <a:tc>
                  <a:txBody>
                    <a:bodyPr/>
                    <a:lstStyle/>
                    <a:p>
                      <a:r>
                        <a:rPr lang="ru-RU" sz="1800" b="0" dirty="0">
                          <a:solidFill>
                            <a:srgbClr val="000000"/>
                          </a:solidFill>
                          <a:effectLst/>
                          <a:latin typeface="Times New Roman" panose="02020603050405020304" pitchFamily="18" charset="0"/>
                          <a:cs typeface="Times New Roman" panose="02020603050405020304" pitchFamily="18" charset="0"/>
                        </a:rPr>
                        <a:t>Наружные работы (сезонно, при температуре выше 0° Цельсия) в период активности кровососущих и жалящих насекомых и паукообразных</a:t>
                      </a:r>
                    </a:p>
                  </a:txBody>
                  <a:tcPr marL="63500" marR="63500" marT="35719" marB="35719"/>
                </a:tc>
              </a:tr>
            </a:tbl>
          </a:graphicData>
        </a:graphic>
      </p:graphicFrame>
    </p:spTree>
    <p:extLst>
      <p:ext uri="{BB962C8B-B14F-4D97-AF65-F5344CB8AC3E}">
        <p14:creationId xmlns:p14="http://schemas.microsoft.com/office/powerpoint/2010/main" val="3385875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5"/>
          <p:cNvSpPr>
            <a:spLocks noGrp="1"/>
          </p:cNvSpPr>
          <p:nvPr>
            <p:ph idx="1"/>
          </p:nvPr>
        </p:nvSpPr>
        <p:spPr>
          <a:xfrm>
            <a:off x="407029" y="80628"/>
            <a:ext cx="8736971" cy="1154162"/>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Ответственность </a:t>
            </a:r>
            <a:r>
              <a:rPr lang="ru-RU" sz="2300" b="1" dirty="0">
                <a:solidFill>
                  <a:srgbClr val="000000"/>
                </a:solidFill>
                <a:latin typeface="Times New Roman" panose="02020603050405020304" pitchFamily="18" charset="0"/>
                <a:cs typeface="Times New Roman" panose="02020603050405020304" pitchFamily="18" charset="0"/>
              </a:rPr>
              <a:t>работодателя по обеспечению работающих специальной одеждой, специальной обувью и другими средствами индивидуальной защиты</a:t>
            </a:r>
            <a:r>
              <a:rPr lang="ru-RU" sz="2300" b="1" dirty="0" smtClean="0">
                <a:solidFill>
                  <a:srgbClr val="000000"/>
                </a:solidFill>
                <a:latin typeface="Times New Roman" panose="02020603050405020304" pitchFamily="18" charset="0"/>
                <a:cs typeface="Times New Roman" panose="02020603050405020304" pitchFamily="18" charset="0"/>
              </a:rPr>
              <a:t>.</a:t>
            </a:r>
            <a:endParaRPr lang="ru-RU" sz="2300" b="1" dirty="0">
              <a:solidFill>
                <a:srgbClr val="00000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9" name="Объект 5"/>
          <p:cNvSpPr>
            <a:spLocks noGrp="1"/>
          </p:cNvSpPr>
          <p:nvPr>
            <p:ph idx="4294967295"/>
          </p:nvPr>
        </p:nvSpPr>
        <p:spPr>
          <a:xfrm>
            <a:off x="107504" y="5229200"/>
            <a:ext cx="8832850" cy="1477328"/>
          </a:xfrm>
          <a:prstGeom prst="rect">
            <a:avLst/>
          </a:prstGeom>
        </p:spPr>
        <p:txBody>
          <a:bodyPr wrap="square">
            <a:spAutoFit/>
          </a:bodyPr>
          <a:lstStyle/>
          <a:p>
            <a:pPr marL="0" indent="0" algn="just"/>
            <a:r>
              <a:rPr lang="ru-RU" sz="1800" b="1" dirty="0" smtClean="0">
                <a:solidFill>
                  <a:srgbClr val="000000"/>
                </a:solidFill>
                <a:latin typeface="Times New Roman" panose="02020603050405020304" pitchFamily="18" charset="0"/>
                <a:cs typeface="Times New Roman" panose="02020603050405020304" pitchFamily="18" charset="0"/>
              </a:rPr>
              <a:t>           </a:t>
            </a:r>
            <a:r>
              <a:rPr lang="ru-RU" sz="1800" b="1" u="sng" dirty="0" smtClean="0">
                <a:solidFill>
                  <a:srgbClr val="000000"/>
                </a:solidFill>
                <a:latin typeface="Times New Roman" panose="02020603050405020304" pitchFamily="18" charset="0"/>
                <a:cs typeface="Times New Roman" panose="02020603050405020304" pitchFamily="18" charset="0"/>
              </a:rPr>
              <a:t>Ответственность</a:t>
            </a:r>
            <a:r>
              <a:rPr lang="ru-RU" sz="1800" b="1" dirty="0" smtClean="0">
                <a:solidFill>
                  <a:srgbClr val="000000"/>
                </a:solidFill>
                <a:latin typeface="Times New Roman" panose="02020603050405020304" pitchFamily="18" charset="0"/>
                <a:cs typeface="Times New Roman" panose="02020603050405020304" pitchFamily="18" charset="0"/>
              </a:rPr>
              <a:t> </a:t>
            </a:r>
            <a:r>
              <a:rPr lang="ru-RU" sz="1800" b="1" dirty="0">
                <a:solidFill>
                  <a:srgbClr val="000000"/>
                </a:solidFill>
                <a:latin typeface="Times New Roman" panose="02020603050405020304" pitchFamily="18" charset="0"/>
                <a:cs typeface="Times New Roman" panose="02020603050405020304" pitchFamily="18" charset="0"/>
              </a:rPr>
              <a:t>за своевременную и в полном объеме выдачу работникам прошедших в установленном порядке сертификацию или декларирование соответствия СИЗ в соответствии </a:t>
            </a:r>
            <a:r>
              <a:rPr lang="ru-RU" sz="1800" b="1" dirty="0" smtClean="0">
                <a:solidFill>
                  <a:srgbClr val="000000"/>
                </a:solidFill>
                <a:latin typeface="Times New Roman" panose="02020603050405020304" pitchFamily="18" charset="0"/>
                <a:cs typeface="Times New Roman" panose="02020603050405020304" pitchFamily="18" charset="0"/>
              </a:rPr>
              <a:t>с типовыми нормами, за организацию контроля, за правильностью их применения работниками, а также за хранение и уход за СИЗ возлагается на работодателя (его представителя).</a:t>
            </a:r>
            <a:endParaRPr lang="ru-RU" sz="1800" b="1" dirty="0">
              <a:solidFill>
                <a:srgbClr val="000000"/>
              </a:solidFill>
              <a:latin typeface="Times New Roman" panose="02020603050405020304" pitchFamily="18" charset="0"/>
              <a:cs typeface="Times New Roman" panose="02020603050405020304" pitchFamily="18" charset="0"/>
              <a:hlinkClick r:id="rId2"/>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72243181"/>
              </p:ext>
            </p:extLst>
          </p:nvPr>
        </p:nvGraphicFramePr>
        <p:xfrm>
          <a:off x="251520" y="1196753"/>
          <a:ext cx="8640960" cy="4104870"/>
        </p:xfrm>
        <a:graphic>
          <a:graphicData uri="http://schemas.openxmlformats.org/drawingml/2006/table">
            <a:tbl>
              <a:tblPr firstRow="1" firstCol="1" bandRow="1">
                <a:tableStyleId>{C4B1156A-380E-4F78-BDF5-A606A8083BF9}</a:tableStyleId>
              </a:tblPr>
              <a:tblGrid>
                <a:gridCol w="1656184"/>
                <a:gridCol w="6984776"/>
              </a:tblGrid>
              <a:tr h="2221961">
                <a:tc>
                  <a:txBody>
                    <a:bodyPr/>
                    <a:lstStyle/>
                    <a:p>
                      <a:pPr algn="just">
                        <a:spcAft>
                          <a:spcPts val="0"/>
                        </a:spcAft>
                      </a:pPr>
                      <a:r>
                        <a:rPr lang="ru-RU" sz="2000" b="1" dirty="0" smtClean="0">
                          <a:solidFill>
                            <a:schemeClr val="accent4">
                              <a:lumMod val="50000"/>
                            </a:schemeClr>
                          </a:solidFill>
                          <a:effectLst/>
                          <a:latin typeface="Times New Roman" panose="02020603050405020304" pitchFamily="18" charset="0"/>
                          <a:cs typeface="Times New Roman" panose="02020603050405020304" pitchFamily="18" charset="0"/>
                        </a:rPr>
                        <a:t>Нарушение законодате-льства </a:t>
                      </a:r>
                      <a:r>
                        <a:rPr lang="ru-RU" sz="2000" b="1" dirty="0">
                          <a:solidFill>
                            <a:schemeClr val="accent4">
                              <a:lumMod val="50000"/>
                            </a:schemeClr>
                          </a:solidFill>
                          <a:effectLst/>
                          <a:latin typeface="Times New Roman" panose="02020603050405020304" pitchFamily="18" charset="0"/>
                          <a:cs typeface="Times New Roman" panose="02020603050405020304" pitchFamily="18" charset="0"/>
                        </a:rPr>
                        <a:t>о труде и об охране труда</a:t>
                      </a:r>
                      <a:endParaRPr lang="ru-RU" sz="2000" b="1" dirty="0">
                        <a:solidFill>
                          <a:schemeClr val="accent4">
                            <a:lumMod val="50000"/>
                          </a:schemeClr>
                        </a:solidFill>
                        <a:effectLst/>
                        <a:latin typeface="Times New Roman" pitchFamily="18" charset="0"/>
                        <a:ea typeface="Calibri"/>
                        <a:cs typeface="Times New Roman" pitchFamily="18" charset="0"/>
                      </a:endParaRPr>
                    </a:p>
                  </a:txBody>
                  <a:tcPr marL="25965" marR="25965" marT="0" marB="0"/>
                </a:tc>
                <a:tc>
                  <a:txBody>
                    <a:bodyPr/>
                    <a:lstStyle/>
                    <a:p>
                      <a:pPr algn="just">
                        <a:spcAft>
                          <a:spcPts val="0"/>
                        </a:spcAft>
                      </a:pPr>
                      <a:r>
                        <a:rPr lang="ru-RU" sz="2000" b="0" dirty="0">
                          <a:solidFill>
                            <a:schemeClr val="accent4">
                              <a:lumMod val="50000"/>
                            </a:schemeClr>
                          </a:solidFill>
                          <a:effectLst/>
                          <a:latin typeface="Times New Roman" panose="02020603050405020304" pitchFamily="18" charset="0"/>
                          <a:cs typeface="Times New Roman" panose="02020603050405020304" pitchFamily="18" charset="0"/>
                        </a:rPr>
                        <a:t>Административный штраф в </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размере:</a:t>
                      </a:r>
                    </a:p>
                    <a:p>
                      <a:pPr algn="just">
                        <a:spcAft>
                          <a:spcPts val="0"/>
                        </a:spcAft>
                      </a:pP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 -   на </a:t>
                      </a:r>
                      <a:r>
                        <a:rPr lang="ru-RU" sz="2000" b="0" dirty="0">
                          <a:solidFill>
                            <a:schemeClr val="accent4">
                              <a:lumMod val="50000"/>
                            </a:schemeClr>
                          </a:solidFill>
                          <a:effectLst/>
                          <a:latin typeface="Times New Roman" panose="02020603050405020304" pitchFamily="18" charset="0"/>
                          <a:cs typeface="Times New Roman" panose="02020603050405020304" pitchFamily="18" charset="0"/>
                        </a:rPr>
                        <a:t>должностных лиц -  от 1000 до 5000 руб</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a:t>
                      </a:r>
                      <a:endParaRPr lang="ru-RU" sz="2000" b="0" dirty="0">
                        <a:solidFill>
                          <a:schemeClr val="accent4">
                            <a:lumMod val="50000"/>
                          </a:schemeClr>
                        </a:solidFill>
                        <a:effectLst/>
                        <a:latin typeface="Times New Roman" panose="02020603050405020304" pitchFamily="18" charset="0"/>
                        <a:cs typeface="Times New Roman" panose="02020603050405020304" pitchFamily="18" charset="0"/>
                      </a:endParaRPr>
                    </a:p>
                    <a:p>
                      <a:pPr algn="just">
                        <a:spcAft>
                          <a:spcPts val="0"/>
                        </a:spcAft>
                      </a:pPr>
                      <a:r>
                        <a:rPr lang="ru-RU" sz="2000" b="0" dirty="0">
                          <a:solidFill>
                            <a:schemeClr val="accent4">
                              <a:lumMod val="50000"/>
                            </a:schemeClr>
                          </a:solidFill>
                          <a:effectLst/>
                          <a:latin typeface="Times New Roman" panose="02020603050405020304" pitchFamily="18" charset="0"/>
                          <a:cs typeface="Times New Roman" panose="02020603050405020304" pitchFamily="18" charset="0"/>
                        </a:rPr>
                        <a:t>- на лиц, </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осуществляющих предпринимательскую </a:t>
                      </a:r>
                      <a:r>
                        <a:rPr lang="ru-RU" sz="2000" b="0" dirty="0">
                          <a:solidFill>
                            <a:schemeClr val="accent4">
                              <a:lumMod val="50000"/>
                            </a:schemeClr>
                          </a:solidFill>
                          <a:effectLst/>
                          <a:latin typeface="Times New Roman" panose="02020603050405020304" pitchFamily="18" charset="0"/>
                          <a:cs typeface="Times New Roman" panose="02020603050405020304" pitchFamily="18" charset="0"/>
                        </a:rPr>
                        <a:t>деятельность без образования юр. </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лица</a:t>
                      </a:r>
                      <a:r>
                        <a:rPr lang="ru-RU" sz="2000" b="0" dirty="0">
                          <a:solidFill>
                            <a:schemeClr val="accent4">
                              <a:lumMod val="50000"/>
                            </a:schemeClr>
                          </a:solidFill>
                          <a:effectLst/>
                          <a:latin typeface="Times New Roman" panose="02020603050405020304" pitchFamily="18" charset="0"/>
                          <a:cs typeface="Times New Roman" panose="02020603050405020304" pitchFamily="18" charset="0"/>
                        </a:rPr>
                        <a:t>, от 1000 до 5000 руб., и адм. приостановление деятельности до 90 </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суток;</a:t>
                      </a:r>
                      <a:endParaRPr lang="ru-RU" sz="20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Char char="-"/>
                        <a:tabLst/>
                        <a:defRPr/>
                      </a:pP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    на </a:t>
                      </a:r>
                      <a:r>
                        <a:rPr lang="ru-RU" sz="2000" b="0" dirty="0">
                          <a:solidFill>
                            <a:schemeClr val="accent4">
                              <a:lumMod val="50000"/>
                            </a:schemeClr>
                          </a:solidFill>
                          <a:effectLst/>
                          <a:latin typeface="Times New Roman" panose="02020603050405020304" pitchFamily="18" charset="0"/>
                          <a:cs typeface="Times New Roman" panose="02020603050405020304" pitchFamily="18" charset="0"/>
                        </a:rPr>
                        <a:t>юр. лиц – от 30000 до 50000 руб. или адм. приостановление деятельности на срок до 90 </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суток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(п.1 ст. 5.27. КоАП РФ) </a:t>
                      </a:r>
                      <a:endParaRPr lang="ru-RU" sz="2000" b="0" dirty="0">
                        <a:solidFill>
                          <a:schemeClr val="accent4">
                            <a:lumMod val="50000"/>
                          </a:schemeClr>
                        </a:solidFill>
                        <a:effectLst/>
                        <a:latin typeface="Times New Roman" pitchFamily="18" charset="0"/>
                        <a:ea typeface="Calibri"/>
                        <a:cs typeface="Times New Roman" pitchFamily="18" charset="0"/>
                      </a:endParaRPr>
                    </a:p>
                  </a:txBody>
                  <a:tcPr marL="25965" marR="25965" marT="0" marB="0"/>
                </a:tc>
              </a:tr>
              <a:tr h="1666470">
                <a:tc>
                  <a:txBody>
                    <a:bodyPr/>
                    <a:lstStyle/>
                    <a:p>
                      <a:pPr algn="just">
                        <a:spcAft>
                          <a:spcPts val="0"/>
                        </a:spcAft>
                      </a:pP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Дисквалифи-кация на срок от 1 года до 3 лет </a:t>
                      </a:r>
                      <a:r>
                        <a:rPr lang="ru-RU" sz="2000" b="0" baseline="0" dirty="0" smtClean="0">
                          <a:solidFill>
                            <a:schemeClr val="accent4">
                              <a:lumMod val="50000"/>
                            </a:schemeClr>
                          </a:solidFill>
                          <a:effectLst/>
                          <a:latin typeface="Times New Roman" panose="02020603050405020304" pitchFamily="18" charset="0"/>
                          <a:cs typeface="Times New Roman" panose="02020603050405020304" pitchFamily="18" charset="0"/>
                        </a:rPr>
                        <a:t> </a:t>
                      </a:r>
                      <a:r>
                        <a:rPr lang="ru-RU" sz="2000" b="0" dirty="0" smtClean="0">
                          <a:solidFill>
                            <a:schemeClr val="accent4">
                              <a:lumMod val="50000"/>
                            </a:schemeClr>
                          </a:solidFill>
                          <a:effectLst/>
                          <a:latin typeface="Times New Roman" panose="02020603050405020304" pitchFamily="18" charset="0"/>
                          <a:cs typeface="Times New Roman" panose="02020603050405020304" pitchFamily="18" charset="0"/>
                        </a:rPr>
                        <a:t>(п.2 ст. 5.27КоАП РФ)</a:t>
                      </a:r>
                      <a:endParaRPr lang="ru-RU" sz="2000" b="1" dirty="0">
                        <a:solidFill>
                          <a:schemeClr val="accent4">
                            <a:lumMod val="50000"/>
                          </a:schemeClr>
                        </a:solidFill>
                        <a:effectLst/>
                        <a:latin typeface="Times New Roman" pitchFamily="18" charset="0"/>
                        <a:ea typeface="Calibri"/>
                        <a:cs typeface="Times New Roman" pitchFamily="18" charset="0"/>
                      </a:endParaRPr>
                    </a:p>
                  </a:txBody>
                  <a:tcPr marL="25965" marR="25965" marT="0" marB="0"/>
                </a:tc>
                <a:tc>
                  <a:txBody>
                    <a:bodyPr/>
                    <a:lstStyle/>
                    <a:p>
                      <a:pPr algn="just">
                        <a:spcAft>
                          <a:spcPts val="0"/>
                        </a:spcAft>
                      </a:pPr>
                      <a:r>
                        <a:rPr lang="ru-RU" sz="2000" b="1" dirty="0" smtClean="0">
                          <a:solidFill>
                            <a:schemeClr val="accent4">
                              <a:lumMod val="50000"/>
                            </a:schemeClr>
                          </a:solidFill>
                          <a:effectLst/>
                          <a:latin typeface="Times New Roman" panose="02020603050405020304" pitchFamily="18" charset="0"/>
                          <a:cs typeface="Times New Roman" panose="02020603050405020304" pitchFamily="18" charset="0"/>
                        </a:rPr>
                        <a:t>Нарушение законодательства о труде и об охране труда должностным лицом, ранее подвергнутым административному наказанию за аналогичное административное правонарушение.</a:t>
                      </a:r>
                      <a:endParaRPr lang="ru-RU" sz="2000" b="1" dirty="0" smtClean="0">
                        <a:solidFill>
                          <a:schemeClr val="accent4">
                            <a:lumMod val="50000"/>
                          </a:schemeClr>
                        </a:solidFill>
                        <a:effectLst/>
                        <a:latin typeface="Times New Roman" pitchFamily="18" charset="0"/>
                        <a:ea typeface="Calibri"/>
                        <a:cs typeface="Times New Roman" pitchFamily="18" charset="0"/>
                      </a:endParaRPr>
                    </a:p>
                  </a:txBody>
                  <a:tcPr marL="25965" marR="25965" marT="0" marB="0"/>
                </a:tc>
              </a:tr>
            </a:tbl>
          </a:graphicData>
        </a:graphic>
      </p:graphicFrame>
    </p:spTree>
    <p:extLst>
      <p:ext uri="{BB962C8B-B14F-4D97-AF65-F5344CB8AC3E}">
        <p14:creationId xmlns:p14="http://schemas.microsoft.com/office/powerpoint/2010/main" val="2921435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15616" y="188640"/>
            <a:ext cx="7392821"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000" b="1" dirty="0">
                <a:solidFill>
                  <a:schemeClr val="accent4">
                    <a:lumMod val="50000"/>
                  </a:schemeClr>
                </a:solidFill>
                <a:latin typeface="Times New Roman" pitchFamily="18" charset="0"/>
                <a:cs typeface="Times New Roman" pitchFamily="18" charset="0"/>
              </a:rPr>
              <a:t>Очищающие средства</a:t>
            </a:r>
          </a:p>
        </p:txBody>
      </p:sp>
      <p:graphicFrame>
        <p:nvGraphicFramePr>
          <p:cNvPr id="10" name="Таблица 9"/>
          <p:cNvGraphicFramePr>
            <a:graphicFrameLocks noGrp="1"/>
          </p:cNvGraphicFramePr>
          <p:nvPr>
            <p:extLst>
              <p:ext uri="{D42A27DB-BD31-4B8C-83A1-F6EECF244321}">
                <p14:modId xmlns:p14="http://schemas.microsoft.com/office/powerpoint/2010/main" val="3264272919"/>
              </p:ext>
            </p:extLst>
          </p:nvPr>
        </p:nvGraphicFramePr>
        <p:xfrm>
          <a:off x="179513" y="764704"/>
          <a:ext cx="8784976" cy="1168718"/>
        </p:xfrm>
        <a:graphic>
          <a:graphicData uri="http://schemas.openxmlformats.org/drawingml/2006/table">
            <a:tbl>
              <a:tblPr>
                <a:tableStyleId>{775DCB02-9BB8-47FD-8907-85C794F793BA}</a:tableStyleId>
              </a:tblPr>
              <a:tblGrid>
                <a:gridCol w="2836709"/>
                <a:gridCol w="5948267"/>
              </a:tblGrid>
              <a:tr h="711518">
                <a:tc>
                  <a:txBody>
                    <a:bodyPr/>
                    <a:lstStyle/>
                    <a:p>
                      <a:pPr algn="just"/>
                      <a:r>
                        <a:rPr lang="ru-RU" sz="1800" b="1" dirty="0">
                          <a:solidFill>
                            <a:srgbClr val="000000"/>
                          </a:solidFill>
                          <a:effectLst/>
                          <a:latin typeface="Times New Roman" pitchFamily="18" charset="0"/>
                          <a:cs typeface="Times New Roman" pitchFamily="18" charset="0"/>
                        </a:rPr>
                        <a:t>Мыло или жидкие моющие средства в том числе: для мытья рук для мытья тела</a:t>
                      </a:r>
                    </a:p>
                  </a:txBody>
                  <a:tcPr marL="63500" marR="63500" marT="35719" marB="35719"/>
                </a:tc>
                <a:tc>
                  <a:txBody>
                    <a:bodyPr/>
                    <a:lstStyle/>
                    <a:p>
                      <a:pPr algn="just"/>
                      <a:r>
                        <a:rPr lang="ru-RU" sz="1800" dirty="0">
                          <a:solidFill>
                            <a:srgbClr val="000000"/>
                          </a:solidFill>
                          <a:effectLst/>
                          <a:latin typeface="Times New Roman" pitchFamily="18" charset="0"/>
                          <a:cs typeface="Times New Roman" pitchFamily="18" charset="0"/>
                        </a:rPr>
                        <a:t>Работы, связанные с легкосмываемыми загрязнениями</a:t>
                      </a:r>
                    </a:p>
                  </a:txBody>
                  <a:tcPr marL="63500" marR="63500" marT="35719" marB="35719"/>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492361069"/>
              </p:ext>
            </p:extLst>
          </p:nvPr>
        </p:nvGraphicFramePr>
        <p:xfrm>
          <a:off x="179512" y="2132856"/>
          <a:ext cx="8798618" cy="1443038"/>
        </p:xfrm>
        <a:graphic>
          <a:graphicData uri="http://schemas.openxmlformats.org/drawingml/2006/table">
            <a:tbl>
              <a:tblPr>
                <a:tableStyleId>{775DCB02-9BB8-47FD-8907-85C794F793BA}</a:tableStyleId>
              </a:tblPr>
              <a:tblGrid>
                <a:gridCol w="2803955"/>
                <a:gridCol w="5994663"/>
              </a:tblGrid>
              <a:tr h="871538">
                <a:tc>
                  <a:txBody>
                    <a:bodyPr/>
                    <a:lstStyle/>
                    <a:p>
                      <a:pPr algn="just"/>
                      <a:r>
                        <a:rPr lang="ru-RU" sz="1800" b="1" dirty="0">
                          <a:solidFill>
                            <a:srgbClr val="000000"/>
                          </a:solidFill>
                          <a:effectLst/>
                          <a:latin typeface="Times New Roman" pitchFamily="18" charset="0"/>
                          <a:cs typeface="Times New Roman" pitchFamily="18" charset="0"/>
                        </a:rPr>
                        <a:t>Твердое туалетное мыло или жидкие моющие средства</a:t>
                      </a:r>
                    </a:p>
                  </a:txBody>
                  <a:tcPr marL="63500" marR="63500" marT="35719" marB="35719"/>
                </a:tc>
                <a:tc>
                  <a:txBody>
                    <a:bodyPr/>
                    <a:lstStyle/>
                    <a:p>
                      <a:pPr algn="just"/>
                      <a:r>
                        <a:rPr lang="ru-RU" sz="1800" dirty="0">
                          <a:solidFill>
                            <a:srgbClr val="000000"/>
                          </a:solidFill>
                          <a:effectLst/>
                          <a:latin typeface="Times New Roman" pitchFamily="18" charset="0"/>
                          <a:cs typeface="Times New Roman" pitchFamily="18" charset="0"/>
                        </a:rPr>
                        <a:t>Работы, связанные с трудносмываемыми, устойчивыми загрязнениями: масла, смазки, нефтепродукты, лаки, краски, смолы, клеи, битум, мазут, силикон, сажа, графит, различные виды производственной пыли (в том числе угольная, металлическая)</a:t>
                      </a:r>
                    </a:p>
                  </a:txBody>
                  <a:tcPr marL="63500" marR="63500" marT="35719" marB="35719"/>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491061691"/>
              </p:ext>
            </p:extLst>
          </p:nvPr>
        </p:nvGraphicFramePr>
        <p:xfrm>
          <a:off x="179512" y="3717032"/>
          <a:ext cx="8798617" cy="2052228"/>
        </p:xfrm>
        <a:graphic>
          <a:graphicData uri="http://schemas.openxmlformats.org/drawingml/2006/table">
            <a:tbl>
              <a:tblPr>
                <a:tableStyleId>{775DCB02-9BB8-47FD-8907-85C794F793BA}</a:tableStyleId>
              </a:tblPr>
              <a:tblGrid>
                <a:gridCol w="2784309"/>
                <a:gridCol w="6014308"/>
              </a:tblGrid>
              <a:tr h="2052228">
                <a:tc>
                  <a:txBody>
                    <a:bodyPr/>
                    <a:lstStyle/>
                    <a:p>
                      <a:r>
                        <a:rPr lang="ru-RU" sz="1800" b="1" dirty="0">
                          <a:solidFill>
                            <a:srgbClr val="000000"/>
                          </a:solidFill>
                          <a:effectLst/>
                          <a:latin typeface="Times New Roman" pitchFamily="18" charset="0"/>
                          <a:cs typeface="Times New Roman" pitchFamily="18" charset="0"/>
                        </a:rPr>
                        <a:t>Очищающие кремы, гели и пасты</a:t>
                      </a:r>
                    </a:p>
                  </a:txBody>
                  <a:tcPr marL="63500" marR="63500" marT="35719" marB="35719"/>
                </a:tc>
                <a:tc>
                  <a:txBody>
                    <a:bodyPr/>
                    <a:lstStyle/>
                    <a:p>
                      <a:pPr algn="just"/>
                      <a:r>
                        <a:rPr lang="ru-RU" sz="1800" dirty="0">
                          <a:solidFill>
                            <a:srgbClr val="000000"/>
                          </a:solidFill>
                          <a:effectLst/>
                          <a:latin typeface="Times New Roman" pitchFamily="18" charset="0"/>
                          <a:cs typeface="Times New Roman" pitchFamily="18" charset="0"/>
                        </a:rPr>
                        <a:t>Работы, связанные с трудносмываемыми, устойчивыми загрязнениями: масла, смазки, нефтепродукты, лаки, краски, смолы, клеи, битум, мазут, силикон, сажа, графит, различные виды производственной пыли (в том числе угольная, металлическая)</a:t>
                      </a:r>
                    </a:p>
                  </a:txBody>
                  <a:tcPr marL="63500" marR="63500" marT="35719" marB="35719"/>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50</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140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115616" y="343527"/>
            <a:ext cx="7392821"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000" b="1" dirty="0">
                <a:solidFill>
                  <a:schemeClr val="accent4">
                    <a:lumMod val="50000"/>
                  </a:schemeClr>
                </a:solidFill>
                <a:latin typeface="Times New Roman" pitchFamily="18" charset="0"/>
                <a:cs typeface="Times New Roman" pitchFamily="18" charset="0"/>
              </a:rPr>
              <a:t>Регенерирующие, восстанавливающие средства</a:t>
            </a:r>
          </a:p>
        </p:txBody>
      </p:sp>
      <p:graphicFrame>
        <p:nvGraphicFramePr>
          <p:cNvPr id="14" name="Таблица 13"/>
          <p:cNvGraphicFramePr>
            <a:graphicFrameLocks noGrp="1"/>
          </p:cNvGraphicFramePr>
          <p:nvPr>
            <p:extLst>
              <p:ext uri="{D42A27DB-BD31-4B8C-83A1-F6EECF244321}">
                <p14:modId xmlns:p14="http://schemas.microsoft.com/office/powerpoint/2010/main" val="403781868"/>
              </p:ext>
            </p:extLst>
          </p:nvPr>
        </p:nvGraphicFramePr>
        <p:xfrm>
          <a:off x="251519" y="980728"/>
          <a:ext cx="8640961" cy="3611386"/>
        </p:xfrm>
        <a:graphic>
          <a:graphicData uri="http://schemas.openxmlformats.org/drawingml/2006/table">
            <a:tbl>
              <a:tblPr>
                <a:tableStyleId>{775DCB02-9BB8-47FD-8907-85C794F793BA}</a:tableStyleId>
              </a:tblPr>
              <a:tblGrid>
                <a:gridCol w="2723781"/>
                <a:gridCol w="5917180"/>
              </a:tblGrid>
              <a:tr h="2125485">
                <a:tc>
                  <a:txBody>
                    <a:bodyPr/>
                    <a:lstStyle/>
                    <a:p>
                      <a:pPr algn="just"/>
                      <a:r>
                        <a:rPr lang="ru-RU" sz="1800" b="1" dirty="0">
                          <a:solidFill>
                            <a:srgbClr val="000000"/>
                          </a:solidFill>
                          <a:effectLst/>
                          <a:latin typeface="Times New Roman" pitchFamily="18" charset="0"/>
                          <a:cs typeface="Times New Roman" pitchFamily="18" charset="0"/>
                        </a:rPr>
                        <a:t>Регенерирующие, восстанавливающие кремы, эмульсии</a:t>
                      </a:r>
                    </a:p>
                  </a:txBody>
                  <a:tcPr marL="40200" marR="40200" marT="22613" marB="22613"/>
                </a:tc>
                <a:tc>
                  <a:txBody>
                    <a:bodyPr/>
                    <a:lstStyle/>
                    <a:p>
                      <a:pPr algn="just"/>
                      <a:r>
                        <a:rPr lang="ru-RU" sz="1800" dirty="0">
                          <a:solidFill>
                            <a:srgbClr val="000000"/>
                          </a:solidFill>
                          <a:effectLst/>
                          <a:latin typeface="Times New Roman" pitchFamily="18" charset="0"/>
                          <a:cs typeface="Times New Roman" pitchFamily="18" charset="0"/>
                        </a:rPr>
                        <a:t>Работы с органическими растворителями, техническими маслами, смазками, сажей, лаками и красками, смолами, нефтью и нефтепродуктами, графитом, различными видами производственной пыли (в том числе угольной, стекольной и другими), мазутом, СОЖ на водной и масляной основе, с водой и водными растворами (предусмотренные технологией), дезинфицирующими средствами, растворами цемента, извести, кислот, щелочей, солей, щелочемасляными эмульсиями и другими рабочими материалами; работы, выполняемые в резиновых перчатках или перчатках из полимерных материалов (без натуральной подкладки); негативное влияние окружающей среды</a:t>
                      </a:r>
                    </a:p>
                  </a:txBody>
                  <a:tcPr marL="40200" marR="40200" marT="22613" marB="22613"/>
                </a:tc>
              </a:tr>
            </a:tbl>
          </a:graphicData>
        </a:graphic>
      </p:graphicFrame>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51</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96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955" y="22206"/>
            <a:ext cx="8969044" cy="446276"/>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Форма личной карточки учета выдачи СИЗ</a:t>
            </a:r>
            <a:endParaRPr lang="ru-RU" sz="2300" b="1" dirty="0">
              <a:solidFill>
                <a:srgbClr val="000000"/>
              </a:solidFill>
              <a:latin typeface="Times New Roman" panose="02020603050405020304" pitchFamily="18" charset="0"/>
              <a:cs typeface="Times New Roman" panose="02020603050405020304" pitchFamily="18" charset="0"/>
            </a:endParaRPr>
          </a:p>
        </p:txBody>
      </p:sp>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4499" t="20203" r="14393" b="12679"/>
          <a:stretch/>
        </p:blipFill>
        <p:spPr bwMode="auto">
          <a:xfrm>
            <a:off x="1" y="468482"/>
            <a:ext cx="9143999" cy="594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52</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022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955" y="22206"/>
            <a:ext cx="8969044" cy="800219"/>
          </a:xfrm>
          <a:prstGeom prst="rect">
            <a:avLst/>
          </a:prstGeom>
        </p:spPr>
        <p:txBody>
          <a:bodyPr wrap="square">
            <a:spAutoFit/>
          </a:bodyPr>
          <a:lstStyle/>
          <a:p>
            <a:pPr algn="ctr"/>
            <a:r>
              <a:rPr lang="ru-RU" sz="2300" b="1" dirty="0" smtClean="0">
                <a:solidFill>
                  <a:srgbClr val="000000"/>
                </a:solidFill>
                <a:latin typeface="Times New Roman" panose="02020603050405020304" pitchFamily="18" charset="0"/>
                <a:cs typeface="Times New Roman" panose="02020603050405020304" pitchFamily="18" charset="0"/>
              </a:rPr>
              <a:t>Форма личной карточки учета выдачи смывающих и (или) обезвреживающих средств)</a:t>
            </a:r>
            <a:endParaRPr lang="ru-RU" sz="2300" b="1" dirty="0">
              <a:solidFill>
                <a:srgbClr val="000000"/>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07" t="21562" r="12679" b="12984"/>
          <a:stretch/>
        </p:blipFill>
        <p:spPr bwMode="auto">
          <a:xfrm>
            <a:off x="323528" y="822425"/>
            <a:ext cx="8664963" cy="554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53</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7723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54</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260648"/>
            <a:ext cx="8861541" cy="5016758"/>
          </a:xfrm>
          <a:prstGeom prst="rect">
            <a:avLst/>
          </a:prstGeom>
        </p:spPr>
        <p:txBody>
          <a:bodyPr wrap="square">
            <a:spAutoFit/>
          </a:bodyPr>
          <a:lstStyle/>
          <a:p>
            <a:pPr algn="just"/>
            <a:r>
              <a:rPr lang="ru-RU" sz="2000" b="1" cap="all" dirty="0">
                <a:latin typeface="Times New Roman" panose="02020603050405020304" pitchFamily="18" charset="0"/>
                <a:cs typeface="Times New Roman" panose="02020603050405020304" pitchFamily="18" charset="0"/>
              </a:rPr>
              <a:t>Вопрос</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Типовыми отраслевыми нормами бесплатной выдачи работникам специальной одежды, специальной обуви и других средств индивидуальной защиты, утвержденными постановлением Минтруда России от 25.12.1997 № 66, предусмотрена выдача так называемой дежурной спецодежды. Что имеется в виду под этим понятием? </a:t>
            </a:r>
          </a:p>
          <a:p>
            <a:pPr algn="just"/>
            <a:r>
              <a:rPr lang="ru-RU" sz="2000" b="1" cap="all" dirty="0">
                <a:latin typeface="Times New Roman" panose="02020603050405020304" pitchFamily="18" charset="0"/>
                <a:cs typeface="Times New Roman" panose="02020603050405020304" pitchFamily="18" charset="0"/>
              </a:rPr>
              <a:t>Ответ</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Правила обеспечения работников </a:t>
            </a:r>
            <a:r>
              <a:rPr lang="ru-RU" sz="2000" u="sng" dirty="0">
                <a:latin typeface="Times New Roman" panose="02020603050405020304" pitchFamily="18" charset="0"/>
                <a:cs typeface="Times New Roman" panose="02020603050405020304" pitchFamily="18" charset="0"/>
              </a:rPr>
              <a:t>специальной одеждой</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специальной обувью</a:t>
            </a:r>
            <a:r>
              <a:rPr lang="ru-RU" sz="2000" dirty="0">
                <a:latin typeface="Times New Roman" panose="02020603050405020304" pitchFamily="18" charset="0"/>
                <a:cs typeface="Times New Roman" panose="02020603050405020304" pitchFamily="18" charset="0"/>
              </a:rPr>
              <a:t> и другими </a:t>
            </a:r>
            <a:r>
              <a:rPr lang="ru-RU" sz="2000" u="sng" dirty="0">
                <a:latin typeface="Times New Roman" panose="02020603050405020304" pitchFamily="18" charset="0"/>
                <a:cs typeface="Times New Roman" panose="02020603050405020304" pitchFamily="18" charset="0"/>
              </a:rPr>
              <a:t>средствами индивидуальной защиты</a:t>
            </a:r>
            <a:r>
              <a:rPr lang="ru-RU" sz="2000" dirty="0">
                <a:latin typeface="Times New Roman" panose="02020603050405020304" pitchFamily="18" charset="0"/>
                <a:cs typeface="Times New Roman" panose="02020603050405020304" pitchFamily="18" charset="0"/>
              </a:rPr>
              <a:t> установлены приказом Минздравсоцразвития РФ от 01.06.2009</a:t>
            </a:r>
            <a:r>
              <a:rPr lang="ru-RU" sz="2000" u="sng" dirty="0">
                <a:latin typeface="Times New Roman" panose="02020603050405020304" pitchFamily="18" charset="0"/>
                <a:cs typeface="Times New Roman" panose="02020603050405020304" pitchFamily="18" charset="0"/>
              </a:rPr>
              <a:t> № 290н</a:t>
            </a:r>
            <a:r>
              <a:rPr lang="ru-RU" sz="2000" dirty="0">
                <a:latin typeface="Times New Roman" panose="02020603050405020304" pitchFamily="18" charset="0"/>
                <a:cs typeface="Times New Roman" panose="02020603050405020304" pitchFamily="18" charset="0"/>
              </a:rPr>
              <a:t> (ред. от 27.01.2010). В соответствии с </a:t>
            </a:r>
            <a:r>
              <a:rPr lang="ru-RU" sz="2000" u="sng" dirty="0">
                <a:latin typeface="Times New Roman" panose="02020603050405020304" pitchFamily="18" charset="0"/>
                <a:cs typeface="Times New Roman" panose="02020603050405020304" pitchFamily="18" charset="0"/>
              </a:rPr>
              <a:t>п. 20</a:t>
            </a:r>
            <a:r>
              <a:rPr lang="ru-RU" sz="2000" dirty="0">
                <a:latin typeface="Times New Roman" panose="02020603050405020304" pitchFamily="18" charset="0"/>
                <a:cs typeface="Times New Roman" panose="02020603050405020304" pitchFamily="18" charset="0"/>
              </a:rPr>
              <a:t> этих Правил </a:t>
            </a:r>
            <a:r>
              <a:rPr lang="ru-RU" sz="2000" u="sng" dirty="0">
                <a:latin typeface="Times New Roman" panose="02020603050405020304" pitchFamily="18" charset="0"/>
                <a:cs typeface="Times New Roman" panose="02020603050405020304" pitchFamily="18" charset="0"/>
              </a:rPr>
              <a:t>дежурные средства индивидуальной защиты</a:t>
            </a:r>
            <a:r>
              <a:rPr lang="ru-RU" sz="2000" dirty="0">
                <a:latin typeface="Times New Roman" panose="02020603050405020304" pitchFamily="18" charset="0"/>
                <a:cs typeface="Times New Roman" panose="02020603050405020304" pitchFamily="18" charset="0"/>
              </a:rPr>
              <a:t> выдаются работникам в пользование только на время выполнения тех работ, для которых они предусмотрены. </a:t>
            </a:r>
          </a:p>
          <a:p>
            <a:pPr algn="just"/>
            <a:r>
              <a:rPr lang="ru-RU" sz="2000" dirty="0">
                <a:latin typeface="Times New Roman" panose="02020603050405020304" pitchFamily="18" charset="0"/>
                <a:cs typeface="Times New Roman" panose="02020603050405020304" pitchFamily="18" charset="0"/>
              </a:rPr>
              <a:t>Указанные СИЗ с учетом требований личной гигиены и индивидуальных особенностей работников закрепляются за определенными рабочими местами и передаются от одной смены другой.</a:t>
            </a:r>
          </a:p>
        </p:txBody>
      </p:sp>
    </p:spTree>
    <p:extLst>
      <p:ext uri="{BB962C8B-B14F-4D97-AF65-F5344CB8AC3E}">
        <p14:creationId xmlns:p14="http://schemas.microsoft.com/office/powerpoint/2010/main" val="1688933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55</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504" y="188640"/>
            <a:ext cx="8856984" cy="6247864"/>
          </a:xfrm>
          <a:prstGeom prst="rect">
            <a:avLst/>
          </a:prstGeom>
        </p:spPr>
        <p:txBody>
          <a:bodyPr wrap="square">
            <a:spAutoFit/>
          </a:bodyPr>
          <a:lstStyle/>
          <a:p>
            <a:pPr algn="just"/>
            <a:r>
              <a:rPr lang="ru-RU" sz="2000" b="1" cap="all" dirty="0">
                <a:latin typeface="Times New Roman" panose="02020603050405020304" pitchFamily="18" charset="0"/>
                <a:cs typeface="Times New Roman" panose="02020603050405020304" pitchFamily="18" charset="0"/>
              </a:rPr>
              <a:t>Вопрос</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Может ли организация, приобретая более качественную и дорогую спецодежду, увеличивать срок ее носки?</a:t>
            </a:r>
          </a:p>
          <a:p>
            <a:pPr algn="just"/>
            <a:r>
              <a:rPr lang="ru-RU" sz="2000" b="1" cap="all" dirty="0">
                <a:latin typeface="Times New Roman" panose="02020603050405020304" pitchFamily="18" charset="0"/>
                <a:cs typeface="Times New Roman" panose="02020603050405020304" pitchFamily="18" charset="0"/>
              </a:rPr>
              <a:t>Ответ</a:t>
            </a:r>
            <a:r>
              <a:rPr lang="ru-RU" sz="2000" dirty="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В соответствии со </a:t>
            </a:r>
            <a:r>
              <a:rPr lang="ru-RU" sz="2000" u="sng" dirty="0" smtClean="0">
                <a:latin typeface="Times New Roman" panose="02020603050405020304" pitchFamily="18" charset="0"/>
                <a:cs typeface="Times New Roman" panose="02020603050405020304" pitchFamily="18" charset="0"/>
              </a:rPr>
              <a:t>ст. 221</a:t>
            </a:r>
            <a:r>
              <a:rPr lang="ru-RU" sz="2000" dirty="0" smtClean="0">
                <a:latin typeface="Times New Roman" panose="02020603050405020304" pitchFamily="18" charset="0"/>
                <a:cs typeface="Times New Roman" panose="02020603050405020304" pitchFamily="18" charset="0"/>
              </a:rPr>
              <a:t> Трудового кодекса Российской Федерации (далее – ТК РФ) на работах с вредными и (или) опасными условиями труда, а также на работах, выполняемых в особых температурных условиях или связанных с загрязнением, работникам бесплатно выдаются сертифицированные специальная одежда, специальная обувь и другие средства индивидуальной защиты (далее – СИЗ) в соответствии с Типовыми нормами, которые устанавливаются в порядке, определяемом Правительством РФ.</a:t>
            </a:r>
          </a:p>
          <a:p>
            <a:pPr algn="just"/>
            <a:r>
              <a:rPr lang="ru-RU" sz="2000" dirty="0" smtClean="0">
                <a:latin typeface="Times New Roman" panose="02020603050405020304" pitchFamily="18" charset="0"/>
                <a:cs typeface="Times New Roman" panose="02020603050405020304" pitchFamily="18" charset="0"/>
              </a:rPr>
              <a:t>Статья 221 ТК РФ разрешает работодателю с учетом мнения представительного органа работников устанавливать нормы обеспечения СИЗ работников, улучшающие по сравнению с Типовыми нормами защиту от воздействия имеющихся на рабочих местах вредных и (или) опасных производственных факторов.</a:t>
            </a:r>
          </a:p>
          <a:p>
            <a:pPr algn="just"/>
            <a:r>
              <a:rPr lang="ru-RU" sz="2000" dirty="0" smtClean="0">
                <a:latin typeface="Times New Roman" panose="02020603050405020304" pitchFamily="18" charset="0"/>
                <a:cs typeface="Times New Roman" panose="02020603050405020304" pitchFamily="18" charset="0"/>
              </a:rPr>
              <a:t>Более </a:t>
            </a:r>
            <a:r>
              <a:rPr lang="ru-RU" sz="2000" dirty="0">
                <a:latin typeface="Times New Roman" panose="02020603050405020304" pitchFamily="18" charset="0"/>
                <a:cs typeface="Times New Roman" panose="02020603050405020304" pitchFamily="18" charset="0"/>
              </a:rPr>
              <a:t>дорогостоящая специальная одежда, специальная обувь и другие СИЗ при увеличении срока носки не улучшает защиту от воздействия вредных и (или) опасных производственных факторов по сравнению с Типовыми нормами, поэтому увеличивать срок носки СИЗ работодателю права не дано.</a:t>
            </a:r>
          </a:p>
        </p:txBody>
      </p:sp>
    </p:spTree>
    <p:extLst>
      <p:ext uri="{BB962C8B-B14F-4D97-AF65-F5344CB8AC3E}">
        <p14:creationId xmlns:p14="http://schemas.microsoft.com/office/powerpoint/2010/main" val="3191586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56</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302359"/>
            <a:ext cx="8856984" cy="6463308"/>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ВОПРОС </a:t>
            </a:r>
            <a:endParaRPr lang="ru-RU" b="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Как следует поступать, если по нужной профессии нет норм по выдаче СИЗ? Какими документами тогда руководствоваться?</a:t>
            </a:r>
          </a:p>
          <a:p>
            <a:pPr algn="just"/>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ОТВЕТ </a:t>
            </a:r>
            <a:endParaRPr lang="ru-RU" b="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Вопрос об обеспечении средствами индивидуальной защиты работников, профессия которых отсутствует в Типовых нормах, имеет два решения. </a:t>
            </a:r>
          </a:p>
          <a:p>
            <a:pPr algn="just"/>
            <a:r>
              <a:rPr lang="ru-RU" dirty="0">
                <a:latin typeface="Times New Roman" panose="02020603050405020304" pitchFamily="18" charset="0"/>
                <a:cs typeface="Times New Roman" panose="02020603050405020304" pitchFamily="18" charset="0"/>
              </a:rPr>
              <a:t> 	1. Название профессии, которое не удается найти в Типовых нормах, не соответствует Общероссийскому классификатору профессий ОК 016-94. Необходимо привести наименование профессии в соответствие с ОК. Например: в ОК 016-94 есть профессия “станочник”. На предприятии представители этой профессии называются токарями, фрезеровщиками и т. д. и их не найти в Типовых нормах обеспечения средствами индивидуальной защиты (далее – СИЗ). Приведение названий профессий в соответствие с ОК 016-94 решает проблему. </a:t>
            </a:r>
          </a:p>
          <a:p>
            <a:pPr algn="just"/>
            <a:r>
              <a:rPr lang="ru-RU" dirty="0">
                <a:latin typeface="Times New Roman" panose="02020603050405020304" pitchFamily="18" charset="0"/>
                <a:cs typeface="Times New Roman" panose="02020603050405020304" pitchFamily="18" charset="0"/>
              </a:rPr>
              <a:t> 	2. На предприятии действительно есть профессии, которых нет в ОК 016-94 (что маловероятно), и которые необходимо обеспечить средствами индивидуальной защиты. В этом случае предприятие проводит аттестацию рабочих мест и на основании полученных данных о наличии и выраженности опасных и вредных производственных факторов, характерных для данной профессии, само (или с помощью экспертов) выбирает необходимые средства индивидуальной защиты. Перечень и количество выбранных СИЗ в этом случае должны быть включены в локальный нормативный акт предприятия по обеспечению работников средствами индивидуальной защиты (Внутренние нормы обеспечения СИЗ или соответствующий раздел Коллективного договора).</a:t>
            </a:r>
          </a:p>
        </p:txBody>
      </p:sp>
    </p:spTree>
    <p:extLst>
      <p:ext uri="{BB962C8B-B14F-4D97-AF65-F5344CB8AC3E}">
        <p14:creationId xmlns:p14="http://schemas.microsoft.com/office/powerpoint/2010/main" val="20737687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57</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260648"/>
            <a:ext cx="8856984" cy="4801314"/>
          </a:xfrm>
          <a:prstGeom prst="rect">
            <a:avLst/>
          </a:prstGeom>
        </p:spPr>
        <p:txBody>
          <a:bodyPr wrap="square">
            <a:spAutoFit/>
          </a:bodyPr>
          <a:lstStyle/>
          <a:p>
            <a:pPr algn="just"/>
            <a:r>
              <a:rPr lang="ru-RU" b="1" cap="all" dirty="0">
                <a:latin typeface="Times New Roman" panose="02020603050405020304" pitchFamily="18" charset="0"/>
                <a:cs typeface="Times New Roman" panose="02020603050405020304" pitchFamily="18" charset="0"/>
              </a:rPr>
              <a:t>Вопрос</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Можно ли выдавать работникам специальную обувь, уже бывшую в употреблении? </a:t>
            </a:r>
          </a:p>
          <a:p>
            <a:pPr algn="just"/>
            <a:r>
              <a:rPr lang="ru-RU" b="1" cap="all" dirty="0">
                <a:latin typeface="Times New Roman" panose="02020603050405020304" pitchFamily="18" charset="0"/>
                <a:cs typeface="Times New Roman" panose="02020603050405020304" pitchFamily="18" charset="0"/>
              </a:rPr>
              <a:t>Ответ</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Специальную одежду и специальную обувь, бывшую в употреблении, выдавать работникам можно, но при соблюдении определенных условий. Так, согласно </a:t>
            </a:r>
            <a:r>
              <a:rPr lang="ru-RU" u="sng" dirty="0">
                <a:latin typeface="Times New Roman" panose="02020603050405020304" pitchFamily="18" charset="0"/>
                <a:cs typeface="Times New Roman" panose="02020603050405020304" pitchFamily="18" charset="0"/>
              </a:rPr>
              <a:t>п. 22</a:t>
            </a:r>
            <a:r>
              <a:rPr lang="ru-RU" dirty="0">
                <a:latin typeface="Times New Roman" panose="02020603050405020304" pitchFamily="18" charset="0"/>
                <a:cs typeface="Times New Roman" panose="02020603050405020304" pitchFamily="18" charset="0"/>
              </a:rPr>
              <a:t> Межотраслевых правил обеспечения работников специальной одеждой, специальной обувью и другими средствами индивидуальной защиты, утв. приказом Минздравсоцразвития России от 01.06.2009</a:t>
            </a:r>
            <a:r>
              <a:rPr lang="ru-RU" u="sng" dirty="0">
                <a:latin typeface="Times New Roman" panose="02020603050405020304" pitchFamily="18" charset="0"/>
                <a:cs typeface="Times New Roman" panose="02020603050405020304" pitchFamily="18" charset="0"/>
              </a:rPr>
              <a:t> № 290н</a:t>
            </a: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rPr>
              <a:t>средства индивидуальной защиты</a:t>
            </a:r>
            <a:r>
              <a:rPr lang="ru-RU" dirty="0">
                <a:latin typeface="Times New Roman" panose="02020603050405020304" pitchFamily="18" charset="0"/>
                <a:cs typeface="Times New Roman" panose="02020603050405020304" pitchFamily="18" charset="0"/>
              </a:rPr>
              <a:t> (далее – СИЗ), в т. ч. специальная обувь, возвращенные работниками по истечении сроков носки, но пригодные для дальнейшей эксплуатации, используются по назначению после проведения мероприятий по уходу за ними (стирки, чистки, </a:t>
            </a:r>
            <a:r>
              <a:rPr lang="ru-RU" u="sng" dirty="0">
                <a:latin typeface="Times New Roman" panose="02020603050405020304" pitchFamily="18" charset="0"/>
                <a:cs typeface="Times New Roman" panose="02020603050405020304" pitchFamily="18" charset="0"/>
              </a:rPr>
              <a:t>дезинфекции</a:t>
            </a:r>
            <a:r>
              <a:rPr lang="ru-RU" dirty="0">
                <a:latin typeface="Times New Roman" panose="02020603050405020304" pitchFamily="18" charset="0"/>
                <a:cs typeface="Times New Roman" panose="02020603050405020304" pitchFamily="18" charset="0"/>
              </a:rPr>
              <a:t>, дегазации, дезактивации, </a:t>
            </a:r>
            <a:r>
              <a:rPr lang="ru-RU" dirty="0" err="1">
                <a:latin typeface="Times New Roman" panose="02020603050405020304" pitchFamily="18" charset="0"/>
                <a:cs typeface="Times New Roman" panose="02020603050405020304" pitchFamily="18" charset="0"/>
              </a:rPr>
              <a:t>обеспыливания</a:t>
            </a:r>
            <a:r>
              <a:rPr lang="ru-RU" dirty="0">
                <a:latin typeface="Times New Roman" panose="02020603050405020304" pitchFamily="18" charset="0"/>
                <a:cs typeface="Times New Roman" panose="02020603050405020304" pitchFamily="18" charset="0"/>
              </a:rPr>
              <a:t>, обезвреживания и ремонта). </a:t>
            </a:r>
          </a:p>
          <a:p>
            <a:pPr algn="just"/>
            <a:r>
              <a:rPr lang="ru-RU" dirty="0">
                <a:latin typeface="Times New Roman" panose="02020603050405020304" pitchFamily="18" charset="0"/>
                <a:cs typeface="Times New Roman" panose="02020603050405020304" pitchFamily="18" charset="0"/>
              </a:rPr>
              <a:t>Пригодность указанных СИЗ к дальнейшему использованию, необходимость проведения и состав мероприятий по уходу за ними, а также процент их износа устанавливаются уполномоченным работодателем должностным лицом или комиссией по охране труда организации (при наличии) и фиксируются в </a:t>
            </a:r>
            <a:r>
              <a:rPr lang="ru-RU" u="sng" dirty="0">
                <a:latin typeface="Times New Roman" panose="02020603050405020304" pitchFamily="18" charset="0"/>
                <a:cs typeface="Times New Roman" panose="02020603050405020304" pitchFamily="18" charset="0"/>
              </a:rPr>
              <a:t>личной карточке учета выдачи СИЗ</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50490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58</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116632"/>
            <a:ext cx="8950957" cy="6632585"/>
          </a:xfrm>
          <a:prstGeom prst="rect">
            <a:avLst/>
          </a:prstGeom>
        </p:spPr>
        <p:txBody>
          <a:bodyPr wrap="square">
            <a:spAutoFit/>
          </a:bodyPr>
          <a:lstStyle/>
          <a:p>
            <a:r>
              <a:rPr lang="ru-RU" sz="1700" b="1" cap="all" dirty="0">
                <a:latin typeface="Times New Roman" panose="02020603050405020304" pitchFamily="18" charset="0"/>
                <a:cs typeface="Times New Roman" panose="02020603050405020304" pitchFamily="18" charset="0"/>
              </a:rPr>
              <a:t>Вопрос</a:t>
            </a:r>
            <a:r>
              <a:rPr lang="ru-RU" sz="1700" dirty="0">
                <a:latin typeface="Times New Roman" panose="02020603050405020304" pitchFamily="18" charset="0"/>
                <a:cs typeface="Times New Roman" panose="02020603050405020304" pitchFamily="18" charset="0"/>
              </a:rPr>
              <a:t> </a:t>
            </a:r>
          </a:p>
          <a:p>
            <a:r>
              <a:rPr lang="ru-RU" sz="1700" dirty="0">
                <a:latin typeface="Times New Roman" panose="02020603050405020304" pitchFamily="18" charset="0"/>
                <a:cs typeface="Times New Roman" panose="02020603050405020304" pitchFamily="18" charset="0"/>
              </a:rPr>
              <a:t>В какой форме должен осуществляться контроль за выдачей и списанием спецодежды и иных средств индивидуальной защиты со стороны инженера по охране труда? </a:t>
            </a:r>
          </a:p>
          <a:p>
            <a:r>
              <a:rPr lang="ru-RU" sz="1700" b="1" cap="all" dirty="0">
                <a:latin typeface="Times New Roman" panose="02020603050405020304" pitchFamily="18" charset="0"/>
                <a:cs typeface="Times New Roman" panose="02020603050405020304" pitchFamily="18" charset="0"/>
              </a:rPr>
              <a:t>Ответ</a:t>
            </a:r>
            <a:r>
              <a:rPr lang="ru-RU" sz="1700" dirty="0">
                <a:latin typeface="Times New Roman" panose="02020603050405020304" pitchFamily="18" charset="0"/>
                <a:cs typeface="Times New Roman" panose="02020603050405020304" pitchFamily="18" charset="0"/>
              </a:rPr>
              <a:t> </a:t>
            </a:r>
          </a:p>
          <a:p>
            <a:pPr algn="just"/>
            <a:r>
              <a:rPr lang="ru-RU" sz="1700" dirty="0">
                <a:latin typeface="Times New Roman" panose="02020603050405020304" pitchFamily="18" charset="0"/>
                <a:cs typeface="Times New Roman" panose="02020603050405020304" pitchFamily="18" charset="0"/>
              </a:rPr>
              <a:t>В соответствии с п. 13 Межотраслевых правил обеспечения работников специальной одеждой, специальной обувью и другими средствами индивидуальной защиты, утв. </a:t>
            </a:r>
            <a:r>
              <a:rPr lang="ru-RU" sz="1700" u="sng" dirty="0">
                <a:latin typeface="Times New Roman" panose="02020603050405020304" pitchFamily="18" charset="0"/>
                <a:cs typeface="Times New Roman" panose="02020603050405020304" pitchFamily="18" charset="0"/>
              </a:rPr>
              <a:t>приказом Минздравсоцразвития России от 01.06.2009 № 290н</a:t>
            </a:r>
            <a:r>
              <a:rPr lang="ru-RU" sz="1700" dirty="0">
                <a:latin typeface="Times New Roman" panose="02020603050405020304" pitchFamily="18" charset="0"/>
                <a:cs typeface="Times New Roman" panose="02020603050405020304" pitchFamily="18" charset="0"/>
              </a:rPr>
              <a:t>, контроль за выдачей и списанием средств индивидуальной защиты (далее - СИЗ) со стороны инженера по охране труда может осуществляться в форме: • проверки сроков пользования СИЗ, которые исчисляются со дня фактической выдачи их работникам; • проверки в соответствии с типовыми нормами бесплатной выдачи специальной одежды, специальной обуви и других СИЗ (например, в соответствии с Типовыми нормами бесплатной выдачи сертифицированных специальной одежды, специальной обуви и других средств индивидуальной защиты работникам сквозных профессий и должностей всех отраслей экономики, занятым на работах с вредными и (или) опасными условиями труда, а также на работах, выполняемых в особых температурных условиях или связанных с загрязнением, утв. </a:t>
            </a:r>
            <a:r>
              <a:rPr lang="ru-RU" sz="1700" u="sng" dirty="0">
                <a:latin typeface="Times New Roman" panose="02020603050405020304" pitchFamily="18" charset="0"/>
                <a:cs typeface="Times New Roman" panose="02020603050405020304" pitchFamily="18" charset="0"/>
              </a:rPr>
              <a:t>приказом Минздравсоцразвития России от 01.10.2008 № 541н</a:t>
            </a:r>
            <a:r>
              <a:rPr lang="ru-RU" sz="1700" dirty="0">
                <a:latin typeface="Times New Roman" panose="02020603050405020304" pitchFamily="18" charset="0"/>
                <a:cs typeface="Times New Roman" panose="02020603050405020304" pitchFamily="18" charset="0"/>
              </a:rPr>
              <a:t>) правильности и своевременности выдачи работникам и последующей сдачи ими СИЗ, которые фиксируются в</a:t>
            </a:r>
            <a:r>
              <a:rPr lang="ru-RU" sz="1700" u="sng" dirty="0">
                <a:latin typeface="Times New Roman" panose="02020603050405020304" pitchFamily="18" charset="0"/>
                <a:cs typeface="Times New Roman" panose="02020603050405020304" pitchFamily="18" charset="0"/>
              </a:rPr>
              <a:t> личной карточке учета выдачи СИЗ</a:t>
            </a:r>
            <a:r>
              <a:rPr lang="ru-RU" sz="1700" dirty="0">
                <a:latin typeface="Times New Roman" panose="02020603050405020304" pitchFamily="18" charset="0"/>
                <a:cs typeface="Times New Roman" panose="02020603050405020304" pitchFamily="18" charset="0"/>
              </a:rPr>
              <a:t> (приводится в приложении), форма которой приведена в приложении к указанным Межотраслевым правилам; • ведения учета выдачи работникам </a:t>
            </a:r>
            <a:r>
              <a:rPr lang="ru-RU" sz="1700" u="sng" dirty="0">
                <a:latin typeface="Times New Roman" panose="02020603050405020304" pitchFamily="18" charset="0"/>
                <a:cs typeface="Times New Roman" panose="02020603050405020304" pitchFamily="18" charset="0"/>
              </a:rPr>
              <a:t>СИЗ</a:t>
            </a:r>
            <a:r>
              <a:rPr lang="ru-RU" sz="1700" dirty="0">
                <a:latin typeface="Times New Roman" panose="02020603050405020304" pitchFamily="18" charset="0"/>
                <a:cs typeface="Times New Roman" panose="02020603050405020304" pitchFamily="18" charset="0"/>
              </a:rPr>
              <a:t> с применением программных средств (информационно-аналитических баз данных). При этом электронная форма учетной карточки должна соответствовать установленной форме личной карточки учета выдачи СИЗ с единственным отличием: вместо личной подписи работника в электронной форме личной карточки учета выдачи СИЗ указываются номер и дата документа бухгалтерского учета о получении СИЗ, на котором имеется личная подпись работника. </a:t>
            </a:r>
          </a:p>
        </p:txBody>
      </p:sp>
    </p:spTree>
    <p:extLst>
      <p:ext uri="{BB962C8B-B14F-4D97-AF65-F5344CB8AC3E}">
        <p14:creationId xmlns:p14="http://schemas.microsoft.com/office/powerpoint/2010/main" val="33170996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59</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116632"/>
            <a:ext cx="8950957" cy="6370975"/>
          </a:xfrm>
          <a:prstGeom prst="rect">
            <a:avLst/>
          </a:prstGeom>
        </p:spPr>
        <p:txBody>
          <a:bodyPr wrap="square">
            <a:spAutoFit/>
          </a:bodyPr>
          <a:lstStyle/>
          <a:p>
            <a:pPr algn="just"/>
            <a:r>
              <a:rPr lang="ru-RU" sz="1700" b="1" cap="all" dirty="0">
                <a:latin typeface="Times New Roman" panose="02020603050405020304" pitchFamily="18" charset="0"/>
                <a:cs typeface="Times New Roman" panose="02020603050405020304" pitchFamily="18" charset="0"/>
              </a:rPr>
              <a:t>Вопрос</a:t>
            </a:r>
            <a:r>
              <a:rPr lang="ru-RU" sz="1700" dirty="0">
                <a:latin typeface="Times New Roman" panose="02020603050405020304" pitchFamily="18" charset="0"/>
                <a:cs typeface="Times New Roman" panose="02020603050405020304" pitchFamily="18" charset="0"/>
              </a:rPr>
              <a:t> </a:t>
            </a:r>
          </a:p>
          <a:p>
            <a:pPr algn="just"/>
            <a:r>
              <a:rPr lang="ru-RU" sz="1700" dirty="0">
                <a:latin typeface="Times New Roman" panose="02020603050405020304" pitchFamily="18" charset="0"/>
                <a:cs typeface="Times New Roman" panose="02020603050405020304" pitchFamily="18" charset="0"/>
              </a:rPr>
              <a:t>Должен ли работодатель удержать деньги за спецодежду, если не закончился срок ее носки, а сотрудник увольняется? </a:t>
            </a:r>
          </a:p>
          <a:p>
            <a:pPr algn="just"/>
            <a:r>
              <a:rPr lang="ru-RU" sz="1700" b="1" cap="all" dirty="0">
                <a:latin typeface="Times New Roman" panose="02020603050405020304" pitchFamily="18" charset="0"/>
                <a:cs typeface="Times New Roman" panose="02020603050405020304" pitchFamily="18" charset="0"/>
              </a:rPr>
              <a:t>Ответ</a:t>
            </a:r>
            <a:r>
              <a:rPr lang="ru-RU" sz="1700" dirty="0">
                <a:latin typeface="Times New Roman" panose="02020603050405020304" pitchFamily="18" charset="0"/>
                <a:cs typeface="Times New Roman" panose="02020603050405020304" pitchFamily="18" charset="0"/>
              </a:rPr>
              <a:t> </a:t>
            </a:r>
          </a:p>
          <a:p>
            <a:pPr algn="just"/>
            <a:r>
              <a:rPr lang="ru-RU" sz="1700" dirty="0">
                <a:latin typeface="Times New Roman" panose="02020603050405020304" pitchFamily="18" charset="0"/>
                <a:cs typeface="Times New Roman" panose="02020603050405020304" pitchFamily="18" charset="0"/>
              </a:rPr>
              <a:t>В соответствии со </a:t>
            </a:r>
            <a:r>
              <a:rPr lang="ru-RU" sz="1700" u="sng" dirty="0">
                <a:latin typeface="Times New Roman" panose="02020603050405020304" pitchFamily="18" charset="0"/>
                <a:cs typeface="Times New Roman" panose="02020603050405020304" pitchFamily="18" charset="0"/>
              </a:rPr>
              <a:t>ст. 212 ТК РФ</a:t>
            </a:r>
            <a:r>
              <a:rPr lang="ru-RU" sz="1700" dirty="0">
                <a:latin typeface="Times New Roman" panose="02020603050405020304" pitchFamily="18" charset="0"/>
                <a:cs typeface="Times New Roman" panose="02020603050405020304" pitchFamily="18" charset="0"/>
              </a:rPr>
              <a:t>, работодатель обязан обеспечить приобретение и выдачу за счет собственных средств специальной одежды, специальной обуви и других средств индивидуальной защиты. </a:t>
            </a:r>
          </a:p>
          <a:p>
            <a:pPr algn="just"/>
            <a:r>
              <a:rPr lang="ru-RU" sz="1700" dirty="0" smtClean="0">
                <a:latin typeface="Times New Roman" panose="02020603050405020304" pitchFamily="18" charset="0"/>
                <a:cs typeface="Times New Roman" panose="02020603050405020304" pitchFamily="18" charset="0"/>
              </a:rPr>
              <a:t>Работодатель </a:t>
            </a:r>
            <a:r>
              <a:rPr lang="ru-RU" sz="1700" dirty="0">
                <a:latin typeface="Times New Roman" panose="02020603050405020304" pitchFamily="18" charset="0"/>
                <a:cs typeface="Times New Roman" panose="02020603050405020304" pitchFamily="18" charset="0"/>
              </a:rPr>
              <a:t>за счет своих средств обязан в соответствии с установленными нормами обеспечивать своевременную выдачу специальной одежды, специальной обуви и других средств индивидуальной защиты, а также их хранение, стирку, сушку, ремонт и замену. </a:t>
            </a:r>
          </a:p>
          <a:p>
            <a:pPr algn="just"/>
            <a:r>
              <a:rPr lang="ru-RU" sz="1700" dirty="0">
                <a:latin typeface="Times New Roman" panose="02020603050405020304" pitchFamily="18" charset="0"/>
                <a:cs typeface="Times New Roman" panose="02020603050405020304" pitchFamily="18" charset="0"/>
              </a:rPr>
              <a:t>Поскольку работодатель оплачивает спецодежду и она является его собственностью, то при увольнении работник должен сдать работодателю спецодежду, срок использования которой не истек (либо новую, либо бывшую в употреблении). </a:t>
            </a:r>
          </a:p>
          <a:p>
            <a:pPr algn="just"/>
            <a:r>
              <a:rPr lang="ru-RU" sz="1700" dirty="0">
                <a:latin typeface="Times New Roman" panose="02020603050405020304" pitchFamily="18" charset="0"/>
                <a:cs typeface="Times New Roman" panose="02020603050405020304" pitchFamily="18" charset="0"/>
              </a:rPr>
              <a:t>Об этом говорится и в пункте 64 раздела VII «Методических указаний по бухгалтерскому учету специального инструмента, специальных приспособлений, специального оборудования и специальной одежды» (утв. приказом Минфина России от 26.12.2002 № 135н): «спецодежда, выданная работникам, является собственностью организации и подлежит возврату при увольнении». </a:t>
            </a:r>
          </a:p>
          <a:p>
            <a:pPr algn="just"/>
            <a:r>
              <a:rPr lang="ru-RU" sz="1700" dirty="0">
                <a:latin typeface="Times New Roman" panose="02020603050405020304" pitchFamily="18" charset="0"/>
                <a:cs typeface="Times New Roman" panose="02020603050405020304" pitchFamily="18" charset="0"/>
              </a:rPr>
              <a:t>Удержание сумм за спецодежду в этом случае из расчета при увольнении, причитающегося работнику, незаконно. </a:t>
            </a:r>
          </a:p>
          <a:p>
            <a:pPr algn="just"/>
            <a:r>
              <a:rPr lang="ru-RU" sz="1700" dirty="0">
                <a:latin typeface="Times New Roman" panose="02020603050405020304" pitchFamily="18" charset="0"/>
                <a:cs typeface="Times New Roman" panose="02020603050405020304" pitchFamily="18" charset="0"/>
              </a:rPr>
              <a:t>В случае же невозврата спецодежды предусмотрена обязанность работника возмещать причиненный работодателю прямой действительный ущерб (</a:t>
            </a:r>
            <a:r>
              <a:rPr lang="ru-RU" sz="1700" u="sng" dirty="0">
                <a:latin typeface="Times New Roman" panose="02020603050405020304" pitchFamily="18" charset="0"/>
                <a:cs typeface="Times New Roman" panose="02020603050405020304" pitchFamily="18" charset="0"/>
              </a:rPr>
              <a:t>ст. 238 ТК РФ</a:t>
            </a:r>
            <a:r>
              <a:rPr lang="ru-RU" sz="1700" dirty="0">
                <a:latin typeface="Times New Roman" panose="02020603050405020304" pitchFamily="18" charset="0"/>
                <a:cs typeface="Times New Roman" panose="02020603050405020304" pitchFamily="18" charset="0"/>
              </a:rPr>
              <a:t>). </a:t>
            </a:r>
          </a:p>
          <a:p>
            <a:pPr algn="just"/>
            <a:r>
              <a:rPr lang="ru-RU" sz="1700" dirty="0">
                <a:latin typeface="Times New Roman" panose="02020603050405020304" pitchFamily="18" charset="0"/>
                <a:cs typeface="Times New Roman" panose="02020603050405020304" pitchFamily="18" charset="0"/>
              </a:rPr>
              <a:t>Расторжение трудового договора не влечет освобождения работника от материальной ответственности за невозврат спецодежды. </a:t>
            </a:r>
          </a:p>
        </p:txBody>
      </p:sp>
    </p:spTree>
    <p:extLst>
      <p:ext uri="{BB962C8B-B14F-4D97-AF65-F5344CB8AC3E}">
        <p14:creationId xmlns:p14="http://schemas.microsoft.com/office/powerpoint/2010/main" val="247529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8707" y="193757"/>
            <a:ext cx="8785628" cy="4603395"/>
            <a:chOff x="244562" y="619084"/>
            <a:chExt cx="6445977" cy="1849220"/>
          </a:xfrm>
        </p:grpSpPr>
        <p:sp>
          <p:nvSpPr>
            <p:cNvPr id="11" name="Полилиния 10"/>
            <p:cNvSpPr/>
            <p:nvPr/>
          </p:nvSpPr>
          <p:spPr>
            <a:xfrm>
              <a:off x="330094" y="619084"/>
              <a:ext cx="6297915" cy="451588"/>
            </a:xfrm>
            <a:custGeom>
              <a:avLst/>
              <a:gdLst>
                <a:gd name="connsiteX0" fmla="*/ 0 w 6185440"/>
                <a:gd name="connsiteY0" fmla="*/ 0 h 363664"/>
                <a:gd name="connsiteX1" fmla="*/ 6185440 w 6185440"/>
                <a:gd name="connsiteY1" fmla="*/ 0 h 363664"/>
                <a:gd name="connsiteX2" fmla="*/ 6185440 w 6185440"/>
                <a:gd name="connsiteY2" fmla="*/ 363664 h 363664"/>
                <a:gd name="connsiteX3" fmla="*/ 0 w 6185440"/>
                <a:gd name="connsiteY3" fmla="*/ 363664 h 363664"/>
                <a:gd name="connsiteX4" fmla="*/ 0 w 6185440"/>
                <a:gd name="connsiteY4" fmla="*/ 0 h 36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5440" h="363664">
                  <a:moveTo>
                    <a:pt x="0" y="0"/>
                  </a:moveTo>
                  <a:lnTo>
                    <a:pt x="6185440" y="0"/>
                  </a:lnTo>
                  <a:lnTo>
                    <a:pt x="6185440" y="363664"/>
                  </a:lnTo>
                  <a:lnTo>
                    <a:pt x="0" y="363664"/>
                  </a:lnTo>
                  <a:lnTo>
                    <a:pt x="0" y="0"/>
                  </a:lnTo>
                  <a:close/>
                </a:path>
              </a:pathLst>
            </a:custGeom>
            <a:ln>
              <a:solidFill>
                <a:schemeClr val="accent4">
                  <a:lumMod val="50000"/>
                </a:schemeClr>
              </a:solidFill>
            </a:ln>
            <a:scene3d>
              <a:camera prst="orthographicFront"/>
              <a:lightRig rig="flat" dir="t"/>
            </a:scene3d>
            <a:sp3d prstMaterial="dkEdge">
              <a:bevelT w="8200" h="38100"/>
            </a:sp3d>
          </p:spPr>
          <p:style>
            <a:lnRef idx="0">
              <a:scrgbClr r="0" g="0" b="0"/>
            </a:lnRef>
            <a:fillRef idx="2">
              <a:schemeClr val="accent4">
                <a:shade val="80000"/>
                <a:hueOff val="0"/>
                <a:satOff val="0"/>
                <a:lumOff val="0"/>
                <a:alphaOff val="0"/>
              </a:schemeClr>
            </a:fillRef>
            <a:effectRef idx="1">
              <a:schemeClr val="accent4">
                <a:shade val="80000"/>
                <a:hueOff val="0"/>
                <a:satOff val="0"/>
                <a:lumOff val="0"/>
                <a:alphaOff val="0"/>
              </a:schemeClr>
            </a:effectRef>
            <a:fontRef idx="minor">
              <a:schemeClr val="dk1"/>
            </a:fontRef>
          </p:style>
          <p:txBody>
            <a:bodyPr spcFirstLastPara="0" vert="horz" wrap="square" lIns="9525" tIns="9525" rIns="9525" bIns="9525" numCol="1" spcCol="1270" anchor="ctr" anchorCtr="0">
              <a:noAutofit/>
            </a:bodyPr>
            <a:lstStyle/>
            <a:p>
              <a:pPr algn="ctr" defTabSz="666750">
                <a:spcBef>
                  <a:spcPct val="0"/>
                </a:spcBef>
              </a:pPr>
              <a:r>
                <a:rPr lang="ru-RU" sz="2000" b="1" kern="1200" dirty="0" smtClean="0">
                  <a:solidFill>
                    <a:schemeClr val="tx1"/>
                  </a:solidFill>
                  <a:latin typeface="Times New Roman" panose="02020603050405020304" pitchFamily="18" charset="0"/>
                  <a:cs typeface="Times New Roman" panose="02020603050405020304" pitchFamily="18" charset="0"/>
                </a:rPr>
                <a:t>Примерное распределение обязанностей   по обеспечению работников </a:t>
              </a:r>
              <a:r>
                <a:rPr lang="ru-RU" sz="2000" b="1" dirty="0">
                  <a:solidFill>
                    <a:schemeClr val="tx1"/>
                  </a:solidFill>
                  <a:latin typeface="Times New Roman" panose="02020603050405020304" pitchFamily="18" charset="0"/>
                  <a:cs typeface="Times New Roman" panose="02020603050405020304" pitchFamily="18" charset="0"/>
                </a:rPr>
                <a:t>спецодеждой, </a:t>
              </a:r>
              <a:r>
                <a:rPr lang="ru-RU" sz="2000" b="1" dirty="0" smtClean="0">
                  <a:solidFill>
                    <a:schemeClr val="tx1"/>
                  </a:solidFill>
                  <a:latin typeface="Times New Roman" panose="02020603050405020304" pitchFamily="18" charset="0"/>
                  <a:cs typeface="Times New Roman" panose="02020603050405020304" pitchFamily="18" charset="0"/>
                </a:rPr>
                <a:t>спецобувью и другими </a:t>
              </a:r>
              <a:r>
                <a:rPr lang="ru-RU" sz="2000" b="1" kern="1200" dirty="0" smtClean="0">
                  <a:solidFill>
                    <a:schemeClr val="tx1"/>
                  </a:solidFill>
                  <a:latin typeface="Times New Roman" panose="02020603050405020304" pitchFamily="18" charset="0"/>
                  <a:cs typeface="Times New Roman" panose="02020603050405020304" pitchFamily="18" charset="0"/>
                </a:rPr>
                <a:t>средствами </a:t>
              </a:r>
              <a:r>
                <a:rPr lang="ru-RU" sz="2000" b="1" dirty="0">
                  <a:solidFill>
                    <a:schemeClr val="tx1"/>
                  </a:solidFill>
                  <a:latin typeface="Times New Roman" panose="02020603050405020304" pitchFamily="18" charset="0"/>
                  <a:cs typeface="Times New Roman" panose="02020603050405020304" pitchFamily="18" charset="0"/>
                </a:rPr>
                <a:t>индивидуальной </a:t>
              </a:r>
              <a:r>
                <a:rPr lang="ru-RU" sz="2000" b="1" dirty="0" smtClean="0">
                  <a:solidFill>
                    <a:schemeClr val="tx1"/>
                  </a:solidFill>
                  <a:latin typeface="Times New Roman" panose="02020603050405020304" pitchFamily="18" charset="0"/>
                  <a:cs typeface="Times New Roman" panose="02020603050405020304" pitchFamily="18" charset="0"/>
                </a:rPr>
                <a:t>защиты ответственных </a:t>
              </a:r>
              <a:r>
                <a:rPr lang="ru-RU" sz="2000" b="1" dirty="0">
                  <a:solidFill>
                    <a:schemeClr val="tx1"/>
                  </a:solidFill>
                  <a:latin typeface="Times New Roman" panose="02020603050405020304" pitchFamily="18" charset="0"/>
                  <a:cs typeface="Times New Roman" panose="02020603050405020304" pitchFamily="18" charset="0"/>
                </a:rPr>
                <a:t>лиц </a:t>
              </a:r>
              <a:r>
                <a:rPr lang="ru-RU" sz="2000" b="1" dirty="0" smtClean="0">
                  <a:solidFill>
                    <a:schemeClr val="tx1"/>
                  </a:solidFill>
                  <a:latin typeface="Times New Roman" panose="02020603050405020304" pitchFamily="18" charset="0"/>
                  <a:cs typeface="Times New Roman" panose="02020603050405020304" pitchFamily="18" charset="0"/>
                </a:rPr>
                <a:t>организации и участников процесса</a:t>
              </a:r>
              <a:endParaRPr lang="ru-RU" sz="2000" b="1" kern="1200" dirty="0">
                <a:solidFill>
                  <a:schemeClr val="tx1"/>
                </a:solidFill>
              </a:endParaRPr>
            </a:p>
          </p:txBody>
        </p:sp>
        <p:sp>
          <p:nvSpPr>
            <p:cNvPr id="12" name="Полилиния 11"/>
            <p:cNvSpPr/>
            <p:nvPr/>
          </p:nvSpPr>
          <p:spPr>
            <a:xfrm>
              <a:off x="1117748" y="1108773"/>
              <a:ext cx="4722608" cy="304358"/>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gradFill>
              <a:gsLst>
                <a:gs pos="0">
                  <a:srgbClr val="DCEBF5"/>
                </a:gs>
                <a:gs pos="8000">
                  <a:srgbClr val="83A7C3"/>
                </a:gs>
                <a:gs pos="13000">
                  <a:srgbClr val="768FB9"/>
                </a:gs>
                <a:gs pos="21001">
                  <a:srgbClr val="83A7C3"/>
                </a:gs>
                <a:gs pos="52000">
                  <a:srgbClr val="FFFFFF"/>
                </a:gs>
                <a:gs pos="64000">
                  <a:srgbClr val="9C6563"/>
                </a:gs>
                <a:gs pos="72000">
                  <a:srgbClr val="80302D"/>
                </a:gs>
                <a:gs pos="80000">
                  <a:srgbClr val="C0524E"/>
                </a:gs>
                <a:gs pos="94000">
                  <a:srgbClr val="EBDAD4"/>
                </a:gs>
                <a:gs pos="100000">
                  <a:srgbClr val="55261C"/>
                </a:gs>
              </a:gsLst>
              <a:lin ang="948000" scaled="0"/>
            </a:gradFill>
            <a:ln>
              <a:solidFill>
                <a:schemeClr val="accent4">
                  <a:lumMod val="50000"/>
                </a:schemeClr>
              </a:solidFill>
            </a:ln>
            <a:scene3d>
              <a:camera prst="orthographicFront"/>
              <a:lightRig rig="flat" dir="t"/>
            </a:scene3d>
            <a:sp3d prstMaterial="dkEdge">
              <a:bevelT w="8200" h="38100"/>
            </a:sp3d>
          </p:spPr>
          <p:style>
            <a:lnRef idx="0">
              <a:scrgbClr r="0" g="0" b="0"/>
            </a:lnRef>
            <a:fillRef idx="2">
              <a:schemeClr val="accent4">
                <a:tint val="99000"/>
                <a:hueOff val="0"/>
                <a:satOff val="0"/>
                <a:lumOff val="0"/>
                <a:alphaOff val="0"/>
              </a:schemeClr>
            </a:fillRef>
            <a:effectRef idx="1">
              <a:schemeClr val="accent4">
                <a:tint val="99000"/>
                <a:hueOff val="0"/>
                <a:satOff val="0"/>
                <a:lumOff val="0"/>
                <a:alphaOff val="0"/>
              </a:schemeClr>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Участники процесса</a:t>
              </a:r>
              <a:endParaRPr lang="ru-RU" sz="2000" b="1" kern="1200" dirty="0">
                <a:solidFill>
                  <a:schemeClr val="tx1"/>
                </a:solidFill>
              </a:endParaRPr>
            </a:p>
          </p:txBody>
        </p:sp>
        <p:sp>
          <p:nvSpPr>
            <p:cNvPr id="15" name="Полилиния 14"/>
            <p:cNvSpPr/>
            <p:nvPr/>
          </p:nvSpPr>
          <p:spPr>
            <a:xfrm>
              <a:off x="244562" y="1666020"/>
              <a:ext cx="2021102" cy="802284"/>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1">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Служба охраны труда организации, специалист по охране труда (либо лицо, осуществляющее его функции)</a:t>
              </a:r>
              <a:endParaRPr lang="ru-RU" sz="2000" b="1" kern="1200" dirty="0">
                <a:solidFill>
                  <a:schemeClr val="tx1"/>
                </a:solidFill>
              </a:endParaRPr>
            </a:p>
          </p:txBody>
        </p:sp>
        <p:sp>
          <p:nvSpPr>
            <p:cNvPr id="16" name="Полилиния 15"/>
            <p:cNvSpPr/>
            <p:nvPr/>
          </p:nvSpPr>
          <p:spPr>
            <a:xfrm>
              <a:off x="2512024" y="1658614"/>
              <a:ext cx="1961653" cy="346871"/>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1">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smtClean="0">
                  <a:solidFill>
                    <a:schemeClr val="tx1"/>
                  </a:solidFill>
                  <a:latin typeface="Times New Roman" panose="02020603050405020304" pitchFamily="18" charset="0"/>
                  <a:cs typeface="Times New Roman" panose="02020603050405020304" pitchFamily="18" charset="0"/>
                </a:rPr>
                <a:t>     Бухгалтерия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4735869" y="1655193"/>
              <a:ext cx="1954670" cy="350292"/>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1">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a:solidFill>
                    <a:schemeClr val="tx1"/>
                  </a:solidFill>
                  <a:latin typeface="Times New Roman" panose="02020603050405020304" pitchFamily="18" charset="0"/>
                  <a:cs typeface="Times New Roman" panose="02020603050405020304" pitchFamily="18" charset="0"/>
                </a:rPr>
                <a:t>Служба снабжения</a:t>
              </a:r>
            </a:p>
          </p:txBody>
        </p:sp>
      </p:grpSp>
      <p:cxnSp>
        <p:nvCxnSpPr>
          <p:cNvPr id="68" name="Прямая со стрелкой 67"/>
          <p:cNvCxnSpPr/>
          <p:nvPr/>
        </p:nvCxnSpPr>
        <p:spPr>
          <a:xfrm flipH="1">
            <a:off x="1259632" y="2160470"/>
            <a:ext cx="3184551" cy="6125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a:xfrm>
            <a:off x="7836363" y="6597336"/>
            <a:ext cx="876300" cy="247650"/>
          </a:xfrm>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6</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178707" y="5287532"/>
            <a:ext cx="2673200" cy="1080121"/>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2000" b="1" dirty="0" smtClean="0">
                <a:solidFill>
                  <a:srgbClr val="000000"/>
                </a:solidFill>
                <a:latin typeface="Times New Roman" panose="02020603050405020304" pitchFamily="18" charset="0"/>
                <a:cs typeface="Times New Roman" panose="02020603050405020304" pitchFamily="18" charset="0"/>
              </a:rPr>
              <a:t>Непосредственный руководитель работ</a:t>
            </a:r>
            <a:endParaRPr lang="ru-RU" sz="2000" b="1" kern="1200" dirty="0">
              <a:solidFill>
                <a:srgbClr val="000000"/>
              </a:solidFill>
            </a:endParaRPr>
          </a:p>
        </p:txBody>
      </p:sp>
      <p:sp>
        <p:nvSpPr>
          <p:cNvPr id="32" name="Полилиния 31"/>
          <p:cNvSpPr/>
          <p:nvPr/>
        </p:nvSpPr>
        <p:spPr>
          <a:xfrm>
            <a:off x="3333544" y="4257091"/>
            <a:ext cx="2592289" cy="1080121"/>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smtClean="0">
                <a:solidFill>
                  <a:srgbClr val="000000"/>
                </a:solidFill>
                <a:latin typeface="Times New Roman" panose="02020603050405020304" pitchFamily="18" charset="0"/>
                <a:cs typeface="Times New Roman" panose="02020603050405020304" pitchFamily="18" charset="0"/>
              </a:rPr>
              <a:t>Работник</a:t>
            </a:r>
            <a:endParaRPr lang="ru-RU" sz="2000" b="1" dirty="0">
              <a:solidFill>
                <a:srgbClr val="000000"/>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6542640" y="4509120"/>
            <a:ext cx="2413942" cy="1080121"/>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a:solidFill>
                  <a:srgbClr val="000000"/>
                </a:solidFill>
                <a:latin typeface="Times New Roman" panose="02020603050405020304" pitchFamily="18" charset="0"/>
                <a:cs typeface="Times New Roman" panose="02020603050405020304" pitchFamily="18" charset="0"/>
              </a:rPr>
              <a:t>Заведующий складом</a:t>
            </a:r>
          </a:p>
        </p:txBody>
      </p:sp>
      <p:cxnSp>
        <p:nvCxnSpPr>
          <p:cNvPr id="35" name="Прямая со стрелкой 34"/>
          <p:cNvCxnSpPr/>
          <p:nvPr/>
        </p:nvCxnSpPr>
        <p:spPr>
          <a:xfrm>
            <a:off x="4444183" y="2170435"/>
            <a:ext cx="3361384" cy="602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4444183" y="2170435"/>
            <a:ext cx="2936129" cy="23386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32" idx="0"/>
          </p:cNvCxnSpPr>
          <p:nvPr/>
        </p:nvCxnSpPr>
        <p:spPr>
          <a:xfrm flipH="1">
            <a:off x="3333544" y="2170435"/>
            <a:ext cx="1110639" cy="2086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1043609" y="2170435"/>
            <a:ext cx="3400574" cy="31667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423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60</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116632"/>
            <a:ext cx="8950957" cy="6232475"/>
          </a:xfrm>
          <a:prstGeom prst="rect">
            <a:avLst/>
          </a:prstGeom>
        </p:spPr>
        <p:txBody>
          <a:bodyPr wrap="square">
            <a:spAutoFit/>
          </a:bodyPr>
          <a:lstStyle/>
          <a:p>
            <a:pPr algn="just"/>
            <a:r>
              <a:rPr lang="ru-RU" sz="1900" b="1" cap="all" dirty="0">
                <a:latin typeface="Times New Roman" panose="02020603050405020304" pitchFamily="18" charset="0"/>
                <a:cs typeface="Times New Roman" panose="02020603050405020304" pitchFamily="18" charset="0"/>
              </a:rPr>
              <a:t>Вопрос</a:t>
            </a:r>
            <a:r>
              <a:rPr lang="ru-RU" sz="1900" dirty="0">
                <a:latin typeface="Times New Roman" panose="02020603050405020304" pitchFamily="18" charset="0"/>
                <a:cs typeface="Times New Roman" panose="02020603050405020304" pitchFamily="18" charset="0"/>
              </a:rPr>
              <a:t> </a:t>
            </a:r>
          </a:p>
          <a:p>
            <a:pPr algn="just"/>
            <a:r>
              <a:rPr lang="ru-RU" sz="1900" dirty="0">
                <a:latin typeface="Times New Roman" panose="02020603050405020304" pitchFamily="18" charset="0"/>
                <a:cs typeface="Times New Roman" panose="02020603050405020304" pitchFamily="18" charset="0"/>
              </a:rPr>
              <a:t>Как оформить повторную выдачу перчаток, пригодных для использования работниками?</a:t>
            </a:r>
          </a:p>
          <a:p>
            <a:pPr algn="just"/>
            <a:r>
              <a:rPr lang="ru-RU" sz="1900" b="1" cap="all" dirty="0">
                <a:latin typeface="Times New Roman" panose="02020603050405020304" pitchFamily="18" charset="0"/>
                <a:cs typeface="Times New Roman" panose="02020603050405020304" pitchFamily="18" charset="0"/>
              </a:rPr>
              <a:t>Ответ</a:t>
            </a:r>
            <a:r>
              <a:rPr lang="ru-RU" sz="1900" dirty="0">
                <a:latin typeface="Times New Roman" panose="02020603050405020304" pitchFamily="18" charset="0"/>
                <a:cs typeface="Times New Roman" panose="02020603050405020304" pitchFamily="18" charset="0"/>
              </a:rPr>
              <a:t> </a:t>
            </a:r>
          </a:p>
          <a:p>
            <a:pPr algn="just"/>
            <a:r>
              <a:rPr lang="ru-RU" sz="1900" dirty="0">
                <a:latin typeface="Times New Roman" panose="02020603050405020304" pitchFamily="18" charset="0"/>
                <a:cs typeface="Times New Roman" panose="02020603050405020304" pitchFamily="18" charset="0"/>
              </a:rPr>
              <a:t>Для оформления повторной выдачи пригодных для использования средств индивидуальной защиты, в том </a:t>
            </a:r>
            <a:r>
              <a:rPr lang="ru-RU" sz="1900" dirty="0" err="1">
                <a:latin typeface="Times New Roman" panose="02020603050405020304" pitchFamily="18" charset="0"/>
                <a:cs typeface="Times New Roman" panose="02020603050405020304" pitchFamily="18" charset="0"/>
              </a:rPr>
              <a:t>чилсе</a:t>
            </a:r>
            <a:r>
              <a:rPr lang="ru-RU" sz="1900" dirty="0">
                <a:latin typeface="Times New Roman" panose="02020603050405020304" pitchFamily="18" charset="0"/>
                <a:cs typeface="Times New Roman" panose="02020603050405020304" pitchFamily="18" charset="0"/>
              </a:rPr>
              <a:t> и перчаток уполномоченным работодателем должностным лицом или комиссией по охране труда (при наличии) должна быть установлена пригодность перчаток с полимерным покрытием к их дальнейшему использованию, необходимость мероприятий по уходу за ними и процент износа. </a:t>
            </a:r>
          </a:p>
          <a:p>
            <a:pPr algn="just"/>
            <a:r>
              <a:rPr lang="ru-RU" sz="1900" dirty="0">
                <a:latin typeface="Times New Roman" panose="02020603050405020304" pitchFamily="18" charset="0"/>
                <a:cs typeface="Times New Roman" panose="02020603050405020304" pitchFamily="18" charset="0"/>
              </a:rPr>
              <a:t>Все это должно быть зафиксировано в личной карточке учета выдачи СИЗ. </a:t>
            </a:r>
          </a:p>
          <a:p>
            <a:pPr algn="just"/>
            <a:r>
              <a:rPr lang="ru-RU" sz="1900" dirty="0">
                <a:latin typeface="Times New Roman" panose="02020603050405020304" pitchFamily="18" charset="0"/>
                <a:cs typeface="Times New Roman" panose="02020603050405020304" pitchFamily="18" charset="0"/>
              </a:rPr>
              <a:t>Установленный процент износа позволит инвентаризационной комиссии решить вопрос о том, можно снова выдавать данные перчатки работникам или следует списывать их с учета (п. </a:t>
            </a:r>
            <a:r>
              <a:rPr lang="ru-RU" sz="1900" u="sng" dirty="0">
                <a:latin typeface="Times New Roman" panose="02020603050405020304" pitchFamily="18" charset="0"/>
                <a:cs typeface="Times New Roman" panose="02020603050405020304" pitchFamily="18" charset="0"/>
              </a:rPr>
              <a:t>п. 34</a:t>
            </a:r>
            <a:r>
              <a:rPr lang="ru-RU" sz="1900" dirty="0">
                <a:latin typeface="Times New Roman" panose="02020603050405020304" pitchFamily="18" charset="0"/>
                <a:cs typeface="Times New Roman" panose="02020603050405020304" pitchFamily="18" charset="0"/>
              </a:rPr>
              <a:t>, 35 Методических указаний по бухгалтерскому учету специального инструмента, специальных приспособлений, специального оборудования и специальной одежды, утв. приказом Минфина России от 26.12.2002 </a:t>
            </a:r>
            <a:r>
              <a:rPr lang="ru-RU" sz="1900" u="sng" dirty="0">
                <a:latin typeface="Times New Roman" panose="02020603050405020304" pitchFamily="18" charset="0"/>
                <a:cs typeface="Times New Roman" panose="02020603050405020304" pitchFamily="18" charset="0"/>
              </a:rPr>
              <a:t>№ 135н</a:t>
            </a:r>
            <a:r>
              <a:rPr lang="ru-RU" sz="1900" dirty="0">
                <a:latin typeface="Times New Roman" panose="02020603050405020304" pitchFamily="18" charset="0"/>
                <a:cs typeface="Times New Roman" panose="02020603050405020304" pitchFamily="18" charset="0"/>
              </a:rPr>
              <a:t>). </a:t>
            </a:r>
          </a:p>
          <a:p>
            <a:pPr algn="just"/>
            <a:r>
              <a:rPr lang="ru-RU" sz="1900" dirty="0">
                <a:latin typeface="Times New Roman" panose="02020603050405020304" pitchFamily="18" charset="0"/>
                <a:cs typeface="Times New Roman" panose="02020603050405020304" pitchFamily="18" charset="0"/>
              </a:rPr>
              <a:t>Пригодные для дальнейшего использования перчатки материально ответственное лицо должно сдать на склад, оформив при этом Приходный ордер (форма № М-4, утв. постановлением Госкомстата России от 30.10.1997 № 71а) в двух экземплярах. </a:t>
            </a:r>
          </a:p>
          <a:p>
            <a:pPr algn="just"/>
            <a:r>
              <a:rPr lang="ru-RU" sz="1900" dirty="0">
                <a:latin typeface="Times New Roman" panose="02020603050405020304" pitchFamily="18" charset="0"/>
                <a:cs typeface="Times New Roman" panose="02020603050405020304" pitchFamily="18" charset="0"/>
              </a:rPr>
              <a:t>При повторной выдаче работнику перчаток в личной карточке получателя производится запись с пометкой "б/у" ("бывшие в употреблении"). </a:t>
            </a:r>
          </a:p>
        </p:txBody>
      </p:sp>
    </p:spTree>
    <p:extLst>
      <p:ext uri="{BB962C8B-B14F-4D97-AF65-F5344CB8AC3E}">
        <p14:creationId xmlns:p14="http://schemas.microsoft.com/office/powerpoint/2010/main" val="42399987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pazpetroleum.com/images/helmet.gif"/>
          <p:cNvPicPr>
            <a:picLocks noChangeAspect="1" noChangeArrowheads="1"/>
          </p:cNvPicPr>
          <p:nvPr/>
        </p:nvPicPr>
        <p:blipFill rotWithShape="1">
          <a:blip r:embed="rId2">
            <a:extLst>
              <a:ext uri="{28A0092B-C50C-407E-A947-70E740481C1C}">
                <a14:useLocalDpi xmlns:a14="http://schemas.microsoft.com/office/drawing/2010/main" val="0"/>
              </a:ext>
            </a:extLst>
          </a:blip>
          <a:srcRect l="13618" t="3008" r="7167" b="17272"/>
          <a:stretch/>
        </p:blipFill>
        <p:spPr bwMode="auto">
          <a:xfrm>
            <a:off x="2555776" y="1646802"/>
            <a:ext cx="3672408" cy="31490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394447" y="188640"/>
            <a:ext cx="8540053" cy="6480720"/>
          </a:xfrm>
          <a:prstGeom prst="rect">
            <a:avLst/>
          </a:prstGeom>
        </p:spPr>
        <p:txBody>
          <a:bodyPr vert="horz" lIns="91440" tIns="45720" rIns="91440" bIns="45720" rtlCol="0" anchor="b"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ru-RU" sz="2800" dirty="0" smtClean="0">
                <a:solidFill>
                  <a:srgbClr val="000000"/>
                </a:solidFill>
                <a:latin typeface="Times New Roman" panose="02020603050405020304" pitchFamily="18" charset="0"/>
                <a:cs typeface="Times New Roman" panose="02020603050405020304" pitchFamily="18" charset="0"/>
              </a:rPr>
              <a:t>Спасибо за внимание!</a:t>
            </a: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smtClean="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smtClean="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smtClean="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smtClean="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smtClean="0">
              <a:solidFill>
                <a:srgbClr val="000000"/>
              </a:solidFill>
              <a:latin typeface="Times New Roman" panose="02020603050405020304" pitchFamily="18" charset="0"/>
              <a:cs typeface="Times New Roman" panose="02020603050405020304" pitchFamily="18" charset="0"/>
            </a:endParaRPr>
          </a:p>
          <a:p>
            <a:pPr algn="ctr"/>
            <a:r>
              <a:rPr lang="ru-RU" sz="2800" i="1" dirty="0" smtClean="0">
                <a:solidFill>
                  <a:srgbClr val="000000"/>
                </a:solidFill>
                <a:latin typeface="Times New Roman" panose="02020603050405020304" pitchFamily="18" charset="0"/>
                <a:cs typeface="Times New Roman" panose="02020603050405020304" pitchFamily="18" charset="0"/>
              </a:rPr>
              <a:t>СУРГУТ</a:t>
            </a:r>
          </a:p>
          <a:p>
            <a:pPr algn="ctr"/>
            <a:r>
              <a:rPr lang="ru-RU" sz="2800" dirty="0">
                <a:solidFill>
                  <a:srgbClr val="000000"/>
                </a:solidFill>
                <a:latin typeface="Times New Roman" panose="02020603050405020304" pitchFamily="18" charset="0"/>
                <a:cs typeface="Times New Roman" panose="02020603050405020304" pitchFamily="18" charset="0"/>
              </a:rPr>
              <a:t> </a:t>
            </a:r>
            <a:endParaRPr lang="ru-RU" sz="2800" dirty="0" smtClean="0">
              <a:solidFill>
                <a:srgbClr val="000000"/>
              </a:solidFill>
              <a:latin typeface="Times New Roman" panose="02020603050405020304" pitchFamily="18" charset="0"/>
              <a:cs typeface="Times New Roman" panose="02020603050405020304" pitchFamily="18" charset="0"/>
            </a:endParaRPr>
          </a:p>
          <a:p>
            <a:pPr algn="ctr"/>
            <a:r>
              <a:rPr lang="ru-RU" sz="2800" dirty="0" smtClean="0">
                <a:solidFill>
                  <a:srgbClr val="000000"/>
                </a:solidFill>
                <a:latin typeface="Times New Roman" panose="02020603050405020304" pitchFamily="18" charset="0"/>
                <a:cs typeface="Times New Roman" panose="02020603050405020304" pitchFamily="18" charset="0"/>
              </a:rPr>
              <a:t>29  </a:t>
            </a:r>
            <a:r>
              <a:rPr lang="ru-RU" sz="2800" dirty="0">
                <a:solidFill>
                  <a:srgbClr val="000000"/>
                </a:solidFill>
                <a:latin typeface="Times New Roman" panose="02020603050405020304" pitchFamily="18" charset="0"/>
                <a:cs typeface="Times New Roman" panose="02020603050405020304" pitchFamily="18" charset="0"/>
              </a:rPr>
              <a:t>ноября 2013 года</a:t>
            </a:r>
          </a:p>
        </p:txBody>
      </p:sp>
    </p:spTree>
    <p:extLst>
      <p:ext uri="{BB962C8B-B14F-4D97-AF65-F5344CB8AC3E}">
        <p14:creationId xmlns:p14="http://schemas.microsoft.com/office/powerpoint/2010/main" val="383151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Прямая со стрелкой 46"/>
          <p:cNvCxnSpPr/>
          <p:nvPr/>
        </p:nvCxnSpPr>
        <p:spPr>
          <a:xfrm>
            <a:off x="1567065" y="4479575"/>
            <a:ext cx="11503" cy="2185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144460" y="332655"/>
            <a:ext cx="8820028" cy="6289428"/>
            <a:chOff x="219435" y="1753427"/>
            <a:chExt cx="6471217" cy="4290051"/>
          </a:xfrm>
        </p:grpSpPr>
        <p:sp>
          <p:nvSpPr>
            <p:cNvPr id="15" name="Полилиния 14"/>
            <p:cNvSpPr/>
            <p:nvPr/>
          </p:nvSpPr>
          <p:spPr>
            <a:xfrm>
              <a:off x="852424" y="1753427"/>
              <a:ext cx="3540332" cy="829124"/>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1">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2000" b="1" kern="1200" dirty="0" smtClean="0">
                  <a:solidFill>
                    <a:srgbClr val="000000"/>
                  </a:solidFill>
                  <a:latin typeface="Times New Roman" panose="02020603050405020304" pitchFamily="18" charset="0"/>
                  <a:cs typeface="Times New Roman" panose="02020603050405020304" pitchFamily="18" charset="0"/>
                </a:rPr>
                <a:t>Служба охраны труда организации, специалист по охране труда (либо лицо, осуществляющее его функции)</a:t>
              </a:r>
              <a:endParaRPr lang="ru-RU" sz="2000" b="1" kern="1200" dirty="0">
                <a:solidFill>
                  <a:srgbClr val="000000"/>
                </a:solidFill>
              </a:endParaRPr>
            </a:p>
          </p:txBody>
        </p:sp>
        <p:sp>
          <p:nvSpPr>
            <p:cNvPr id="16" name="Полилиния 15"/>
            <p:cNvSpPr/>
            <p:nvPr/>
          </p:nvSpPr>
          <p:spPr>
            <a:xfrm>
              <a:off x="4683037" y="1753427"/>
              <a:ext cx="1961653" cy="829124"/>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1">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a:solidFill>
                    <a:srgbClr val="000000"/>
                  </a:solidFill>
                  <a:latin typeface="Times New Roman" panose="02020603050405020304" pitchFamily="18" charset="0"/>
                  <a:cs typeface="Times New Roman" panose="02020603050405020304" pitchFamily="18" charset="0"/>
                </a:rPr>
                <a:t>Бухгалтерия</a:t>
              </a:r>
            </a:p>
          </p:txBody>
        </p:sp>
        <p:sp>
          <p:nvSpPr>
            <p:cNvPr id="38" name="Полилиния 37"/>
            <p:cNvSpPr/>
            <p:nvPr/>
          </p:nvSpPr>
          <p:spPr>
            <a:xfrm>
              <a:off x="236759" y="2776978"/>
              <a:ext cx="2280168" cy="516095"/>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4">
                <a:lumMod val="20000"/>
                <a:lumOff val="80000"/>
              </a:schemeClr>
            </a:solidFill>
            <a:ln w="38100">
              <a:solidFill>
                <a:schemeClr val="accent4">
                  <a:lumMod val="60000"/>
                  <a:lumOff val="4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2000" dirty="0" smtClean="0">
                  <a:solidFill>
                    <a:srgbClr val="000000"/>
                  </a:solidFill>
                  <a:latin typeface="Times New Roman" panose="02020603050405020304" pitchFamily="18" charset="0"/>
                  <a:cs typeface="Times New Roman" panose="02020603050405020304" pitchFamily="18" charset="0"/>
                </a:rPr>
                <a:t>Формирует  потребность в спецодежде по организации</a:t>
              </a:r>
              <a:endParaRPr lang="ru-RU" sz="2000" kern="1200" dirty="0">
                <a:solidFill>
                  <a:srgbClr val="000000"/>
                </a:solidFill>
              </a:endParaRPr>
            </a:p>
          </p:txBody>
        </p:sp>
        <p:sp>
          <p:nvSpPr>
            <p:cNvPr id="41" name="Полилиния 40"/>
            <p:cNvSpPr/>
            <p:nvPr/>
          </p:nvSpPr>
          <p:spPr>
            <a:xfrm>
              <a:off x="244561" y="3544677"/>
              <a:ext cx="2272365" cy="707276"/>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4">
                <a:lumMod val="20000"/>
                <a:lumOff val="80000"/>
              </a:schemeClr>
            </a:solidFill>
            <a:ln w="38100">
              <a:solidFill>
                <a:schemeClr val="accent4">
                  <a:lumMod val="60000"/>
                  <a:lumOff val="4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dirty="0">
                  <a:solidFill>
                    <a:srgbClr val="000000"/>
                  </a:solidFill>
                  <a:latin typeface="Times New Roman" panose="02020603050405020304" pitchFamily="18" charset="0"/>
                  <a:cs typeface="Times New Roman" panose="02020603050405020304" pitchFamily="18" charset="0"/>
                </a:rPr>
                <a:t>Проводит сверку фактических размеров-ростов работников данным карточек</a:t>
              </a:r>
            </a:p>
          </p:txBody>
        </p:sp>
        <p:sp>
          <p:nvSpPr>
            <p:cNvPr id="45" name="Полилиния 44"/>
            <p:cNvSpPr/>
            <p:nvPr/>
          </p:nvSpPr>
          <p:spPr>
            <a:xfrm>
              <a:off x="667808" y="4503981"/>
              <a:ext cx="3328413" cy="812857"/>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4">
                <a:lumMod val="20000"/>
                <a:lumOff val="80000"/>
              </a:schemeClr>
            </a:solidFill>
            <a:ln w="38100">
              <a:solidFill>
                <a:schemeClr val="accent4">
                  <a:lumMod val="60000"/>
                  <a:lumOff val="4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dirty="0">
                  <a:solidFill>
                    <a:srgbClr val="000000"/>
                  </a:solidFill>
                  <a:latin typeface="Times New Roman" panose="02020603050405020304" pitchFamily="18" charset="0"/>
                  <a:cs typeface="Times New Roman" panose="02020603050405020304" pitchFamily="18" charset="0"/>
                </a:rPr>
                <a:t>Оформляет вновь поступившему работнику личную карточку учета выдачи спецодежды, спецобуви и других средств индивидуальной защиты </a:t>
              </a:r>
            </a:p>
          </p:txBody>
        </p:sp>
        <p:sp>
          <p:nvSpPr>
            <p:cNvPr id="48" name="Полилиния 47"/>
            <p:cNvSpPr/>
            <p:nvPr/>
          </p:nvSpPr>
          <p:spPr>
            <a:xfrm>
              <a:off x="219435" y="5450785"/>
              <a:ext cx="6471217" cy="592693"/>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4">
                <a:lumMod val="20000"/>
                <a:lumOff val="80000"/>
              </a:schemeClr>
            </a:solidFill>
            <a:ln w="38100">
              <a:solidFill>
                <a:schemeClr val="accent4">
                  <a:lumMod val="60000"/>
                  <a:lumOff val="4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dirty="0" smtClean="0">
                  <a:solidFill>
                    <a:srgbClr val="000000"/>
                  </a:solidFill>
                  <a:latin typeface="Times New Roman" panose="02020603050405020304" pitchFamily="18" charset="0"/>
                  <a:cs typeface="Times New Roman" panose="02020603050405020304" pitchFamily="18" charset="0"/>
                </a:rPr>
                <a:t>Ознакамливает работников  </a:t>
              </a:r>
              <a:r>
                <a:rPr lang="ru-RU" sz="2000" dirty="0">
                  <a:solidFill>
                    <a:srgbClr val="000000"/>
                  </a:solidFill>
                  <a:latin typeface="Times New Roman" panose="02020603050405020304" pitchFamily="18" charset="0"/>
                  <a:cs typeface="Times New Roman" panose="02020603050405020304" pitchFamily="18" charset="0"/>
                </a:rPr>
                <a:t>под подпись с </a:t>
              </a:r>
              <a:r>
                <a:rPr lang="ru-RU" sz="2000" dirty="0" smtClean="0">
                  <a:solidFill>
                    <a:srgbClr val="000000"/>
                  </a:solidFill>
                  <a:latin typeface="Times New Roman" panose="02020603050405020304" pitchFamily="18" charset="0"/>
                  <a:cs typeface="Times New Roman" panose="02020603050405020304" pitchFamily="18" charset="0"/>
                </a:rPr>
                <a:t>Межотраслевыми </a:t>
              </a:r>
              <a:r>
                <a:rPr lang="ru-RU" sz="2000" dirty="0">
                  <a:solidFill>
                    <a:srgbClr val="000000"/>
                  </a:solidFill>
                  <a:latin typeface="Times New Roman" panose="02020603050405020304" pitchFamily="18" charset="0"/>
                  <a:cs typeface="Times New Roman" panose="02020603050405020304" pitchFamily="18" charset="0"/>
                </a:rPr>
                <a:t>правилами обеспечения работников специальной одеждой, специальной обувью и другими СИЗ </a:t>
              </a:r>
              <a:r>
                <a:rPr lang="ru-RU" i="1" dirty="0">
                  <a:solidFill>
                    <a:srgbClr val="000000"/>
                  </a:solidFill>
                  <a:latin typeface="Times New Roman" panose="02020603050405020304" pitchFamily="18" charset="0"/>
                  <a:cs typeface="Times New Roman" panose="02020603050405020304" pitchFamily="18" charset="0"/>
                </a:rPr>
                <a:t>(приказ Минздравсоцразвития Российской Федерации от 01.06.2009 №290н)</a:t>
              </a:r>
            </a:p>
          </p:txBody>
        </p:sp>
        <p:sp>
          <p:nvSpPr>
            <p:cNvPr id="64" name="Полилиния 63"/>
            <p:cNvSpPr/>
            <p:nvPr/>
          </p:nvSpPr>
          <p:spPr>
            <a:xfrm>
              <a:off x="2675423" y="2783947"/>
              <a:ext cx="1914483" cy="1644977"/>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4">
                <a:lumMod val="20000"/>
                <a:lumOff val="80000"/>
              </a:schemeClr>
            </a:solidFill>
            <a:ln w="38100">
              <a:solidFill>
                <a:schemeClr val="accent4">
                  <a:lumMod val="60000"/>
                  <a:lumOff val="4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dirty="0" smtClean="0">
                  <a:solidFill>
                    <a:srgbClr val="000000"/>
                  </a:solidFill>
                  <a:latin typeface="Times New Roman" panose="02020603050405020304" pitchFamily="18" charset="0"/>
                  <a:cs typeface="Times New Roman" panose="02020603050405020304" pitchFamily="18" charset="0"/>
                </a:rPr>
                <a:t>Информирует работников об ответственности </a:t>
              </a:r>
              <a:r>
                <a:rPr lang="ru-RU" sz="2000" dirty="0">
                  <a:solidFill>
                    <a:srgbClr val="000000"/>
                  </a:solidFill>
                  <a:latin typeface="Times New Roman" panose="02020603050405020304" pitchFamily="18" charset="0"/>
                  <a:cs typeface="Times New Roman" panose="02020603050405020304" pitchFamily="18" charset="0"/>
                </a:rPr>
                <a:t>за </a:t>
              </a:r>
              <a:r>
                <a:rPr lang="ru-RU" sz="2000" dirty="0" smtClean="0">
                  <a:solidFill>
                    <a:srgbClr val="000000"/>
                  </a:solidFill>
                  <a:latin typeface="Times New Roman" panose="02020603050405020304" pitchFamily="18" charset="0"/>
                  <a:cs typeface="Times New Roman" panose="02020603050405020304" pitchFamily="18" charset="0"/>
                </a:rPr>
                <a:t>сохранность </a:t>
              </a:r>
              <a:r>
                <a:rPr lang="ru-RU" sz="2000" dirty="0">
                  <a:solidFill>
                    <a:srgbClr val="000000"/>
                  </a:solidFill>
                  <a:latin typeface="Times New Roman" panose="02020603050405020304" pitchFamily="18" charset="0"/>
                  <a:cs typeface="Times New Roman" panose="02020603050405020304" pitchFamily="18" charset="0"/>
                </a:rPr>
                <a:t>и применение, выданной спецодежды, спецобуви и других </a:t>
              </a:r>
              <a:r>
                <a:rPr lang="ru-RU" sz="2000" dirty="0" smtClean="0">
                  <a:solidFill>
                    <a:srgbClr val="000000"/>
                  </a:solidFill>
                  <a:latin typeface="Times New Roman" panose="02020603050405020304" pitchFamily="18" charset="0"/>
                  <a:cs typeface="Times New Roman" panose="02020603050405020304" pitchFamily="18" charset="0"/>
                </a:rPr>
                <a:t>СИЗ</a:t>
              </a:r>
              <a:endParaRPr lang="ru-RU" sz="2000" dirty="0">
                <a:solidFill>
                  <a:srgbClr val="000000"/>
                </a:solidFill>
                <a:latin typeface="Times New Roman" panose="02020603050405020304" pitchFamily="18" charset="0"/>
                <a:cs typeface="Times New Roman" panose="02020603050405020304" pitchFamily="18" charset="0"/>
              </a:endParaRPr>
            </a:p>
          </p:txBody>
        </p:sp>
      </p:grpSp>
      <p:cxnSp>
        <p:nvCxnSpPr>
          <p:cNvPr id="39" name="Прямая со стрелкой 38"/>
          <p:cNvCxnSpPr/>
          <p:nvPr/>
        </p:nvCxnSpPr>
        <p:spPr>
          <a:xfrm flipH="1">
            <a:off x="1556049" y="1581675"/>
            <a:ext cx="1863823" cy="251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a:off x="1907705" y="1550330"/>
            <a:ext cx="1512167" cy="1408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endCxn id="18" idx="0"/>
          </p:cNvCxnSpPr>
          <p:nvPr/>
        </p:nvCxnSpPr>
        <p:spPr>
          <a:xfrm>
            <a:off x="7635758" y="1557730"/>
            <a:ext cx="0" cy="588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6298928" y="2145817"/>
            <a:ext cx="2673660" cy="3050416"/>
          </a:xfrm>
          <a:prstGeom prst="rect">
            <a:avLst/>
          </a:prstGeom>
          <a:solidFill>
            <a:schemeClr val="accent2">
              <a:lumMod val="40000"/>
              <a:lumOff val="60000"/>
            </a:schemeClr>
          </a:solidFill>
          <a:ln w="38100">
            <a:solidFill>
              <a:schemeClr val="accent4">
                <a:lumMod val="75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dirty="0">
                <a:solidFill>
                  <a:srgbClr val="000000"/>
                </a:solidFill>
                <a:latin typeface="Times New Roman" panose="02020603050405020304" pitchFamily="18" charset="0"/>
                <a:cs typeface="Times New Roman" panose="02020603050405020304" pitchFamily="18" charset="0"/>
              </a:rPr>
              <a:t>Ведет учет выданной спецодежды, спецобуви и других средств индивидуальной защиты и осуществляет своевременное ее списание по срокам носки.</a:t>
            </a:r>
          </a:p>
        </p:txBody>
      </p:sp>
      <p:sp>
        <p:nvSpPr>
          <p:cNvPr id="4" name="Номер слайда 3"/>
          <p:cNvSpPr>
            <a:spLocks noGrp="1"/>
          </p:cNvSpPr>
          <p:nvPr>
            <p:ph type="sldNum" sz="quarter" idx="12"/>
          </p:nvPr>
        </p:nvSpPr>
        <p:spPr>
          <a:xfrm>
            <a:off x="7836363" y="6597336"/>
            <a:ext cx="876300" cy="247650"/>
          </a:xfrm>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7</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cxnSp>
        <p:nvCxnSpPr>
          <p:cNvPr id="36" name="Прямая со стрелкой 35"/>
          <p:cNvCxnSpPr/>
          <p:nvPr/>
        </p:nvCxnSpPr>
        <p:spPr>
          <a:xfrm>
            <a:off x="3419872" y="1581675"/>
            <a:ext cx="1584176" cy="251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3203848" y="1550330"/>
            <a:ext cx="216022" cy="2814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3419872" y="1581675"/>
            <a:ext cx="2808311" cy="41714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68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9513" y="188642"/>
            <a:ext cx="4248471" cy="6433441"/>
            <a:chOff x="245153" y="1655194"/>
            <a:chExt cx="3117084" cy="3927380"/>
          </a:xfrm>
        </p:grpSpPr>
        <p:sp>
          <p:nvSpPr>
            <p:cNvPr id="56" name="Полилиния 55"/>
            <p:cNvSpPr/>
            <p:nvPr/>
          </p:nvSpPr>
          <p:spPr>
            <a:xfrm>
              <a:off x="245153" y="2245429"/>
              <a:ext cx="3117084" cy="413501"/>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6">
                <a:lumMod val="20000"/>
                <a:lumOff val="80000"/>
              </a:schemeClr>
            </a:solidFill>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dirty="0">
                  <a:solidFill>
                    <a:srgbClr val="000000"/>
                  </a:solidFill>
                  <a:latin typeface="Times New Roman" panose="02020603050405020304" pitchFamily="18" charset="0"/>
                  <a:cs typeface="Times New Roman" panose="02020603050405020304" pitchFamily="18" charset="0"/>
                </a:rPr>
                <a:t>Осуществляет снабжение спецодеждой, спецобувью и другими СИЗ.</a:t>
              </a:r>
            </a:p>
          </p:txBody>
        </p:sp>
        <p:sp>
          <p:nvSpPr>
            <p:cNvPr id="92" name="Полилиния 91"/>
            <p:cNvSpPr/>
            <p:nvPr/>
          </p:nvSpPr>
          <p:spPr>
            <a:xfrm>
              <a:off x="245153" y="2799682"/>
              <a:ext cx="3117084" cy="2782892"/>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6">
                <a:lumMod val="20000"/>
                <a:lumOff val="80000"/>
              </a:schemeClr>
            </a:solidFill>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dirty="0">
                  <a:solidFill>
                    <a:srgbClr val="000000"/>
                  </a:solidFill>
                  <a:latin typeface="Times New Roman" panose="02020603050405020304" pitchFamily="18" charset="0"/>
                  <a:cs typeface="Times New Roman" panose="02020603050405020304" pitchFamily="18" charset="0"/>
                </a:rPr>
                <a:t>в соответствии с представленными </a:t>
              </a:r>
              <a:r>
                <a:rPr lang="ru-RU" dirty="0" smtClean="0">
                  <a:solidFill>
                    <a:srgbClr val="000000"/>
                  </a:solidFill>
                  <a:latin typeface="Times New Roman" panose="02020603050405020304" pitchFamily="18" charset="0"/>
                  <a:cs typeface="Times New Roman" panose="02020603050405020304" pitchFamily="18" charset="0"/>
                </a:rPr>
                <a:t>службой охраны труда наименованиями</a:t>
              </a:r>
              <a:r>
                <a:rPr lang="ru-RU" dirty="0">
                  <a:solidFill>
                    <a:srgbClr val="000000"/>
                  </a:solidFill>
                  <a:latin typeface="Times New Roman" panose="02020603050405020304" pitchFamily="18" charset="0"/>
                  <a:cs typeface="Times New Roman" panose="02020603050405020304" pitchFamily="18" charset="0"/>
                </a:rPr>
                <a:t>, количествами, размерами</a:t>
              </a:r>
              <a:r>
                <a:rPr lang="ru-RU" dirty="0" smtClean="0">
                  <a:solidFill>
                    <a:srgbClr val="000000"/>
                  </a:solidFill>
                  <a:latin typeface="Times New Roman" panose="02020603050405020304" pitchFamily="18" charset="0"/>
                  <a:cs typeface="Times New Roman" panose="02020603050405020304" pitchFamily="18" charset="0"/>
                </a:rPr>
                <a:t>/ ростами</a:t>
              </a:r>
              <a:r>
                <a:rPr lang="ru-RU" dirty="0">
                  <a:solidFill>
                    <a:srgbClr val="000000"/>
                  </a:solidFill>
                  <a:latin typeface="Times New Roman" panose="02020603050405020304" pitchFamily="18" charset="0"/>
                  <a:cs typeface="Times New Roman" panose="02020603050405020304" pitchFamily="18" charset="0"/>
                </a:rPr>
                <a:t>, прошедших в установленном порядке сертификацию или декларирование соответствия, наличие документации (паспортов, технических характеристик, инструкций по эксплуатации и применению, сертификатов, санитарно-эпидемиологического заключения или свидетельства о государственной регистрации дерматологических СИЗ и т.д.) с оптимальными сроками годности, позволяющими эксплуатацию СИЗ в установленные нормами сроки.</a:t>
              </a:r>
            </a:p>
          </p:txBody>
        </p:sp>
        <p:sp>
          <p:nvSpPr>
            <p:cNvPr id="33" name="Полилиния 32"/>
            <p:cNvSpPr/>
            <p:nvPr/>
          </p:nvSpPr>
          <p:spPr>
            <a:xfrm>
              <a:off x="403648" y="1655194"/>
              <a:ext cx="2747261" cy="392936"/>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1">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a:solidFill>
                    <a:srgbClr val="000000"/>
                  </a:solidFill>
                  <a:latin typeface="Times New Roman" panose="02020603050405020304" pitchFamily="18" charset="0"/>
                  <a:cs typeface="Times New Roman" panose="02020603050405020304" pitchFamily="18" charset="0"/>
                </a:rPr>
                <a:t>Служба снабжения</a:t>
              </a:r>
            </a:p>
          </p:txBody>
        </p:sp>
      </p:grpSp>
      <p:cxnSp>
        <p:nvCxnSpPr>
          <p:cNvPr id="63" name="Прямая со стрелкой 62"/>
          <p:cNvCxnSpPr/>
          <p:nvPr/>
        </p:nvCxnSpPr>
        <p:spPr>
          <a:xfrm>
            <a:off x="2231739" y="832310"/>
            <a:ext cx="0" cy="390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2231739" y="1832862"/>
            <a:ext cx="1" cy="1986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a:xfrm>
            <a:off x="7836363" y="6597336"/>
            <a:ext cx="876300" cy="247650"/>
          </a:xfrm>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8</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4860032" y="188641"/>
            <a:ext cx="4032448" cy="576065"/>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a:solidFill>
                  <a:srgbClr val="000000"/>
                </a:solidFill>
                <a:latin typeface="Times New Roman" panose="02020603050405020304" pitchFamily="18" charset="0"/>
                <a:cs typeface="Times New Roman" panose="02020603050405020304" pitchFamily="18" charset="0"/>
              </a:rPr>
              <a:t>Заведующий складом</a:t>
            </a:r>
          </a:p>
        </p:txBody>
      </p:sp>
      <p:sp>
        <p:nvSpPr>
          <p:cNvPr id="30" name="Полилиния 29"/>
          <p:cNvSpPr/>
          <p:nvPr/>
        </p:nvSpPr>
        <p:spPr>
          <a:xfrm>
            <a:off x="4644007" y="1027710"/>
            <a:ext cx="4333955" cy="4705546"/>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3">
              <a:lumMod val="40000"/>
              <a:lumOff val="60000"/>
            </a:schemeClr>
          </a:solidFill>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dirty="0">
                <a:solidFill>
                  <a:srgbClr val="000000"/>
                </a:solidFill>
                <a:latin typeface="Times New Roman" panose="02020603050405020304" pitchFamily="18" charset="0"/>
                <a:cs typeface="Times New Roman" panose="02020603050405020304" pitchFamily="18" charset="0"/>
              </a:rPr>
              <a:t>Осуществляет приемку, хранение спецодежды, спецобуви и других средств индивидуальной защиты, прошедших в установленном порядке сертификацию или декларирование (наличие сертификата или декларации, паспорта, при необходимости, и другой сопроводительной документации) в условиях, обеспечивающих их исправность и пригодность к использованию, (в сухих отапливаемых помещениях при этом, они должны быть защищены от увлажнения, загрязнения и механических повреждений, защитные средства хранятся в заводской упаковке при соблюдении требований к хранению, которые изложены в сопроводительной документации на изделие).</a:t>
            </a:r>
          </a:p>
        </p:txBody>
      </p:sp>
      <p:sp>
        <p:nvSpPr>
          <p:cNvPr id="31" name="Полилиния 30"/>
          <p:cNvSpPr/>
          <p:nvPr/>
        </p:nvSpPr>
        <p:spPr>
          <a:xfrm>
            <a:off x="4620401" y="5829995"/>
            <a:ext cx="4333955" cy="792088"/>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solidFill>
            <a:schemeClr val="accent3">
              <a:lumMod val="40000"/>
              <a:lumOff val="60000"/>
            </a:schemeClr>
          </a:solidFill>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dirty="0">
                <a:solidFill>
                  <a:srgbClr val="000000"/>
                </a:solidFill>
                <a:latin typeface="Times New Roman" panose="02020603050405020304" pitchFamily="18" charset="0"/>
                <a:cs typeface="Times New Roman" panose="02020603050405020304" pitchFamily="18" charset="0"/>
              </a:rPr>
              <a:t>Осуществляет выдачу спецодежды, спецобуви и других СИЗ непосредственным руководителям</a:t>
            </a:r>
          </a:p>
        </p:txBody>
      </p:sp>
      <p:cxnSp>
        <p:nvCxnSpPr>
          <p:cNvPr id="36" name="Прямая со стрелкой 35"/>
          <p:cNvCxnSpPr/>
          <p:nvPr/>
        </p:nvCxnSpPr>
        <p:spPr>
          <a:xfrm>
            <a:off x="6948264" y="764706"/>
            <a:ext cx="0" cy="263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7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55509" y="332656"/>
            <a:ext cx="8808979" cy="1089553"/>
            <a:chOff x="368427" y="1543020"/>
            <a:chExt cx="4156115" cy="911063"/>
          </a:xfrm>
        </p:grpSpPr>
        <p:sp>
          <p:nvSpPr>
            <p:cNvPr id="19" name="Полилиния 18"/>
            <p:cNvSpPr/>
            <p:nvPr/>
          </p:nvSpPr>
          <p:spPr>
            <a:xfrm>
              <a:off x="368427" y="1543020"/>
              <a:ext cx="1831508" cy="903176"/>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2000" b="1" dirty="0" smtClean="0">
                  <a:solidFill>
                    <a:srgbClr val="000000"/>
                  </a:solidFill>
                  <a:latin typeface="Times New Roman" panose="02020603050405020304" pitchFamily="18" charset="0"/>
                  <a:cs typeface="Times New Roman" panose="02020603050405020304" pitchFamily="18" charset="0"/>
                </a:rPr>
                <a:t>Непосредственный руководитель работ</a:t>
              </a:r>
              <a:endParaRPr lang="ru-RU" sz="2000" b="1" kern="1200" dirty="0">
                <a:solidFill>
                  <a:srgbClr val="000000"/>
                </a:solidFill>
              </a:endParaRPr>
            </a:p>
          </p:txBody>
        </p:sp>
        <p:sp>
          <p:nvSpPr>
            <p:cNvPr id="21" name="Полилиния 20"/>
            <p:cNvSpPr/>
            <p:nvPr/>
          </p:nvSpPr>
          <p:spPr>
            <a:xfrm>
              <a:off x="2622591" y="1550907"/>
              <a:ext cx="1901951" cy="903176"/>
            </a:xfrm>
            <a:custGeom>
              <a:avLst/>
              <a:gdLst>
                <a:gd name="connsiteX0" fmla="*/ 0 w 1986430"/>
                <a:gd name="connsiteY0" fmla="*/ 0 h 2336502"/>
                <a:gd name="connsiteX1" fmla="*/ 1986430 w 1986430"/>
                <a:gd name="connsiteY1" fmla="*/ 0 h 2336502"/>
                <a:gd name="connsiteX2" fmla="*/ 1986430 w 1986430"/>
                <a:gd name="connsiteY2" fmla="*/ 2336502 h 2336502"/>
                <a:gd name="connsiteX3" fmla="*/ 0 w 1986430"/>
                <a:gd name="connsiteY3" fmla="*/ 2336502 h 2336502"/>
                <a:gd name="connsiteX4" fmla="*/ 0 w 1986430"/>
                <a:gd name="connsiteY4" fmla="*/ 0 h 23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430" h="2336502">
                  <a:moveTo>
                    <a:pt x="0" y="0"/>
                  </a:moveTo>
                  <a:lnTo>
                    <a:pt x="1986430" y="0"/>
                  </a:lnTo>
                  <a:lnTo>
                    <a:pt x="1986430" y="2336502"/>
                  </a:lnTo>
                  <a:lnTo>
                    <a:pt x="0" y="2336502"/>
                  </a:lnTo>
                  <a:lnTo>
                    <a:pt x="0" y="0"/>
                  </a:lnTo>
                  <a:close/>
                </a:path>
              </a:pathLst>
            </a:custGeom>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ru-RU" sz="2000" b="1" dirty="0" smtClean="0">
                  <a:solidFill>
                    <a:srgbClr val="000000"/>
                  </a:solidFill>
                  <a:latin typeface="Times New Roman" panose="02020603050405020304" pitchFamily="18" charset="0"/>
                  <a:cs typeface="Times New Roman" panose="02020603050405020304" pitchFamily="18" charset="0"/>
                </a:rPr>
                <a:t>Работник</a:t>
              </a:r>
              <a:endParaRPr lang="ru-RU" sz="2000" b="1" dirty="0">
                <a:solidFill>
                  <a:srgbClr val="000000"/>
                </a:solidFill>
                <a:latin typeface="Times New Roman" panose="02020603050405020304" pitchFamily="18" charset="0"/>
                <a:cs typeface="Times New Roman" panose="02020603050405020304" pitchFamily="18" charset="0"/>
              </a:endParaRPr>
            </a:p>
          </p:txBody>
        </p:sp>
      </p:grpSp>
      <p:sp>
        <p:nvSpPr>
          <p:cNvPr id="14" name="Прямоугольник 13"/>
          <p:cNvSpPr/>
          <p:nvPr/>
        </p:nvSpPr>
        <p:spPr>
          <a:xfrm>
            <a:off x="5580112" y="1736812"/>
            <a:ext cx="3176230" cy="1476164"/>
          </a:xfrm>
          <a:prstGeom prst="rect">
            <a:avLst/>
          </a:prstGeom>
          <a:solidFill>
            <a:schemeClr val="accent1">
              <a:lumMod val="20000"/>
              <a:lumOff val="80000"/>
            </a:schemeClr>
          </a:solidFill>
          <a:ln w="38100">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Соблюдает условия эксплуатации и применения спецодежды, спецобуви и других </a:t>
            </a:r>
            <a:r>
              <a:rPr lang="ru-RU" sz="2000" dirty="0" smtClean="0">
                <a:solidFill>
                  <a:srgbClr val="000000"/>
                </a:solidFill>
                <a:latin typeface="Times New Roman" panose="02020603050405020304" pitchFamily="18" charset="0"/>
                <a:cs typeface="Times New Roman" panose="02020603050405020304" pitchFamily="18" charset="0"/>
              </a:rPr>
              <a:t>СИЗ, использует их </a:t>
            </a:r>
            <a:r>
              <a:rPr lang="ru-RU" sz="2000" dirty="0">
                <a:solidFill>
                  <a:srgbClr val="000000"/>
                </a:solidFill>
                <a:latin typeface="Times New Roman" panose="02020603050405020304" pitchFamily="18" charset="0"/>
                <a:cs typeface="Times New Roman" panose="02020603050405020304" pitchFamily="18" charset="0"/>
              </a:rPr>
              <a:t>по назначению.</a:t>
            </a:r>
          </a:p>
        </p:txBody>
      </p:sp>
      <p:sp>
        <p:nvSpPr>
          <p:cNvPr id="42" name="Прямоугольник 41"/>
          <p:cNvSpPr/>
          <p:nvPr/>
        </p:nvSpPr>
        <p:spPr>
          <a:xfrm>
            <a:off x="5580112" y="3631187"/>
            <a:ext cx="3252960" cy="1742029"/>
          </a:xfrm>
          <a:prstGeom prst="rect">
            <a:avLst/>
          </a:prstGeom>
          <a:solidFill>
            <a:schemeClr val="accent1">
              <a:lumMod val="20000"/>
              <a:lumOff val="80000"/>
            </a:schemeClr>
          </a:solidFill>
          <a:ln w="38100">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Несет ответственность за </a:t>
            </a:r>
            <a:r>
              <a:rPr lang="ru-RU" sz="2000" dirty="0" smtClean="0">
                <a:solidFill>
                  <a:srgbClr val="000000"/>
                </a:solidFill>
                <a:latin typeface="Times New Roman" panose="02020603050405020304" pitchFamily="18" charset="0"/>
                <a:cs typeface="Times New Roman" panose="02020603050405020304" pitchFamily="18" charset="0"/>
              </a:rPr>
              <a:t>наличие </a:t>
            </a:r>
            <a:r>
              <a:rPr lang="ru-RU" sz="2000" dirty="0">
                <a:solidFill>
                  <a:srgbClr val="000000"/>
                </a:solidFill>
                <a:latin typeface="Times New Roman" panose="02020603050405020304" pitchFamily="18" charset="0"/>
                <a:cs typeface="Times New Roman" panose="02020603050405020304" pitchFamily="18" charset="0"/>
              </a:rPr>
              <a:t>всего </a:t>
            </a:r>
            <a:r>
              <a:rPr lang="ru-RU" sz="2000" dirty="0" smtClean="0">
                <a:solidFill>
                  <a:srgbClr val="000000"/>
                </a:solidFill>
                <a:latin typeface="Times New Roman" panose="02020603050405020304" pitchFamily="18" charset="0"/>
                <a:cs typeface="Times New Roman" panose="02020603050405020304" pitchFamily="18" charset="0"/>
              </a:rPr>
              <a:t>объема </a:t>
            </a:r>
            <a:r>
              <a:rPr lang="ru-RU" sz="2000" dirty="0">
                <a:solidFill>
                  <a:srgbClr val="000000"/>
                </a:solidFill>
                <a:latin typeface="Times New Roman" panose="02020603050405020304" pitchFamily="18" charset="0"/>
                <a:cs typeface="Times New Roman" panose="02020603050405020304" pitchFamily="18" charset="0"/>
              </a:rPr>
              <a:t>выданной в </a:t>
            </a:r>
            <a:r>
              <a:rPr lang="ru-RU" sz="2000" dirty="0" smtClean="0">
                <a:solidFill>
                  <a:srgbClr val="000000"/>
                </a:solidFill>
                <a:latin typeface="Times New Roman" panose="02020603050405020304" pitchFamily="18" charset="0"/>
                <a:cs typeface="Times New Roman" panose="02020603050405020304" pitchFamily="18" charset="0"/>
              </a:rPr>
              <a:t>эксплуатацию </a:t>
            </a:r>
            <a:r>
              <a:rPr lang="ru-RU" sz="2000" dirty="0">
                <a:solidFill>
                  <a:srgbClr val="000000"/>
                </a:solidFill>
                <a:latin typeface="Times New Roman" panose="02020603050405020304" pitchFamily="18" charset="0"/>
                <a:cs typeface="Times New Roman" panose="02020603050405020304" pitchFamily="18" charset="0"/>
              </a:rPr>
              <a:t>спецодежды, спецобуви и других </a:t>
            </a:r>
            <a:r>
              <a:rPr lang="ru-RU" sz="2000" dirty="0" smtClean="0">
                <a:solidFill>
                  <a:srgbClr val="000000"/>
                </a:solidFill>
                <a:latin typeface="Times New Roman" panose="02020603050405020304" pitchFamily="18" charset="0"/>
                <a:cs typeface="Times New Roman" panose="02020603050405020304" pitchFamily="18" charset="0"/>
              </a:rPr>
              <a:t>СИЗ на рабочем месте</a:t>
            </a:r>
            <a:endParaRPr lang="ru-RU" sz="2000" dirty="0">
              <a:solidFill>
                <a:srgbClr val="000000"/>
              </a:solidFill>
              <a:latin typeface="Times New Roman" panose="02020603050405020304" pitchFamily="18" charset="0"/>
              <a:cs typeface="Times New Roman" panose="02020603050405020304" pitchFamily="18" charset="0"/>
            </a:endParaRPr>
          </a:p>
        </p:txBody>
      </p:sp>
      <p:cxnSp>
        <p:nvCxnSpPr>
          <p:cNvPr id="23" name="Прямая со стрелкой 22"/>
          <p:cNvCxnSpPr/>
          <p:nvPr/>
        </p:nvCxnSpPr>
        <p:spPr>
          <a:xfrm>
            <a:off x="7127063" y="3212976"/>
            <a:ext cx="38365" cy="4182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7058550" y="1422209"/>
            <a:ext cx="0" cy="3146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155508" y="1736812"/>
            <a:ext cx="5208579" cy="2394266"/>
          </a:xfrm>
          <a:prstGeom prst="rect">
            <a:avLst/>
          </a:prstGeom>
          <a:solidFill>
            <a:srgbClr val="FFFF99"/>
          </a:solidFill>
          <a:ln w="38100">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sz="2000" dirty="0">
                <a:solidFill>
                  <a:srgbClr val="000000"/>
                </a:solidFill>
                <a:latin typeface="Times New Roman" pitchFamily="18" charset="0"/>
                <a:cs typeface="Times New Roman" pitchFamily="18" charset="0"/>
              </a:rPr>
              <a:t>Организовывает хранение, </a:t>
            </a:r>
            <a:r>
              <a:rPr lang="ru-RU" sz="2000" dirty="0" smtClean="0">
                <a:solidFill>
                  <a:srgbClr val="000000"/>
                </a:solidFill>
                <a:latin typeface="Times New Roman" pitchFamily="18" charset="0"/>
                <a:cs typeface="Times New Roman" pitchFamily="18" charset="0"/>
              </a:rPr>
              <a:t>сданной </a:t>
            </a:r>
            <a:r>
              <a:rPr lang="ru-RU" sz="2000" dirty="0">
                <a:solidFill>
                  <a:srgbClr val="000000"/>
                </a:solidFill>
                <a:latin typeface="Times New Roman" pitchFamily="18" charset="0"/>
                <a:cs typeface="Times New Roman" pitchFamily="18" charset="0"/>
              </a:rPr>
              <a:t>работниками (при увольнении), с неистекшим </a:t>
            </a:r>
            <a:r>
              <a:rPr lang="ru-RU" sz="2000" dirty="0" smtClean="0">
                <a:solidFill>
                  <a:srgbClr val="000000"/>
                </a:solidFill>
                <a:latin typeface="Times New Roman" pitchFamily="18" charset="0"/>
                <a:cs typeface="Times New Roman" pitchFamily="18" charset="0"/>
              </a:rPr>
              <a:t>сроком </a:t>
            </a:r>
            <a:r>
              <a:rPr lang="ru-RU" sz="2000" dirty="0">
                <a:solidFill>
                  <a:srgbClr val="000000"/>
                </a:solidFill>
                <a:latin typeface="Times New Roman" pitchFamily="18" charset="0"/>
                <a:cs typeface="Times New Roman" pitchFamily="18" charset="0"/>
              </a:rPr>
              <a:t>эксплуатации (до </a:t>
            </a:r>
            <a:r>
              <a:rPr lang="ru-RU" sz="2000" dirty="0" smtClean="0">
                <a:solidFill>
                  <a:srgbClr val="000000"/>
                </a:solidFill>
                <a:latin typeface="Times New Roman" pitchFamily="18" charset="0"/>
                <a:cs typeface="Times New Roman" pitchFamily="18" charset="0"/>
              </a:rPr>
              <a:t>истечения </a:t>
            </a:r>
            <a:r>
              <a:rPr lang="ru-RU" sz="2000" dirty="0">
                <a:solidFill>
                  <a:srgbClr val="000000"/>
                </a:solidFill>
                <a:latin typeface="Times New Roman" pitchFamily="18" charset="0"/>
                <a:cs typeface="Times New Roman" pitchFamily="18" charset="0"/>
              </a:rPr>
              <a:t>срока эксплуатации), спецодежды и спецобуви, а в случае необходимости, после проведенной химчистки и стирки, может выдать ее во временное пользование другим работникам</a:t>
            </a:r>
            <a:r>
              <a:rPr lang="ru-RU" sz="2000" dirty="0" smtClean="0">
                <a:solidFill>
                  <a:srgbClr val="000000"/>
                </a:solidFill>
                <a:latin typeface="Times New Roman" pitchFamily="18" charset="0"/>
                <a:cs typeface="Times New Roman"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50" name="Прямоугольник 49"/>
          <p:cNvSpPr/>
          <p:nvPr/>
        </p:nvSpPr>
        <p:spPr>
          <a:xfrm>
            <a:off x="113842" y="4299388"/>
            <a:ext cx="5250245" cy="1478872"/>
          </a:xfrm>
          <a:prstGeom prst="rect">
            <a:avLst/>
          </a:prstGeom>
          <a:solidFill>
            <a:srgbClr val="FFFF99"/>
          </a:solidFill>
          <a:ln w="38100">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sz="2000" dirty="0">
                <a:solidFill>
                  <a:srgbClr val="000000"/>
                </a:solidFill>
                <a:latin typeface="Times New Roman" pitchFamily="18" charset="0"/>
                <a:cs typeface="Times New Roman" pitchFamily="18" charset="0"/>
              </a:rPr>
              <a:t>Обеспечивает надлежащий учет и контроль за выдачей работникам СИЗ в установленные сроки; периодические осмотры, находящихся в эксплуатации СИЗ с оформлением и подготовкой соответствующих документов</a:t>
            </a:r>
          </a:p>
        </p:txBody>
      </p:sp>
      <p:cxnSp>
        <p:nvCxnSpPr>
          <p:cNvPr id="36" name="Прямая со стрелкой 35"/>
          <p:cNvCxnSpPr/>
          <p:nvPr/>
        </p:nvCxnSpPr>
        <p:spPr>
          <a:xfrm flipH="1">
            <a:off x="2096471" y="4134187"/>
            <a:ext cx="20833" cy="1683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113841" y="5913276"/>
            <a:ext cx="7626511" cy="708806"/>
          </a:xfrm>
          <a:prstGeom prst="rect">
            <a:avLst/>
          </a:prstGeom>
          <a:solidFill>
            <a:srgbClr val="FFFF99"/>
          </a:solidFill>
          <a:ln w="38100">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just"/>
            <a:r>
              <a:rPr lang="ru-RU" sz="2000" dirty="0">
                <a:solidFill>
                  <a:srgbClr val="000000"/>
                </a:solidFill>
                <a:latin typeface="Times New Roman" pitchFamily="18" charset="0"/>
                <a:cs typeface="Times New Roman" pitchFamily="18" charset="0"/>
              </a:rPr>
              <a:t>Организовывает фиксирование </a:t>
            </a:r>
            <a:r>
              <a:rPr lang="ru-RU" sz="2000" dirty="0" smtClean="0">
                <a:solidFill>
                  <a:srgbClr val="000000"/>
                </a:solidFill>
                <a:latin typeface="Times New Roman" pitchFamily="18" charset="0"/>
                <a:cs typeface="Times New Roman" pitchFamily="18" charset="0"/>
              </a:rPr>
              <a:t>спецодежды </a:t>
            </a:r>
            <a:r>
              <a:rPr lang="ru-RU" sz="2000" dirty="0">
                <a:solidFill>
                  <a:srgbClr val="000000"/>
                </a:solidFill>
                <a:latin typeface="Times New Roman" pitchFamily="18" charset="0"/>
                <a:cs typeface="Times New Roman" pitchFamily="18" charset="0"/>
              </a:rPr>
              <a:t>и других СИЗ, выданных работникам под подпись в личных карточках учета выдачи </a:t>
            </a:r>
          </a:p>
        </p:txBody>
      </p:sp>
      <p:cxnSp>
        <p:nvCxnSpPr>
          <p:cNvPr id="54" name="Прямая со стрелкой 53"/>
          <p:cNvCxnSpPr/>
          <p:nvPr/>
        </p:nvCxnSpPr>
        <p:spPr>
          <a:xfrm>
            <a:off x="2117304" y="5807341"/>
            <a:ext cx="0" cy="135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Номер слайда 4"/>
          <p:cNvSpPr>
            <a:spLocks noGrp="1"/>
          </p:cNvSpPr>
          <p:nvPr>
            <p:ph type="sldNum" sz="quarter" idx="12"/>
          </p:nvPr>
        </p:nvSpPr>
        <p:spPr>
          <a:xfrm>
            <a:off x="7905606" y="6610350"/>
            <a:ext cx="876300" cy="247650"/>
          </a:xfrm>
        </p:spPr>
        <p:txBody>
          <a:bodyPr vert="horz" lIns="91440" tIns="45720" rIns="91440" bIns="45720" rtlCol="0" anchor="ctr">
            <a:noAutofit/>
          </a:bodyPr>
          <a:lstStyle/>
          <a:p>
            <a:fld id="{B19B0651-EE4F-4900-A07F-96A6BFA9D0F0}" type="slidenum">
              <a:rPr lang="ru-RU" sz="1600">
                <a:solidFill>
                  <a:srgbClr val="000000">
                    <a:alpha val="65000"/>
                  </a:srgbClr>
                </a:solidFill>
                <a:latin typeface="Times New Roman" panose="02020603050405020304" pitchFamily="18" charset="0"/>
                <a:cs typeface="Times New Roman" panose="02020603050405020304" pitchFamily="18" charset="0"/>
              </a:rPr>
              <a:pPr/>
              <a:t>9</a:t>
            </a:fld>
            <a:endParaRPr lang="ru-RU" sz="1600" dirty="0">
              <a:solidFill>
                <a:srgbClr val="000000">
                  <a:alpha val="65000"/>
                </a:srgbClr>
              </a:solidFill>
              <a:latin typeface="Times New Roman" panose="02020603050405020304" pitchFamily="18" charset="0"/>
              <a:cs typeface="Times New Roman" panose="02020603050405020304" pitchFamily="18" charset="0"/>
            </a:endParaRPr>
          </a:p>
        </p:txBody>
      </p:sp>
      <p:cxnSp>
        <p:nvCxnSpPr>
          <p:cNvPr id="47" name="Прямая со стрелкой 46"/>
          <p:cNvCxnSpPr/>
          <p:nvPr/>
        </p:nvCxnSpPr>
        <p:spPr>
          <a:xfrm flipH="1">
            <a:off x="2086053" y="1422209"/>
            <a:ext cx="10418" cy="3146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45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1874</TotalTime>
  <Words>6601</Words>
  <Application>Microsoft Office PowerPoint</Application>
  <PresentationFormat>Экран (4:3)</PresentationFormat>
  <Paragraphs>743</Paragraphs>
  <Slides>61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Аптека</vt:lpstr>
      <vt:lpstr>«Организация обеспечения работников специальной одеждой, специальной обувью и другими СИЗ. Смывающие и (или) обезвреживающие средства»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обеспечения работников специальной одеждой, специальной обувью и другими СИЗ. Смывающие и (или) обезвреживающие средства»</dc:title>
  <dc:creator>Величко Мария Николаевна</dc:creator>
  <cp:lastModifiedBy>Пользователь</cp:lastModifiedBy>
  <cp:revision>163</cp:revision>
  <cp:lastPrinted>2013-11-05T05:32:38Z</cp:lastPrinted>
  <dcterms:created xsi:type="dcterms:W3CDTF">2013-10-29T08:46:44Z</dcterms:created>
  <dcterms:modified xsi:type="dcterms:W3CDTF">2014-02-11T09:21:51Z</dcterms:modified>
</cp:coreProperties>
</file>