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62" r:id="rId4"/>
    <p:sldId id="261" r:id="rId5"/>
    <p:sldId id="260" r:id="rId6"/>
    <p:sldId id="259" r:id="rId7"/>
    <p:sldId id="257" r:id="rId8"/>
    <p:sldId id="264" r:id="rId9"/>
    <p:sldId id="265" r:id="rId10"/>
    <p:sldId id="266" r:id="rId11"/>
    <p:sldId id="277" r:id="rId12"/>
    <p:sldId id="270" r:id="rId13"/>
    <p:sldId id="278" r:id="rId14"/>
    <p:sldId id="281" r:id="rId15"/>
    <p:sldId id="274" r:id="rId16"/>
    <p:sldId id="275" r:id="rId17"/>
    <p:sldId id="268" r:id="rId18"/>
    <p:sldId id="271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E7B21AA-430A-4EC1-AEF3-CDD988671AD6}">
          <p14:sldIdLst>
            <p14:sldId id="256"/>
            <p14:sldId id="262"/>
            <p14:sldId id="261"/>
            <p14:sldId id="260"/>
            <p14:sldId id="259"/>
            <p14:sldId id="257"/>
            <p14:sldId id="264"/>
            <p14:sldId id="265"/>
            <p14:sldId id="266"/>
            <p14:sldId id="277"/>
            <p14:sldId id="270"/>
            <p14:sldId id="278"/>
            <p14:sldId id="281"/>
            <p14:sldId id="274"/>
            <p14:sldId id="275"/>
            <p14:sldId id="268"/>
            <p14:sldId id="271"/>
            <p14:sldId id="280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651D7-B084-494E-B329-DDDA415126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C20D7AF-D9C8-48E2-B77A-40C8089C8A11}">
      <dgm:prSet custT="1"/>
      <dgm:spPr/>
      <dgm:t>
        <a:bodyPr/>
        <a:lstStyle/>
        <a:p>
          <a:pPr rtl="0"/>
          <a:r>
            <a:rPr lang="ru-RU" sz="1600" b="1" u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Гражданин, давший взятку или совершивший коммерческий подкуп, может быть освобожден от ответственности, если:</a:t>
          </a:r>
          <a:endParaRPr lang="ru-RU" sz="1600" u="none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89115B-C713-40A7-8BA3-98985EBA3F6B}" type="parTrans" cxnId="{7B63BAFA-76C3-4640-9AB3-2A722916F4A0}">
      <dgm:prSet/>
      <dgm:spPr/>
      <dgm:t>
        <a:bodyPr/>
        <a:lstStyle/>
        <a:p>
          <a:endParaRPr lang="ru-RU"/>
        </a:p>
      </dgm:t>
    </dgm:pt>
    <dgm:pt modelId="{6BA4C38D-82AB-4DB5-933D-A682E4DDD765}" type="sibTrans" cxnId="{7B63BAFA-76C3-4640-9AB3-2A722916F4A0}">
      <dgm:prSet/>
      <dgm:spPr/>
      <dgm:t>
        <a:bodyPr/>
        <a:lstStyle/>
        <a:p>
          <a:endParaRPr lang="ru-RU"/>
        </a:p>
      </dgm:t>
    </dgm:pt>
    <dgm:pt modelId="{1DB01AF1-1A20-43A4-979D-2C637DB3BE9B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установлен факт вымогательства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17BAEB0-146B-46F6-934D-7ADB33512D7F}" type="parTrans" cxnId="{518A65A0-F579-4303-9099-7A93FE11152A}">
      <dgm:prSet/>
      <dgm:spPr/>
      <dgm:t>
        <a:bodyPr/>
        <a:lstStyle/>
        <a:p>
          <a:endParaRPr lang="ru-RU"/>
        </a:p>
      </dgm:t>
    </dgm:pt>
    <dgm:pt modelId="{D3CA3D48-8BF1-45D3-A31C-E56CC6DD3ADE}" type="sibTrans" cxnId="{518A65A0-F579-4303-9099-7A93FE11152A}">
      <dgm:prSet/>
      <dgm:spPr/>
      <dgm:t>
        <a:bodyPr/>
        <a:lstStyle/>
        <a:p>
          <a:endParaRPr lang="ru-RU"/>
        </a:p>
      </dgm:t>
    </dgm:pt>
    <dgm:pt modelId="{784B017C-81C8-4000-A99D-913BC513385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гражданин добровольно сообщил в правоохранительные органы о содеянном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B82EED3-2169-4659-9D3C-CCA02B2872A3}" type="parTrans" cxnId="{79B5E714-7592-463E-A4A2-C85128850E06}">
      <dgm:prSet/>
      <dgm:spPr/>
      <dgm:t>
        <a:bodyPr/>
        <a:lstStyle/>
        <a:p>
          <a:endParaRPr lang="ru-RU"/>
        </a:p>
      </dgm:t>
    </dgm:pt>
    <dgm:pt modelId="{2D6A82FA-8313-47B6-9C4B-BB30C65D4DCD}" type="sibTrans" cxnId="{79B5E714-7592-463E-A4A2-C85128850E06}">
      <dgm:prSet/>
      <dgm:spPr/>
      <dgm:t>
        <a:bodyPr/>
        <a:lstStyle/>
        <a:p>
          <a:endParaRPr lang="ru-RU"/>
        </a:p>
      </dgm:t>
    </dgm:pt>
    <dgm:pt modelId="{3621EA21-ED38-4569-8228-2D6D7EF68D1E}" type="pres">
      <dgm:prSet presAssocID="{432651D7-B084-494E-B329-DDDA415126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A1E647-56E9-4EC9-89E1-3B1CF572AC81}" type="pres">
      <dgm:prSet presAssocID="{9C20D7AF-D9C8-48E2-B77A-40C8089C8A11}" presName="hierRoot1" presStyleCnt="0">
        <dgm:presLayoutVars>
          <dgm:hierBranch val="init"/>
        </dgm:presLayoutVars>
      </dgm:prSet>
      <dgm:spPr/>
    </dgm:pt>
    <dgm:pt modelId="{E96363EA-8E65-4B7C-8506-69220CB13937}" type="pres">
      <dgm:prSet presAssocID="{9C20D7AF-D9C8-48E2-B77A-40C8089C8A11}" presName="rootComposite1" presStyleCnt="0"/>
      <dgm:spPr/>
    </dgm:pt>
    <dgm:pt modelId="{48767611-BF10-46AB-A6CB-B4DE6CC10F72}" type="pres">
      <dgm:prSet presAssocID="{9C20D7AF-D9C8-48E2-B77A-40C8089C8A11}" presName="rootText1" presStyleLbl="node0" presStyleIdx="0" presStyleCnt="1" custScaleX="446489" custScaleY="148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5690F2-ACEF-4DF0-86F1-C3598C54FDF2}" type="pres">
      <dgm:prSet presAssocID="{9C20D7AF-D9C8-48E2-B77A-40C8089C8A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868A40-B116-4109-8640-33C5A9A22B24}" type="pres">
      <dgm:prSet presAssocID="{9C20D7AF-D9C8-48E2-B77A-40C8089C8A11}" presName="hierChild2" presStyleCnt="0"/>
      <dgm:spPr/>
    </dgm:pt>
    <dgm:pt modelId="{4FB363AC-3F50-4BDC-BD9E-E5D7ED32F304}" type="pres">
      <dgm:prSet presAssocID="{017BAEB0-146B-46F6-934D-7ADB33512D7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0B51E4F-0A33-4018-B9C3-E1DB5A28AA26}" type="pres">
      <dgm:prSet presAssocID="{1DB01AF1-1A20-43A4-979D-2C637DB3BE9B}" presName="hierRoot2" presStyleCnt="0">
        <dgm:presLayoutVars>
          <dgm:hierBranch val="init"/>
        </dgm:presLayoutVars>
      </dgm:prSet>
      <dgm:spPr/>
    </dgm:pt>
    <dgm:pt modelId="{6ADCE4EE-5B9B-4710-B398-C258BE548AF7}" type="pres">
      <dgm:prSet presAssocID="{1DB01AF1-1A20-43A4-979D-2C637DB3BE9B}" presName="rootComposite" presStyleCnt="0"/>
      <dgm:spPr/>
    </dgm:pt>
    <dgm:pt modelId="{2C50005D-625D-4A03-AE23-7361093830EC}" type="pres">
      <dgm:prSet presAssocID="{1DB01AF1-1A20-43A4-979D-2C637DB3BE9B}" presName="rootText" presStyleLbl="node2" presStyleIdx="0" presStyleCnt="2" custScaleX="381017" custScaleY="120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6AA58-AF12-4BBC-8D66-46F477BE446E}" type="pres">
      <dgm:prSet presAssocID="{1DB01AF1-1A20-43A4-979D-2C637DB3BE9B}" presName="rootConnector" presStyleLbl="node2" presStyleIdx="0" presStyleCnt="2"/>
      <dgm:spPr/>
      <dgm:t>
        <a:bodyPr/>
        <a:lstStyle/>
        <a:p>
          <a:endParaRPr lang="ru-RU"/>
        </a:p>
      </dgm:t>
    </dgm:pt>
    <dgm:pt modelId="{EBA10982-674E-46AE-88D0-C1095BA7C218}" type="pres">
      <dgm:prSet presAssocID="{1DB01AF1-1A20-43A4-979D-2C637DB3BE9B}" presName="hierChild4" presStyleCnt="0"/>
      <dgm:spPr/>
    </dgm:pt>
    <dgm:pt modelId="{4F347D27-981A-4016-86EC-26AF01C05DE9}" type="pres">
      <dgm:prSet presAssocID="{1DB01AF1-1A20-43A4-979D-2C637DB3BE9B}" presName="hierChild5" presStyleCnt="0"/>
      <dgm:spPr/>
    </dgm:pt>
    <dgm:pt modelId="{E9C1B5C6-6906-4394-96C7-532CC5A5DB98}" type="pres">
      <dgm:prSet presAssocID="{4B82EED3-2169-4659-9D3C-CCA02B2872A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909BA05-C38B-435E-ACFD-BCE49D41F933}" type="pres">
      <dgm:prSet presAssocID="{784B017C-81C8-4000-A99D-913BC513385A}" presName="hierRoot2" presStyleCnt="0">
        <dgm:presLayoutVars>
          <dgm:hierBranch val="init"/>
        </dgm:presLayoutVars>
      </dgm:prSet>
      <dgm:spPr/>
    </dgm:pt>
    <dgm:pt modelId="{BE5C5392-AF98-4A28-9023-5A508AE05257}" type="pres">
      <dgm:prSet presAssocID="{784B017C-81C8-4000-A99D-913BC513385A}" presName="rootComposite" presStyleCnt="0"/>
      <dgm:spPr/>
    </dgm:pt>
    <dgm:pt modelId="{61CE507D-77C1-42C8-B6E0-9A3A6A351D52}" type="pres">
      <dgm:prSet presAssocID="{784B017C-81C8-4000-A99D-913BC513385A}" presName="rootText" presStyleLbl="node2" presStyleIdx="1" presStyleCnt="2" custScaleX="360017" custScaleY="127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5CE0B-B28F-4FA6-9441-808A94BBB444}" type="pres">
      <dgm:prSet presAssocID="{784B017C-81C8-4000-A99D-913BC513385A}" presName="rootConnector" presStyleLbl="node2" presStyleIdx="1" presStyleCnt="2"/>
      <dgm:spPr/>
      <dgm:t>
        <a:bodyPr/>
        <a:lstStyle/>
        <a:p>
          <a:endParaRPr lang="ru-RU"/>
        </a:p>
      </dgm:t>
    </dgm:pt>
    <dgm:pt modelId="{A209D576-6491-42D0-ABAD-6063693B3D3C}" type="pres">
      <dgm:prSet presAssocID="{784B017C-81C8-4000-A99D-913BC513385A}" presName="hierChild4" presStyleCnt="0"/>
      <dgm:spPr/>
    </dgm:pt>
    <dgm:pt modelId="{AA36F454-0EE9-484D-94E1-6AB92D867B34}" type="pres">
      <dgm:prSet presAssocID="{784B017C-81C8-4000-A99D-913BC513385A}" presName="hierChild5" presStyleCnt="0"/>
      <dgm:spPr/>
    </dgm:pt>
    <dgm:pt modelId="{97255E6D-D2F5-48CF-B1AB-65D6A53CEA24}" type="pres">
      <dgm:prSet presAssocID="{9C20D7AF-D9C8-48E2-B77A-40C8089C8A11}" presName="hierChild3" presStyleCnt="0"/>
      <dgm:spPr/>
    </dgm:pt>
  </dgm:ptLst>
  <dgm:cxnLst>
    <dgm:cxn modelId="{F16F4928-78B1-44DA-9BBE-562F49361C1D}" type="presOf" srcId="{784B017C-81C8-4000-A99D-913BC513385A}" destId="{1BD5CE0B-B28F-4FA6-9441-808A94BBB444}" srcOrd="1" destOrd="0" presId="urn:microsoft.com/office/officeart/2005/8/layout/orgChart1"/>
    <dgm:cxn modelId="{79B5E714-7592-463E-A4A2-C85128850E06}" srcId="{9C20D7AF-D9C8-48E2-B77A-40C8089C8A11}" destId="{784B017C-81C8-4000-A99D-913BC513385A}" srcOrd="1" destOrd="0" parTransId="{4B82EED3-2169-4659-9D3C-CCA02B2872A3}" sibTransId="{2D6A82FA-8313-47B6-9C4B-BB30C65D4DCD}"/>
    <dgm:cxn modelId="{EBB13C06-F595-4ACC-A2C5-53995F9350BA}" type="presOf" srcId="{9C20D7AF-D9C8-48E2-B77A-40C8089C8A11}" destId="{375690F2-ACEF-4DF0-86F1-C3598C54FDF2}" srcOrd="1" destOrd="0" presId="urn:microsoft.com/office/officeart/2005/8/layout/orgChart1"/>
    <dgm:cxn modelId="{EF2E3D60-CD98-4C21-B1DA-4EFBF86A937A}" type="presOf" srcId="{432651D7-B084-494E-B329-DDDA415126A6}" destId="{3621EA21-ED38-4569-8228-2D6D7EF68D1E}" srcOrd="0" destOrd="0" presId="urn:microsoft.com/office/officeart/2005/8/layout/orgChart1"/>
    <dgm:cxn modelId="{30AD4BC6-8D0C-44EB-BDF5-FC9940E0FEE7}" type="presOf" srcId="{9C20D7AF-D9C8-48E2-B77A-40C8089C8A11}" destId="{48767611-BF10-46AB-A6CB-B4DE6CC10F72}" srcOrd="0" destOrd="0" presId="urn:microsoft.com/office/officeart/2005/8/layout/orgChart1"/>
    <dgm:cxn modelId="{AEB2F618-761E-4D7D-8D39-333CA5605B7E}" type="presOf" srcId="{017BAEB0-146B-46F6-934D-7ADB33512D7F}" destId="{4FB363AC-3F50-4BDC-BD9E-E5D7ED32F304}" srcOrd="0" destOrd="0" presId="urn:microsoft.com/office/officeart/2005/8/layout/orgChart1"/>
    <dgm:cxn modelId="{7B63BAFA-76C3-4640-9AB3-2A722916F4A0}" srcId="{432651D7-B084-494E-B329-DDDA415126A6}" destId="{9C20D7AF-D9C8-48E2-B77A-40C8089C8A11}" srcOrd="0" destOrd="0" parTransId="{0889115B-C713-40A7-8BA3-98985EBA3F6B}" sibTransId="{6BA4C38D-82AB-4DB5-933D-A682E4DDD765}"/>
    <dgm:cxn modelId="{196C1A15-F904-4C63-BE04-239B6059AE6C}" type="presOf" srcId="{1DB01AF1-1A20-43A4-979D-2C637DB3BE9B}" destId="{2C50005D-625D-4A03-AE23-7361093830EC}" srcOrd="0" destOrd="0" presId="urn:microsoft.com/office/officeart/2005/8/layout/orgChart1"/>
    <dgm:cxn modelId="{0E234CEF-6BC8-409B-9F3A-3EACB5E15056}" type="presOf" srcId="{4B82EED3-2169-4659-9D3C-CCA02B2872A3}" destId="{E9C1B5C6-6906-4394-96C7-532CC5A5DB98}" srcOrd="0" destOrd="0" presId="urn:microsoft.com/office/officeart/2005/8/layout/orgChart1"/>
    <dgm:cxn modelId="{9C6A412A-4D2E-4712-9016-A81245AA4482}" type="presOf" srcId="{1DB01AF1-1A20-43A4-979D-2C637DB3BE9B}" destId="{7DC6AA58-AF12-4BBC-8D66-46F477BE446E}" srcOrd="1" destOrd="0" presId="urn:microsoft.com/office/officeart/2005/8/layout/orgChart1"/>
    <dgm:cxn modelId="{518A65A0-F579-4303-9099-7A93FE11152A}" srcId="{9C20D7AF-D9C8-48E2-B77A-40C8089C8A11}" destId="{1DB01AF1-1A20-43A4-979D-2C637DB3BE9B}" srcOrd="0" destOrd="0" parTransId="{017BAEB0-146B-46F6-934D-7ADB33512D7F}" sibTransId="{D3CA3D48-8BF1-45D3-A31C-E56CC6DD3ADE}"/>
    <dgm:cxn modelId="{65B52493-8D9C-4B86-9A03-9E28DD9925E0}" type="presOf" srcId="{784B017C-81C8-4000-A99D-913BC513385A}" destId="{61CE507D-77C1-42C8-B6E0-9A3A6A351D52}" srcOrd="0" destOrd="0" presId="urn:microsoft.com/office/officeart/2005/8/layout/orgChart1"/>
    <dgm:cxn modelId="{7F4BDF31-268B-4245-8FA9-86C455009DF2}" type="presParOf" srcId="{3621EA21-ED38-4569-8228-2D6D7EF68D1E}" destId="{49A1E647-56E9-4EC9-89E1-3B1CF572AC81}" srcOrd="0" destOrd="0" presId="urn:microsoft.com/office/officeart/2005/8/layout/orgChart1"/>
    <dgm:cxn modelId="{5DFD30ED-71EE-4DFE-9223-FF74D77C3870}" type="presParOf" srcId="{49A1E647-56E9-4EC9-89E1-3B1CF572AC81}" destId="{E96363EA-8E65-4B7C-8506-69220CB13937}" srcOrd="0" destOrd="0" presId="urn:microsoft.com/office/officeart/2005/8/layout/orgChart1"/>
    <dgm:cxn modelId="{5E729937-B11E-4875-A5CD-1433AC8FE5AA}" type="presParOf" srcId="{E96363EA-8E65-4B7C-8506-69220CB13937}" destId="{48767611-BF10-46AB-A6CB-B4DE6CC10F72}" srcOrd="0" destOrd="0" presId="urn:microsoft.com/office/officeart/2005/8/layout/orgChart1"/>
    <dgm:cxn modelId="{5F13742E-EB93-48A7-9914-A85C281F5122}" type="presParOf" srcId="{E96363EA-8E65-4B7C-8506-69220CB13937}" destId="{375690F2-ACEF-4DF0-86F1-C3598C54FDF2}" srcOrd="1" destOrd="0" presId="urn:microsoft.com/office/officeart/2005/8/layout/orgChart1"/>
    <dgm:cxn modelId="{004C8FE4-222E-4754-B921-8897EB575C54}" type="presParOf" srcId="{49A1E647-56E9-4EC9-89E1-3B1CF572AC81}" destId="{64868A40-B116-4109-8640-33C5A9A22B24}" srcOrd="1" destOrd="0" presId="urn:microsoft.com/office/officeart/2005/8/layout/orgChart1"/>
    <dgm:cxn modelId="{229E20F1-7417-4E63-94CA-0166D9209325}" type="presParOf" srcId="{64868A40-B116-4109-8640-33C5A9A22B24}" destId="{4FB363AC-3F50-4BDC-BD9E-E5D7ED32F304}" srcOrd="0" destOrd="0" presId="urn:microsoft.com/office/officeart/2005/8/layout/orgChart1"/>
    <dgm:cxn modelId="{E967D072-BDFA-4809-981C-BF9568F58C0D}" type="presParOf" srcId="{64868A40-B116-4109-8640-33C5A9A22B24}" destId="{30B51E4F-0A33-4018-B9C3-E1DB5A28AA26}" srcOrd="1" destOrd="0" presId="urn:microsoft.com/office/officeart/2005/8/layout/orgChart1"/>
    <dgm:cxn modelId="{B975E71D-4DFE-4911-9DB3-66E9D2B672D2}" type="presParOf" srcId="{30B51E4F-0A33-4018-B9C3-E1DB5A28AA26}" destId="{6ADCE4EE-5B9B-4710-B398-C258BE548AF7}" srcOrd="0" destOrd="0" presId="urn:microsoft.com/office/officeart/2005/8/layout/orgChart1"/>
    <dgm:cxn modelId="{1B6CB091-685D-45D1-B75F-26090BA37E07}" type="presParOf" srcId="{6ADCE4EE-5B9B-4710-B398-C258BE548AF7}" destId="{2C50005D-625D-4A03-AE23-7361093830EC}" srcOrd="0" destOrd="0" presId="urn:microsoft.com/office/officeart/2005/8/layout/orgChart1"/>
    <dgm:cxn modelId="{EAB6AB7F-430D-48B9-A2E6-FCB0F348BA87}" type="presParOf" srcId="{6ADCE4EE-5B9B-4710-B398-C258BE548AF7}" destId="{7DC6AA58-AF12-4BBC-8D66-46F477BE446E}" srcOrd="1" destOrd="0" presId="urn:microsoft.com/office/officeart/2005/8/layout/orgChart1"/>
    <dgm:cxn modelId="{3466C206-9751-4991-8118-122A6F8F0862}" type="presParOf" srcId="{30B51E4F-0A33-4018-B9C3-E1DB5A28AA26}" destId="{EBA10982-674E-46AE-88D0-C1095BA7C218}" srcOrd="1" destOrd="0" presId="urn:microsoft.com/office/officeart/2005/8/layout/orgChart1"/>
    <dgm:cxn modelId="{1CA692E4-B43F-4440-BC44-815CF5BC1256}" type="presParOf" srcId="{30B51E4F-0A33-4018-B9C3-E1DB5A28AA26}" destId="{4F347D27-981A-4016-86EC-26AF01C05DE9}" srcOrd="2" destOrd="0" presId="urn:microsoft.com/office/officeart/2005/8/layout/orgChart1"/>
    <dgm:cxn modelId="{E060B31E-DCF7-457A-93A8-D94A027FF5A5}" type="presParOf" srcId="{64868A40-B116-4109-8640-33C5A9A22B24}" destId="{E9C1B5C6-6906-4394-96C7-532CC5A5DB98}" srcOrd="2" destOrd="0" presId="urn:microsoft.com/office/officeart/2005/8/layout/orgChart1"/>
    <dgm:cxn modelId="{D4C02715-1A47-43AE-BE94-45B4DD00B8D0}" type="presParOf" srcId="{64868A40-B116-4109-8640-33C5A9A22B24}" destId="{8909BA05-C38B-435E-ACFD-BCE49D41F933}" srcOrd="3" destOrd="0" presId="urn:microsoft.com/office/officeart/2005/8/layout/orgChart1"/>
    <dgm:cxn modelId="{26F9CCF1-4BCB-435B-9193-142366F5F94D}" type="presParOf" srcId="{8909BA05-C38B-435E-ACFD-BCE49D41F933}" destId="{BE5C5392-AF98-4A28-9023-5A508AE05257}" srcOrd="0" destOrd="0" presId="urn:microsoft.com/office/officeart/2005/8/layout/orgChart1"/>
    <dgm:cxn modelId="{1EC55CFB-01BE-43F5-8E83-3850AFEDD2F3}" type="presParOf" srcId="{BE5C5392-AF98-4A28-9023-5A508AE05257}" destId="{61CE507D-77C1-42C8-B6E0-9A3A6A351D52}" srcOrd="0" destOrd="0" presId="urn:microsoft.com/office/officeart/2005/8/layout/orgChart1"/>
    <dgm:cxn modelId="{AA491438-3FB3-4186-B967-F0DD2E47339B}" type="presParOf" srcId="{BE5C5392-AF98-4A28-9023-5A508AE05257}" destId="{1BD5CE0B-B28F-4FA6-9441-808A94BBB444}" srcOrd="1" destOrd="0" presId="urn:microsoft.com/office/officeart/2005/8/layout/orgChart1"/>
    <dgm:cxn modelId="{7E9BBB07-CA29-4CC5-9DE5-8521B2B2110F}" type="presParOf" srcId="{8909BA05-C38B-435E-ACFD-BCE49D41F933}" destId="{A209D576-6491-42D0-ABAD-6063693B3D3C}" srcOrd="1" destOrd="0" presId="urn:microsoft.com/office/officeart/2005/8/layout/orgChart1"/>
    <dgm:cxn modelId="{2FE43A3B-8706-41F3-B273-9B42EAA16363}" type="presParOf" srcId="{8909BA05-C38B-435E-ACFD-BCE49D41F933}" destId="{AA36F454-0EE9-484D-94E1-6AB92D867B34}" srcOrd="2" destOrd="0" presId="urn:microsoft.com/office/officeart/2005/8/layout/orgChart1"/>
    <dgm:cxn modelId="{5A728979-F9E0-4576-B9A3-37B932D1D31E}" type="presParOf" srcId="{49A1E647-56E9-4EC9-89E1-3B1CF572AC81}" destId="{97255E6D-D2F5-48CF-B1AB-65D6A53CE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5D719-BCE5-4119-8D6C-9BE40924367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5C025-176F-4D7D-856F-E7C0A4C37F69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быть признано добровольным заявление о даче взятки или  коммерческом подкупе, если правоохранительным органам стало известно об этом из других источников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F0E9EA-36E0-461D-A00E-0CC24CCC9DD0}" type="parTrans" cxnId="{4FCEDACC-F101-4104-BD25-1CB87A66D440}">
      <dgm:prSet/>
      <dgm:spPr/>
      <dgm:t>
        <a:bodyPr/>
        <a:lstStyle/>
        <a:p>
          <a:endParaRPr lang="ru-RU"/>
        </a:p>
      </dgm:t>
    </dgm:pt>
    <dgm:pt modelId="{A3423367-1A83-4C26-89DF-B31D613182A8}" type="sibTrans" cxnId="{4FCEDACC-F101-4104-BD25-1CB87A66D440}">
      <dgm:prSet/>
      <dgm:spPr/>
      <dgm:t>
        <a:bodyPr/>
        <a:lstStyle/>
        <a:p>
          <a:endParaRPr lang="ru-RU"/>
        </a:p>
      </dgm:t>
    </dgm:pt>
    <dgm:pt modelId="{F52169DB-113B-4A2C-B1F8-45981B5D8BE2}" type="pres">
      <dgm:prSet presAssocID="{7035D719-BCE5-4119-8D6C-9BE40924367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D22D1-0892-40B7-81A1-D7A6C6C85EE2}" type="pres">
      <dgm:prSet presAssocID="{1A15C025-176F-4D7D-856F-E7C0A4C37F69}" presName="circ1TxSh" presStyleLbl="vennNode1" presStyleIdx="0" presStyleCnt="1" custLinFactNeighborX="1087" custLinFactNeighborY="-9975"/>
      <dgm:spPr/>
      <dgm:t>
        <a:bodyPr/>
        <a:lstStyle/>
        <a:p>
          <a:endParaRPr lang="ru-RU"/>
        </a:p>
      </dgm:t>
    </dgm:pt>
  </dgm:ptLst>
  <dgm:cxnLst>
    <dgm:cxn modelId="{D17F06B2-FFA0-444B-823F-DB957D0F962B}" type="presOf" srcId="{1A15C025-176F-4D7D-856F-E7C0A4C37F69}" destId="{E09D22D1-0892-40B7-81A1-D7A6C6C85EE2}" srcOrd="0" destOrd="0" presId="urn:microsoft.com/office/officeart/2005/8/layout/venn1"/>
    <dgm:cxn modelId="{4FCEDACC-F101-4104-BD25-1CB87A66D440}" srcId="{7035D719-BCE5-4119-8D6C-9BE409243679}" destId="{1A15C025-176F-4D7D-856F-E7C0A4C37F69}" srcOrd="0" destOrd="0" parTransId="{70F0E9EA-36E0-461D-A00E-0CC24CCC9DD0}" sibTransId="{A3423367-1A83-4C26-89DF-B31D613182A8}"/>
    <dgm:cxn modelId="{6237CE42-1F6C-485D-B3BB-8059F40B8602}" type="presOf" srcId="{7035D719-BCE5-4119-8D6C-9BE409243679}" destId="{F52169DB-113B-4A2C-B1F8-45981B5D8BE2}" srcOrd="0" destOrd="0" presId="urn:microsoft.com/office/officeart/2005/8/layout/venn1"/>
    <dgm:cxn modelId="{32891206-8FDA-4BDA-81BA-41FC2E4825D8}" type="presParOf" srcId="{F52169DB-113B-4A2C-B1F8-45981B5D8BE2}" destId="{E09D22D1-0892-40B7-81A1-D7A6C6C85EE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1B5C6-6906-4394-96C7-532CC5A5DB98}">
      <dsp:nvSpPr>
        <dsp:cNvPr id="0" name=""/>
        <dsp:cNvSpPr/>
      </dsp:nvSpPr>
      <dsp:spPr>
        <a:xfrm>
          <a:off x="3816424" y="789627"/>
          <a:ext cx="2013351" cy="21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70"/>
              </a:lnTo>
              <a:lnTo>
                <a:pt x="2013351" y="105170"/>
              </a:lnTo>
              <a:lnTo>
                <a:pt x="2013351" y="210341"/>
              </a:lnTo>
            </a:path>
          </a:pathLst>
        </a:custGeom>
        <a:noFill/>
        <a:ln w="285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363AC-3F50-4BDC-BD9E-E5D7ED32F304}">
      <dsp:nvSpPr>
        <dsp:cNvPr id="0" name=""/>
        <dsp:cNvSpPr/>
      </dsp:nvSpPr>
      <dsp:spPr>
        <a:xfrm>
          <a:off x="1908243" y="789627"/>
          <a:ext cx="1908180" cy="210341"/>
        </a:xfrm>
        <a:custGeom>
          <a:avLst/>
          <a:gdLst/>
          <a:ahLst/>
          <a:cxnLst/>
          <a:rect l="0" t="0" r="0" b="0"/>
          <a:pathLst>
            <a:path>
              <a:moveTo>
                <a:pt x="1908180" y="0"/>
              </a:moveTo>
              <a:lnTo>
                <a:pt x="1908180" y="105170"/>
              </a:lnTo>
              <a:lnTo>
                <a:pt x="0" y="105170"/>
              </a:lnTo>
              <a:lnTo>
                <a:pt x="0" y="210341"/>
              </a:lnTo>
            </a:path>
          </a:pathLst>
        </a:custGeom>
        <a:noFill/>
        <a:ln w="285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67611-BF10-46AB-A6CB-B4DE6CC10F72}">
      <dsp:nvSpPr>
        <dsp:cNvPr id="0" name=""/>
        <dsp:cNvSpPr/>
      </dsp:nvSpPr>
      <dsp:spPr>
        <a:xfrm>
          <a:off x="1580351" y="47418"/>
          <a:ext cx="4472145" cy="742209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Гражданин, давший взятку или совершивший коммерческий подкуп, может быть освобожден от ответственности, если:</a:t>
          </a:r>
          <a:endParaRPr lang="ru-RU" sz="1600" u="none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0351" y="47418"/>
        <a:ext cx="4472145" cy="742209"/>
      </dsp:txXfrm>
    </dsp:sp>
    <dsp:sp modelId="{2C50005D-625D-4A03-AE23-7361093830EC}">
      <dsp:nvSpPr>
        <dsp:cNvPr id="0" name=""/>
        <dsp:cNvSpPr/>
      </dsp:nvSpPr>
      <dsp:spPr>
        <a:xfrm>
          <a:off x="62" y="999968"/>
          <a:ext cx="3816361" cy="603083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установлен факт вымогательства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" y="999968"/>
        <a:ext cx="3816361" cy="603083"/>
      </dsp:txXfrm>
    </dsp:sp>
    <dsp:sp modelId="{61CE507D-77C1-42C8-B6E0-9A3A6A351D52}">
      <dsp:nvSpPr>
        <dsp:cNvPr id="0" name=""/>
        <dsp:cNvSpPr/>
      </dsp:nvSpPr>
      <dsp:spPr>
        <a:xfrm>
          <a:off x="4026765" y="999968"/>
          <a:ext cx="3606020" cy="637689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гражданин добровольно сообщил в правоохранительные органы о содеянном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6765" y="999968"/>
        <a:ext cx="3606020" cy="637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22D1-0892-40B7-81A1-D7A6C6C85EE2}">
      <dsp:nvSpPr>
        <dsp:cNvPr id="0" name=""/>
        <dsp:cNvSpPr/>
      </dsp:nvSpPr>
      <dsp:spPr>
        <a:xfrm>
          <a:off x="2268253" y="0"/>
          <a:ext cx="3312368" cy="33123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может быть признано добровольным заявление о даче взятки или  коммерческом подкупе, если правоохранительным органам стало известно об этом из других источников</a:t>
          </a:r>
          <a:endParaRPr lang="ru-RU" sz="16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3338" y="485085"/>
        <a:ext cx="2342198" cy="2342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25.11.2013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CD7A53-66AC-4BBB-8C3B-C56445FF9348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4FAB21-C787-4150-8F73-A04FBFA160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8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Противодействие коррупции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9981" y="5733256"/>
            <a:ext cx="143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Сургут, 2013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390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Уведомления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фактах склонения к совершению коррупционного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правонарушения</a:t>
            </a:r>
            <a:endParaRPr lang="ru-RU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 всех случаях обращения к муниципальному служащему каких-либо лиц в целях склонения его к совершению коррупционных правонарушений муниципальный служащий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трех рабочих дней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 момента обращения к нему письменно уведомить о данных фактах представителя нанимателя (работодателя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Муниципальный служащий вправе уведомить о ставших ему известными фактах совершения другими муниципальными служащими коррупционных правонарушений, непредставления сведений либо представления заведомо недостоверных или неполных сведений о доходах, об имуществе и обязательствах имущественного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характера</a:t>
            </a:r>
          </a:p>
          <a:p>
            <a:pPr marL="0" indent="0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служащий,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уведомивший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представителя нанимателя (работодателя), органы прокуратуры или другие государственные органы о фактах обращения в целях склонения его к совершению коррупционного правонарушения, о фактах совершения другими муниципальными служащими коррупционных правонарушений, непредставления сведений либо представления заведомо недостоверных или неполных сведений о доходах, об имуществе и обязательствах имущественного характера, </a:t>
            </a:r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находится под защитой государства в соответствии с законодательством </a:t>
            </a:r>
            <a:r>
              <a:rPr lang="ru-RU" sz="3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21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63284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531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2079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Взятка, коммерческий подкуп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104" y="1268760"/>
            <a:ext cx="4572000" cy="48705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Коммерческий подкуп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- незаконные передача лицу, выполняющим управленческие функции в коммерческой или иной организации, денег, ценных бумаг, иного имущества, оказание ему услуг имущественного характера, предоставление иных имущественных прав за совершение действий (бездействие) в интересах дающего в связи с занимаемым этим лицом служебным положением.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Взятка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передача денежных средств должностному лицу не за совершение конкретных действий, а за общее покровительство, которое сторонами осознается лишь как возможное в будущем.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Содержимое 4" descr="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282" y="1067226"/>
            <a:ext cx="3310206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86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Должностное лицо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лицо,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постоянно, временно или по специальному полномочию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осуществляющее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 представителя власти либо выполняющие организационно-распорядительные, административно-хозяйственные функции в государственных органах, органах местного самоуправления, государственных и муниципальных учреждениях, государственных корпорациях, а также в Вооруженных Силах Российской Федерации, других войсках и воинских формированиях Российской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3632"/>
            <a:ext cx="3711129" cy="297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735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16935"/>
            <a:ext cx="7920880" cy="888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90500" algn="just">
              <a:lnSpc>
                <a:spcPct val="115000"/>
              </a:lnSpc>
              <a:spcAft>
                <a:spcPts val="450"/>
              </a:spcAft>
            </a:pPr>
            <a:r>
              <a:rPr lang="ru-RU" sz="15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посещение ресторанов </a:t>
            </a:r>
            <a:r>
              <a:rPr lang="ru-RU" sz="1500" b="1" dirty="0" smtClean="0">
                <a:effectLst/>
                <a:latin typeface="Times New Roman"/>
                <a:ea typeface="Times New Roman"/>
                <a:cs typeface="Times New Roman"/>
              </a:rPr>
              <a:t>совместно </a:t>
            </a:r>
            <a:r>
              <a:rPr lang="ru-RU" sz="1500" b="1" smtClean="0">
                <a:effectLst/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1500" b="1" smtClean="0">
                <a:effectLst/>
                <a:latin typeface="Times New Roman"/>
                <a:ea typeface="Times New Roman"/>
                <a:cs typeface="Times New Roman"/>
              </a:rPr>
              <a:t>представителем </a:t>
            </a:r>
            <a:r>
              <a:rPr lang="ru-RU" sz="1500" b="1" dirty="0" smtClean="0">
                <a:effectLst/>
                <a:latin typeface="Times New Roman"/>
                <a:ea typeface="Times New Roman"/>
                <a:cs typeface="Times New Roman"/>
              </a:rPr>
              <a:t>организации, которая извлекла, извлекает или может извлечь выгоду из решений или действий (бездействия) служащего или работника</a:t>
            </a:r>
            <a:endParaRPr lang="ru-RU" sz="15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6632"/>
            <a:ext cx="8113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и высказывания, которые могут быть восприняты окружающими как согласие принять взятку или как просьба                                   о даче взятки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117" y="3645024"/>
            <a:ext cx="3888432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использование в разговоре с гражданами и организациями таких фраз как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«вопрос решить трудно, но можно», «спасибо на хлеб не намажешь», «договоримся», «нужны более веские аргументы», «нужно обсудить параметры», «ну что делать будем?»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и т.п.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126452"/>
            <a:ext cx="5400600" cy="1743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обсуждение  с гражданами и организациями тем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 низком уровне заработной платы служащего,  нехватке денежных средств на реализацию тех или иных нужд; желание приобрести то или иное имущество, получить ту или иную услугу, отправиться в туристическую поездку; отсутствие работы у родственников служащего; необходимость поступления детей служащего, работника в образовательные учреждения и т.д.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93987" y="4009757"/>
            <a:ext cx="4359298" cy="26555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обсуждение  и принятие предложений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о предоставлении служащему, работнику и/или его родственникам скидки; о возможности воспользоваться услугами конкретной компании и (или) экспертов для устранения выявленных нарушений, выполнения работ в рамках государственного контракта, подготовки необходимых документов; внесении денег в конкретный благотворительный фонд; поддержании конкретной спортивной команды и др.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189729"/>
            <a:ext cx="2304256" cy="12794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регулярное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получение подарков, даже стоимостью менее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                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3000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руб.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060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076" y="666536"/>
            <a:ext cx="75608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70485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разговор о возможной взятке носит иносказательный характер, речь взяткодателя состоит из односложных предложений, не содержащих открытых заявлений о том, что при положительном решении спорного вопроса он передаст ему деньги или окажет какие-либо услуги; никакие «опасные» выражения при этом не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допускаются</a:t>
            </a:r>
            <a:endParaRPr lang="ru-RU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в ходе беседы взяткодатель, при наличии свидетелей или аудио, видеотехники, жестами или мимикой дает понять, что готов обсудить возможности решения этого вопроса в другой обстановке (в другое время, в другом месте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сумма или характер взятки не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озвучиваются,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вместе с тем соответствующие цифры могут быть написаны на листке бумаги, набраны на калькуляторе или компьютере и продемонстрированы потенциальному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взяткополучателю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взяткодатель может неожиданно переадресовать продолжение контакта другому человеку, напрямую не связанному с решением вопроса.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Признаки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коммерческого подкупа аналогичны признакам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взятки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55654"/>
            <a:ext cx="667127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Косвенные признаки предложения взятки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7623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625005" y="2172078"/>
            <a:ext cx="1954823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  <a:t/>
            </a:r>
            <a:b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</a:br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  <a:t/>
            </a:r>
            <a:b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</a:br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  <a:t/>
            </a:r>
            <a:b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</a:br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  <a:t/>
            </a:r>
            <a:br>
              <a:rPr lang="ru-RU" sz="1200" b="1" dirty="0" smtClean="0">
                <a:solidFill>
                  <a:srgbClr val="104F05"/>
                </a:solidFill>
                <a:latin typeface="Times New Roman" pitchFamily="18" charset="0"/>
              </a:rPr>
            </a:br>
            <a:r>
              <a:rPr lang="ru-RU" sz="13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внимательно выслушать и точно запомнить предложенные Вам условия </a:t>
            </a:r>
            <a:r>
              <a:rPr lang="ru-RU" sz="1300" b="1" dirty="0" smtClean="0">
                <a:solidFill>
                  <a:srgbClr val="104F05"/>
                </a:solidFill>
                <a:effectLst/>
                <a:latin typeface="Times New Roman" pitchFamily="18" charset="0"/>
              </a:rPr>
              <a:t>(размеры сумм, наименование товаров и характер услуг, сроки и способы передачи взятки, форма коммерческого подкупа, последовательность решения вопросов)</a:t>
            </a:r>
            <a:br>
              <a:rPr lang="ru-RU" sz="1300" b="1" dirty="0" smtClean="0">
                <a:solidFill>
                  <a:srgbClr val="104F05"/>
                </a:solidFill>
                <a:effectLst/>
                <a:latin typeface="Times New Roman" pitchFamily="18" charset="0"/>
              </a:rPr>
            </a:br>
            <a:endParaRPr lang="ru-RU" sz="1300" b="1" dirty="0" smtClean="0">
              <a:solidFill>
                <a:srgbClr val="104F05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12426038">
            <a:off x="3705493" y="1110847"/>
            <a:ext cx="323850" cy="358775"/>
          </a:xfrm>
          <a:custGeom>
            <a:avLst/>
            <a:gdLst>
              <a:gd name="T0" fmla="*/ 1127523796 w 21600"/>
              <a:gd name="T1" fmla="*/ 0 h 21600"/>
              <a:gd name="T2" fmla="*/ 0 w 21600"/>
              <a:gd name="T3" fmla="*/ 822050230 h 21600"/>
              <a:gd name="T4" fmla="*/ 1127523796 w 21600"/>
              <a:gd name="T5" fmla="*/ 1644096207 h 21600"/>
              <a:gd name="T6" fmla="*/ 1503362116 w 21600"/>
              <a:gd name="T7" fmla="*/ 82205023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1467787">
            <a:off x="3473970" y="3263246"/>
            <a:ext cx="323850" cy="358775"/>
          </a:xfrm>
          <a:custGeom>
            <a:avLst/>
            <a:gdLst>
              <a:gd name="T0" fmla="*/ 1127523796 w 21600"/>
              <a:gd name="T1" fmla="*/ 0 h 21600"/>
              <a:gd name="T2" fmla="*/ 0 w 21600"/>
              <a:gd name="T3" fmla="*/ 822050230 h 21600"/>
              <a:gd name="T4" fmla="*/ 1127523796 w 21600"/>
              <a:gd name="T5" fmla="*/ 1644096207 h 21600"/>
              <a:gd name="T6" fmla="*/ 1503366274 w 21600"/>
              <a:gd name="T7" fmla="*/ 82205023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187624" y="692696"/>
            <a:ext cx="206033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вести себя крайне осторожно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, вежливо, без заискивания, не допуская опрометчивых высказываний, которые могли бы трактоваться </a:t>
            </a:r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взяткодателем 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либо как готовность, либо как категорический отказ принять (дать) взятку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378345" y="2781678"/>
            <a:ext cx="32575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при наличии у </a:t>
            </a:r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диктофона постараться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записать (скрытно) предложение 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о взятке или ее вымогательстве</a:t>
            </a: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1652884" y="4827984"/>
            <a:ext cx="319014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берите инициативу в разговоре на себя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, больше «работайте на прием», позволяйте </a:t>
            </a:r>
            <a:r>
              <a:rPr lang="ru-RU" sz="1200" b="1" dirty="0" smtClean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потенциальному взяткодателю 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«выговориться», сообщить Вам как можно больше информации</a:t>
            </a:r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auto">
          <a:xfrm rot="7159572">
            <a:off x="4830836" y="4258413"/>
            <a:ext cx="350838" cy="397120"/>
          </a:xfrm>
          <a:custGeom>
            <a:avLst/>
            <a:gdLst>
              <a:gd name="T0" fmla="*/ 1127523796 w 21600"/>
              <a:gd name="T1" fmla="*/ 0 h 21600"/>
              <a:gd name="T2" fmla="*/ 0 w 21600"/>
              <a:gd name="T3" fmla="*/ 1699588665 h 21600"/>
              <a:gd name="T4" fmla="*/ 1127523796 w 21600"/>
              <a:gd name="T5" fmla="*/ 2147483647 h 21600"/>
              <a:gd name="T6" fmla="*/ 1503366274 w 21600"/>
              <a:gd name="T7" fmla="*/ 169958866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 rot="19095190">
            <a:off x="6140496" y="1180801"/>
            <a:ext cx="350838" cy="331177"/>
          </a:xfrm>
          <a:custGeom>
            <a:avLst/>
            <a:gdLst>
              <a:gd name="T0" fmla="*/ 1127523796 w 21600"/>
              <a:gd name="T1" fmla="*/ 0 h 21600"/>
              <a:gd name="T2" fmla="*/ 0 w 21600"/>
              <a:gd name="T3" fmla="*/ 822050230 h 21600"/>
              <a:gd name="T4" fmla="*/ 1127523796 w 21600"/>
              <a:gd name="T5" fmla="*/ 1644096207 h 21600"/>
              <a:gd name="T6" fmla="*/ 1503362116 w 21600"/>
              <a:gd name="T7" fmla="*/ 82205023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auto">
          <a:xfrm rot="2945995">
            <a:off x="6442089" y="3313720"/>
            <a:ext cx="323850" cy="358775"/>
          </a:xfrm>
          <a:custGeom>
            <a:avLst/>
            <a:gdLst>
              <a:gd name="T0" fmla="*/ 1127513306 w 21600"/>
              <a:gd name="T1" fmla="*/ 0 h 21600"/>
              <a:gd name="T2" fmla="*/ 0 w 21600"/>
              <a:gd name="T3" fmla="*/ 822050230 h 21600"/>
              <a:gd name="T4" fmla="*/ 1127513306 w 21600"/>
              <a:gd name="T5" fmla="*/ 1644096207 h 21600"/>
              <a:gd name="T6" fmla="*/ 1503353673 w 21600"/>
              <a:gd name="T7" fmla="*/ 82205023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31" name="Rectangle 18"/>
          <p:cNvSpPr>
            <a:spLocks noChangeArrowheads="1"/>
          </p:cNvSpPr>
          <p:nvPr/>
        </p:nvSpPr>
        <p:spPr bwMode="auto">
          <a:xfrm>
            <a:off x="6604014" y="4196706"/>
            <a:ext cx="1699820" cy="15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постараться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перенести вопрос </a:t>
            </a:r>
            <a:r>
              <a:rPr lang="ru-RU" sz="1200" b="1" dirty="0">
                <a:solidFill>
                  <a:srgbClr val="104F05"/>
                </a:solidFill>
                <a:latin typeface="Times New Roman" pitchFamily="18" charset="0"/>
                <a:cs typeface="Times New Roman" pitchFamily="18" charset="0"/>
              </a:rPr>
              <a:t>о времени и месте передачи взятки до следующей беседы и предложить хорошо знакомое Вам место для следующей встречи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3984254" y="1412776"/>
            <a:ext cx="2572795" cy="2404583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ействия в случае предложения взятки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5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2154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Уголовная ответственность                             за взяточничество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1222" y="629980"/>
            <a:ext cx="151216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25 000  руб.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692696"/>
            <a:ext cx="266429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Значительная             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25 000 руб. до 150 000 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764704"/>
            <a:ext cx="351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defRPr/>
            </a:pPr>
            <a:endParaRPr lang="ru-RU" b="1" dirty="0">
              <a:solidFill>
                <a:srgbClr val="104F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13290" y="12871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17311">
            <a:off x="7262972" y="1354647"/>
            <a:ext cx="355053" cy="463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9692" y="1749130"/>
            <a:ext cx="2304256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  от 15-кратной до 30-кратной суммы взятки или до 2 лет лишения свободы и уплата штрафа в размере 10-кратной суммы взятки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77410" y="1715740"/>
            <a:ext cx="2362442" cy="1545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20-40-кратный штраф от суммы взятки или лишение свободы на срок до 3 лет с уплатой штрафа в размере 15-кратной суммы взятки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69410" y="3751073"/>
            <a:ext cx="186382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крупная от 150 000 до 1 млн.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38199" y="3261298"/>
            <a:ext cx="1854461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 крупная свыше 1 млн.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75656" y="5229200"/>
            <a:ext cx="295232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 от 60-кратной до 80-кратной суммы взятки либо лишение свободы на срок от 5 до 10 лет и 60-кратный штраф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715718" y="4538153"/>
            <a:ext cx="288032" cy="44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776040">
            <a:off x="6968203" y="3915147"/>
            <a:ext cx="362619" cy="498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4512040"/>
            <a:ext cx="295232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70-90-кратный штраф или лишение свободы на срок от 7 до 12  лет и 70-кратный штраф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3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275" y="5805264"/>
            <a:ext cx="7416824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Заведомо ложный донос о вымогательстве взятки или коммерческом подкупе рассматривается Уголовным кодексом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РФ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как преступление и наказывается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лишением свободы на срок до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6 лет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ст. 306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0631628"/>
              </p:ext>
            </p:extLst>
          </p:nvPr>
        </p:nvGraphicFramePr>
        <p:xfrm>
          <a:off x="719572" y="260648"/>
          <a:ext cx="7632848" cy="168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0312849"/>
              </p:ext>
            </p:extLst>
          </p:nvPr>
        </p:nvGraphicFramePr>
        <p:xfrm>
          <a:off x="611560" y="2420888"/>
          <a:ext cx="77768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707587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2" y="0"/>
            <a:ext cx="9151221" cy="722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124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" y="0"/>
            <a:ext cx="9131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"/>
            <a:ext cx="10119360" cy="692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401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6320" y="1844824"/>
            <a:ext cx="4364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ЗЛОУПОТРЕБЛЕНИЕ СЛУЖЕБНЫМ </a:t>
            </a:r>
            <a:r>
              <a:rPr lang="ru-RU" sz="1600" b="1" i="1" kern="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ПОЛОЖЕНИЕМ</a:t>
            </a:r>
            <a:r>
              <a:rPr lang="ru-RU" sz="1600" b="1" i="1" kern="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kern="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60784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2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45224"/>
            <a:ext cx="7524328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Главы города Сургута от 08.10.2012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50 «Об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утверждении плана мероприятий по противодействию коррупции на территории городского округа город Сургут на 2012 - 2013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559084"/>
            <a:ext cx="7524328" cy="258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Федеральных 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по предупреждению коррупции, в том числе по выявлению и последующему устранению причин коррупции (профилактика коррупции);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по выявлению, предупреждению, пресечению, раскрытию и расследованию коррупционных правонарушений (борьба с коррупцией);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в) по минимизации и (или) ликвидации последствий коррупционных правонарушений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7848"/>
            <a:ext cx="2281639" cy="152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5779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ПРОТИВОДЕЙСТВИЕ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18829"/>
            <a:ext cx="60791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ответственности муниципальных служащих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12522"/>
              </p:ext>
            </p:extLst>
          </p:nvPr>
        </p:nvGraphicFramePr>
        <p:xfrm>
          <a:off x="1187624" y="548680"/>
          <a:ext cx="7560840" cy="5637740"/>
        </p:xfrm>
        <a:graphic>
          <a:graphicData uri="http://schemas.openxmlformats.org/drawingml/2006/table">
            <a:tbl>
              <a:tblPr firstRow="1" firstCol="1" bandRow="1"/>
              <a:tblGrid>
                <a:gridCol w="1729276"/>
                <a:gridCol w="5831564"/>
              </a:tblGrid>
              <a:tr h="4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ответственности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154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дисциплинарная (коррупционные проступки)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неисполнение или ненадлежащее исполнение муниципальным служащим по его вине возложенных на него должностных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обязанностей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несоблюдение муниципальным служащим ограничений и запретов; несоблюдение муниципальным служащим требований о предотвращении или урегулировании конфликта интересов; неисполнение обязанностей, установленных в целях противодействия коррупции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гражданско-правовая (коррупционные деяния)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причинение материального и морального вреда действиями (бездействием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вред, причиненный  вследствие неисполнения или ненадлежащего исполнения должностных обязанностей)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административная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(коррупционные проступки)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административные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правонарушения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(нарушение </a:t>
                      </a:r>
                      <a:r>
                        <a:rPr lang="ru-RU" sz="14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права зарегистрированных кандидатов, избирательных объединений, инициативных групп по проведению референдума на пользование на равных условиях помещениями, находящимися в муниципальной собственности, для встреч с избирателями, участниками референдума;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нарушение условий предоставления бюджетных инвестиций и </a:t>
                      </a:r>
                      <a:r>
                        <a:rPr lang="ru-RU" sz="14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субсидий)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уголовная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(преступления коррупционного характера)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общественно опасные деяния, которые непосредственно посягают на авторитет и законные интересы службы и выражаются в противоправном получении муниципальным служащим каких-либо преимуществ (денег, имущества, прав на него, услуг или льгот) либо в предоставлении им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таких </a:t>
                      </a: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преимуществ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3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306</TotalTime>
  <Words>1175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Исполнительная</vt:lpstr>
      <vt:lpstr>Аспект</vt:lpstr>
      <vt:lpstr>Противодействие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внимательно выслушать и точно запомнить предложенные Вам условия (размеры сумм, наименование товаров и характер услуг, сроки и способы передачи взятки, форма коммерческого подкупа, последовательность решения вопросов)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2013-10-14T10:45:28Z</dcterms:created>
  <dcterms:modified xsi:type="dcterms:W3CDTF">2013-11-25T11:03:41Z</dcterms:modified>
</cp:coreProperties>
</file>