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sldIdLst>
    <p:sldId id="256" r:id="rId2"/>
    <p:sldId id="269" r:id="rId3"/>
    <p:sldId id="278" r:id="rId4"/>
    <p:sldId id="270" r:id="rId5"/>
    <p:sldId id="267" r:id="rId6"/>
    <p:sldId id="268" r:id="rId7"/>
    <p:sldId id="259" r:id="rId8"/>
    <p:sldId id="258" r:id="rId9"/>
    <p:sldId id="257" r:id="rId10"/>
    <p:sldId id="260" r:id="rId11"/>
    <p:sldId id="281" r:id="rId12"/>
    <p:sldId id="280" r:id="rId13"/>
    <p:sldId id="275" r:id="rId14"/>
    <p:sldId id="271" r:id="rId15"/>
    <p:sldId id="261" r:id="rId16"/>
    <p:sldId id="276" r:id="rId17"/>
    <p:sldId id="262" r:id="rId18"/>
    <p:sldId id="263" r:id="rId19"/>
    <p:sldId id="264" r:id="rId20"/>
    <p:sldId id="272" r:id="rId21"/>
    <p:sldId id="265" r:id="rId22"/>
    <p:sldId id="279" r:id="rId23"/>
    <p:sldId id="266" r:id="rId24"/>
    <p:sldId id="277" r:id="rId25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9BEF37F-3250-4837-9AD5-4D23E5DF79CF}">
          <p14:sldIdLst>
            <p14:sldId id="256"/>
            <p14:sldId id="269"/>
            <p14:sldId id="278"/>
            <p14:sldId id="270"/>
            <p14:sldId id="267"/>
            <p14:sldId id="268"/>
            <p14:sldId id="259"/>
            <p14:sldId id="258"/>
            <p14:sldId id="257"/>
            <p14:sldId id="260"/>
            <p14:sldId id="281"/>
            <p14:sldId id="280"/>
            <p14:sldId id="275"/>
            <p14:sldId id="271"/>
            <p14:sldId id="261"/>
            <p14:sldId id="276"/>
            <p14:sldId id="262"/>
            <p14:sldId id="263"/>
            <p14:sldId id="264"/>
            <p14:sldId id="272"/>
            <p14:sldId id="265"/>
            <p14:sldId id="279"/>
            <p14:sldId id="26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F0054-E14E-464E-907D-9016ED3DF6BD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30EDC-352D-47A9-AA7A-F25C7FDC9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23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30EDC-352D-47A9-AA7A-F25C7FDC9E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1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12801"/>
            <a:ext cx="5829300" cy="5689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604000"/>
            <a:ext cx="4800600" cy="1625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828802"/>
            <a:ext cx="5829300" cy="3340100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425019"/>
            <a:ext cx="5829300" cy="150918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3371851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7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2133600"/>
            <a:ext cx="3031236" cy="6035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133600"/>
            <a:ext cx="303014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2" y="2133600"/>
            <a:ext cx="303133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2950464"/>
            <a:ext cx="3031236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2950466"/>
            <a:ext cx="3031236" cy="52175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7" y="355600"/>
            <a:ext cx="2256235" cy="27940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4" y="364069"/>
            <a:ext cx="374689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7" y="3251202"/>
            <a:ext cx="2256235" cy="4917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04800"/>
            <a:ext cx="4283868" cy="11938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1524000"/>
            <a:ext cx="4541043" cy="605472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7747000"/>
            <a:ext cx="4283868" cy="711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2" y="8475136"/>
            <a:ext cx="1564481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4969C5-09E5-4CEE-AD77-054970A1B017}" type="datetimeFigureOut">
              <a:rPr lang="ru-RU" smtClean="0"/>
              <a:t>13.04.2016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5" y="8475136"/>
            <a:ext cx="2135981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60" y="8475136"/>
            <a:ext cx="421481" cy="486833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DDBF69-A0CD-4923-BD6D-700BCBE8C0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6343321" y="8665847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8665847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1801341.2/" TargetMode="External"/><Relationship Id="rId2" Type="http://schemas.openxmlformats.org/officeDocument/2006/relationships/hyperlink" Target="garantf1://10064072.13101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garantf1://11801341.100000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425" y="4139954"/>
            <a:ext cx="6514926" cy="50405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Заполнение справки о доходах, расходах, об имуществе и обязательствах имущественного характера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4716016"/>
            <a:ext cx="3861048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369634" y="2957973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34" y="602804"/>
            <a:ext cx="6114556" cy="31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391" y="-24594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пунктов 5-6 Раздела 1 «Сведения о доходах»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272" y="3563888"/>
            <a:ext cx="6552728" cy="58326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1) пенсия;</a:t>
            </a:r>
          </a:p>
          <a:p>
            <a:pPr algn="just"/>
            <a:r>
              <a:rPr lang="ru-RU" sz="1200" dirty="0"/>
              <a:t>2) доплаты к пенсиям, выплачиваемые в соответствии с законодательством Российской Федерации и законодательством субъектов Российской Федерации. </a:t>
            </a:r>
          </a:p>
          <a:p>
            <a:pPr algn="just"/>
            <a:r>
              <a:rPr lang="ru-RU" sz="1200" dirty="0"/>
              <a:t>3) все виды пособий (пособие по временной нетрудоспособности, по беременности и родам, единовременное пособие женщинам, вставшим на учет в медицинских учреждениях в ранние сроки беременности, единовременное пособие при рождении ребенка, ежемесячное пособие по уходу за ребенком, социальное пособие на погребение и др.); </a:t>
            </a:r>
          </a:p>
          <a:p>
            <a:pPr algn="just"/>
            <a:r>
              <a:rPr lang="ru-RU" sz="1200" dirty="0"/>
              <a:t>4) государственный сертификат на материнский (семейный) капитал; </a:t>
            </a:r>
          </a:p>
          <a:p>
            <a:pPr algn="just"/>
            <a:r>
              <a:rPr lang="ru-RU" sz="1200" dirty="0"/>
              <a:t>5) алименты; </a:t>
            </a:r>
          </a:p>
          <a:p>
            <a:pPr algn="just"/>
            <a:r>
              <a:rPr lang="ru-RU" sz="1200" dirty="0"/>
              <a:t>6) стипендия; </a:t>
            </a:r>
          </a:p>
          <a:p>
            <a:pPr algn="just"/>
            <a:r>
              <a:rPr lang="ru-RU" sz="1200" dirty="0"/>
              <a:t>7) единовременная субсидия на приобретение жилого; </a:t>
            </a:r>
          </a:p>
          <a:p>
            <a:pPr algn="just"/>
            <a:r>
              <a:rPr lang="ru-RU" sz="1200" dirty="0"/>
              <a:t> 8) доходы, полученные от сдачи в аренду или иного использования недвижимого имущества, транспортных средств, в том числе доходы, полученные от имущества, переданного в доверительное управление (траст); </a:t>
            </a:r>
          </a:p>
          <a:p>
            <a:pPr algn="just"/>
            <a:r>
              <a:rPr lang="ru-RU" sz="1200" dirty="0"/>
              <a:t>9) доходы от реализации недвижимого имущества, транспортных средств и иного имущества, в том числе в случае продажи указанного имущества членам семьи или иным родственникам. («трейд-ин»). </a:t>
            </a:r>
          </a:p>
          <a:p>
            <a:pPr algn="just"/>
            <a:r>
              <a:rPr lang="ru-RU" sz="1200" dirty="0"/>
              <a:t>10) доходы по трудовым договорам по совместительству. </a:t>
            </a:r>
          </a:p>
          <a:p>
            <a:pPr algn="just"/>
            <a:r>
              <a:rPr lang="ru-RU" sz="1200" dirty="0"/>
              <a:t>11) денежные средства, полученные в виде процентов при погашении сберегательных сертификатов»; </a:t>
            </a:r>
            <a:endParaRPr lang="ru-RU" sz="1200" dirty="0" smtClean="0"/>
          </a:p>
          <a:p>
            <a:pPr algn="just"/>
            <a:r>
              <a:rPr lang="ru-RU" sz="1200" dirty="0" smtClean="0"/>
              <a:t>12</a:t>
            </a:r>
            <a:r>
              <a:rPr lang="ru-RU" sz="1200" dirty="0"/>
              <a:t>) вознаграждения по гражданско- правовым договорам,</a:t>
            </a:r>
          </a:p>
          <a:p>
            <a:pPr algn="just"/>
            <a:r>
              <a:rPr lang="ru-RU" sz="1200" dirty="0"/>
              <a:t>13) доходы, полученные от использования трубопроводов, линий электропередачи (ЛЭП), линий оптико- волоконной и (или) беспроводной связи, иных средств связи, включая компьютерные сети (в случае наличия дохода от использования указанных объектов; </a:t>
            </a:r>
          </a:p>
          <a:p>
            <a:pPr algn="just"/>
            <a:r>
              <a:rPr lang="ru-RU" sz="1200" dirty="0"/>
              <a:t>14) проценты по долговым обязательствам; </a:t>
            </a:r>
          </a:p>
          <a:p>
            <a:pPr algn="just"/>
            <a:r>
              <a:rPr lang="ru-RU" sz="1200" dirty="0"/>
              <a:t>15) денежные средства, полученные в порядке дарения или наследования; </a:t>
            </a:r>
          </a:p>
          <a:p>
            <a:pPr algn="just"/>
            <a:r>
              <a:rPr lang="ru-RU" sz="1200" dirty="0"/>
              <a:t>16) возмещение вреда, причиненного увечьем или иным повреждением здоровья; </a:t>
            </a:r>
          </a:p>
          <a:p>
            <a:pPr algn="just"/>
            <a:r>
              <a:rPr lang="ru-RU" sz="1200" dirty="0"/>
              <a:t>17) выплаты, связанные с гибелью (смертью), выплаченные наследникам; </a:t>
            </a:r>
          </a:p>
          <a:p>
            <a:pPr algn="just"/>
            <a:r>
              <a:rPr lang="ru-RU" sz="1200" dirty="0"/>
              <a:t>18) страховые выплаты при наступлении страхового случая, иные связанные с этим выплаты,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6015888" y="3279810"/>
            <a:ext cx="705384" cy="28407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8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391" y="-24594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пунктов 5-6 Раздела 1 «Сведения о доходах»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33256" y="3203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24744" y="1045349"/>
            <a:ext cx="3429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/>
              <a:t>в строке 6 «Иные доходы» </a:t>
            </a:r>
            <a:r>
              <a:rPr lang="ru-RU" dirty="0" smtClean="0">
                <a:solidFill>
                  <a:srgbClr val="FF0000"/>
                </a:solidFill>
              </a:rPr>
              <a:t>УКАЗЫВАЮТСЯ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636912" y="1835696"/>
            <a:ext cx="202332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58677" y="2806430"/>
            <a:ext cx="6552728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19) выплаты, связанные с увольнением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20) денежные средства, полученные в качестве благотворительной помощи для покупки лекарств, оплаты медицинских услуг и для иных целей.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21) суммы полной или частичной компенсации работникам и (или) членам их семей, бывшим работникам, уволившимся в связи с выходом на пенсию по инвалидности или по старости, инвалидам стоимости приобретаемых путевок, а также суммы полной или частичной компенсации путевок на детей, не достигших совершеннолетнего возраста, в случае выдачи наличных денежных средств вместо представляемых путевок без последующего представления отчета об их использовании и др.;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22) выигрыши в лотереях, тотализаторах, конкурсах и иных играх;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23) доходы членов профсоюзных организаций, полученные от данных профсоюзных организаций;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24) доход от реализации имущества, полученный наложенным платежом.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25) вознаграждение, полученное при осуществлении опеки или попечительства на возмездной основе;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26) доход, полученный индивидуальным предпринимателем;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27) денежные выплаты, полученные при награждении почетными грамотами и наградами федеральных государственных органов, государственных органов субъектов Российской Федерации, муниципальных образований, органов местного самоуправления,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28) иные аналогичные выплаты.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391" y="-24594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пунктов 5-6 Раздела 1 «Сведения о доходах»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5375" y="1403648"/>
            <a:ext cx="6039332" cy="74533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</a:t>
            </a:r>
            <a:r>
              <a:rPr lang="ru-RU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денежных средствах, касающихся возмещения расходов, понесенных служащим (работником), его супругой (супругом), несовершеннолетним ребенком, в том числе связанных: </a:t>
            </a:r>
          </a:p>
          <a:p>
            <a:pPr algn="just"/>
            <a:r>
              <a:rPr lang="ru-RU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со служебными командировками; </a:t>
            </a:r>
          </a:p>
          <a:p>
            <a:pPr algn="just"/>
            <a:r>
              <a:rPr lang="ru-RU" sz="1300" dirty="0"/>
              <a:t>2) с оплатой проезда и провоза багажа к месту использования отпуска и обратно, в том числе предоставляемой  лицам, работающим и проживающим в районах Крайнего Севера и приравненных к ним местностям; </a:t>
            </a:r>
          </a:p>
          <a:p>
            <a:pPr algn="just"/>
            <a:r>
              <a:rPr lang="ru-RU" sz="1300" dirty="0"/>
              <a:t>3) с оплатой стоимости и (или) выдачи полагающегося натурального довольствия, а также выплаты денежных средств взамен этого довольствия; </a:t>
            </a:r>
          </a:p>
          <a:p>
            <a:pPr algn="just"/>
            <a:r>
              <a:rPr lang="ru-RU" sz="1300" dirty="0"/>
              <a:t>4) с приобретением проездных документов для исполнения служебных (должностных) обязанностей; </a:t>
            </a:r>
          </a:p>
          <a:p>
            <a:pPr algn="just"/>
            <a:r>
              <a:rPr lang="ru-RU" sz="1300" dirty="0"/>
              <a:t>5) с оплатой коммунальных и иных услуг, наймом жилого помещения; </a:t>
            </a:r>
          </a:p>
          <a:p>
            <a:pPr algn="just"/>
            <a:r>
              <a:rPr lang="ru-RU" sz="1300" dirty="0"/>
              <a:t>6) с внесением родительской платы за посещение дошкольного образовательного учреждения; </a:t>
            </a:r>
          </a:p>
          <a:p>
            <a:pPr algn="just"/>
            <a:r>
              <a:rPr lang="ru-RU" sz="1300" dirty="0"/>
              <a:t>7) с оформлением нотариальной доверенности, почтовыми расходами, расходами на оплату услуг представителя (возмещаются по решению суда);</a:t>
            </a:r>
          </a:p>
          <a:p>
            <a:pPr algn="just"/>
            <a:r>
              <a:rPr lang="ru-RU" sz="1300" dirty="0"/>
              <a:t> 8) с возмещением расходов на повышение профессионального уровня. </a:t>
            </a:r>
          </a:p>
          <a:p>
            <a:pPr algn="just"/>
            <a:r>
              <a:rPr lang="ru-RU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не указываются сведения о денежных средствах, полученных: </a:t>
            </a:r>
          </a:p>
          <a:p>
            <a:pPr algn="just"/>
            <a:r>
              <a:rPr lang="ru-RU" sz="1300" dirty="0"/>
              <a:t>9) в виде социального, имущественного налогового вычета; </a:t>
            </a:r>
          </a:p>
          <a:p>
            <a:pPr algn="just"/>
            <a:r>
              <a:rPr lang="ru-RU" sz="1300" dirty="0"/>
              <a:t>10) от участия в программе </a:t>
            </a:r>
            <a:r>
              <a:rPr lang="ru-RU" sz="1300" dirty="0" err="1"/>
              <a:t>софинансирования</a:t>
            </a:r>
            <a:r>
              <a:rPr lang="ru-RU" sz="1300" dirty="0"/>
              <a:t> пенсии (доходы, полученные от инвестирования средств, направленных на формирование накопительной части трудовой пенсии в негосударственном пенсионном фонде, а также от участия в программе </a:t>
            </a:r>
            <a:r>
              <a:rPr lang="ru-RU" sz="1300" dirty="0" err="1"/>
              <a:t>софинансирования</a:t>
            </a:r>
            <a:r>
              <a:rPr lang="ru-RU" sz="1300" dirty="0"/>
              <a:t> пенсии); </a:t>
            </a:r>
          </a:p>
          <a:p>
            <a:pPr algn="just"/>
            <a:r>
              <a:rPr lang="ru-RU" sz="1300" dirty="0"/>
              <a:t>11) от продажи различного вида подарочных сертификатов (карт), выпущенных предприятиями торговли; </a:t>
            </a:r>
          </a:p>
          <a:p>
            <a:pPr algn="just"/>
            <a:r>
              <a:rPr lang="ru-RU" sz="1300" dirty="0"/>
              <a:t>12) в качестве бонусных баллов («</a:t>
            </a:r>
            <a:r>
              <a:rPr lang="ru-RU" sz="1300" dirty="0" err="1"/>
              <a:t>кэшбэк</a:t>
            </a:r>
            <a:r>
              <a:rPr lang="ru-RU" sz="1300" dirty="0"/>
              <a:t> сервис»), бонусов на накопительных дисконтных картах, начисленных банками и иными организациями за пользование их услугами; </a:t>
            </a:r>
          </a:p>
          <a:p>
            <a:pPr algn="just"/>
            <a:r>
              <a:rPr lang="ru-RU" sz="1300" dirty="0"/>
              <a:t>13) в качестве возврата налога на добавленную стоимость, уплаченного при совершении покупок за границей, по чекам </a:t>
            </a:r>
            <a:r>
              <a:rPr lang="ru-RU" sz="1300" dirty="0" err="1"/>
              <a:t>Tax-free</a:t>
            </a:r>
            <a:r>
              <a:rPr lang="ru-RU" sz="1300" dirty="0"/>
              <a:t>; </a:t>
            </a:r>
          </a:p>
          <a:p>
            <a:pPr algn="just"/>
            <a:r>
              <a:rPr lang="ru-RU" sz="1300" dirty="0"/>
              <a:t>14) в качестве вознаграждения донорам за сданную кровь, ее компоненты (и иную помощь) при условии возмездной сдачи; </a:t>
            </a:r>
          </a:p>
          <a:p>
            <a:pPr algn="just"/>
            <a:r>
              <a:rPr lang="ru-RU" sz="1300" dirty="0"/>
              <a:t>15) в виде кредитов, займов. В случае если сумма кредита, займа равна или превышает 500 000 рублей, то данное обязательство финансового характера подлежит указанию в разделе 6.2 справки.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0541" y="623477"/>
            <a:ext cx="3429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/>
              <a:t>в строке 6 «Иные доходы» </a:t>
            </a:r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УКАЗЫВАЮТСЯ </a:t>
            </a:r>
          </a:p>
        </p:txBody>
      </p:sp>
    </p:spTree>
    <p:extLst>
      <p:ext uri="{BB962C8B-B14F-4D97-AF65-F5344CB8AC3E}">
        <p14:creationId xmlns:p14="http://schemas.microsoft.com/office/powerpoint/2010/main" val="27237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6752" y="107504"/>
            <a:ext cx="4752528" cy="648072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Раздела 1 «Сведения о доходах»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9412" y="6084168"/>
            <a:ext cx="6048672" cy="286232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неправильного заполнения: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служащий указал в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«Иные доходы»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 от Негосударственного пенсионного фонда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учета  налоговой базы на основании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выписки из банка.</a:t>
            </a:r>
            <a:endParaRPr lang="ru-RU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213.1 Налогового кодекса РФ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суммы негосударственной пенсии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облагаются  НДФЛ по ставке 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%. Следовательно доход необходимо указывать на основании справки формы 2-НДФЛ.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144" y="1022402"/>
            <a:ext cx="5674940" cy="4524315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учитываются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доходы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полученные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денежной, так и в натуральной формах,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распоряжение которыми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возникло,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также доходы в виде материальной выгоды;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 облагается налогом, 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указывается доход со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справки формы 2 НДФЛ.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отчетном периоде работа была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двух и более организациях, то в строке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«доход по основному месту работы»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полученный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той организации,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которой замещается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должность в период представления сведений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случае, если поступление на муниципальную службу состоялось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отчетном периоде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(смена основного места работы), доход, полученный по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предыдущему месту работы указывается в строке «иные доходы».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391" y="-252536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Раздела 2 «Сведения о расходах»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8849"/>
              </p:ext>
            </p:extLst>
          </p:nvPr>
        </p:nvGraphicFramePr>
        <p:xfrm>
          <a:off x="404664" y="418683"/>
          <a:ext cx="6192687" cy="7112808"/>
        </p:xfrm>
        <a:graphic>
          <a:graphicData uri="http://schemas.openxmlformats.org/drawingml/2006/table">
            <a:tbl>
              <a:tblPr firstRow="1" firstCol="1" bandRow="1"/>
              <a:tblGrid>
                <a:gridCol w="51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4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приобретенного имущества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 сделки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(руб.)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 получения средств, за счет которых приобретено имущество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Основание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приобретения**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3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129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земельный участок: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земельный участок  под дачное строительство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2500000,00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 от продажи квартиры супруга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договор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купли-продажи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11.11.1998 №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7794, свидетельство о гос. регистрации от 15.12.2012  № 121315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0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Иное недвижимое имущество: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имею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823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Транспортные средства: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)а/м 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Бентли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2337016,00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наследование денежных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вкладов, основной дохода за 2012, 2013,02014 год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договор купли-продажи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19.05.2014 </a:t>
                      </a:r>
                      <a:r>
                        <a:rPr lang="ru-RU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365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свидетельство о гос. регистрации от 13.03.2012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121315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461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Ценные бумаги: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вексель простой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500000,00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 по основному месту работы супруга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</a:t>
                      </a:r>
                      <a:endParaRPr lang="ru-RU" sz="11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купли-продажи</a:t>
                      </a:r>
                      <a:endParaRPr lang="ru-RU" sz="11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11.11.1998 №7794</a:t>
                      </a:r>
                      <a:endParaRPr lang="ru-RU" sz="11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11" marR="6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Скругленный прямоугольник 1"/>
          <p:cNvSpPr>
            <a:spLocks noChangeArrowheads="1"/>
          </p:cNvSpPr>
          <p:nvPr/>
        </p:nvSpPr>
        <p:spPr bwMode="auto">
          <a:xfrm>
            <a:off x="620688" y="7524328"/>
            <a:ext cx="5760640" cy="1081982"/>
          </a:xfrm>
          <a:prstGeom prst="roundRect">
            <a:avLst>
              <a:gd name="adj" fmla="val 1477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45720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Сведения о расходах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(заполняется только при наличии расходов по приобретению имущества, стоимость которого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превышает доход работника и его супруги (супруга) за три года предшествующие совершению сделки)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defTabSz="45720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4664" y="8606309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 Копии документов прилагаются к справке</a:t>
            </a:r>
          </a:p>
        </p:txBody>
      </p:sp>
    </p:spTree>
    <p:extLst>
      <p:ext uri="{BB962C8B-B14F-4D97-AF65-F5344CB8AC3E}">
        <p14:creationId xmlns:p14="http://schemas.microsoft.com/office/powerpoint/2010/main" val="10937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82615"/>
              </p:ext>
            </p:extLst>
          </p:nvPr>
        </p:nvGraphicFramePr>
        <p:xfrm>
          <a:off x="475914" y="578875"/>
          <a:ext cx="5400451" cy="685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Лист" r:id="rId3" imgW="6048257" imgH="7677245" progId="Excel.Sheet.8">
                  <p:embed/>
                </p:oleObj>
              </mc:Choice>
              <mc:Fallback>
                <p:oleObj name="Лист" r:id="rId3" imgW="6048257" imgH="767724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5914" y="578875"/>
                        <a:ext cx="5400451" cy="685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914" y="-69196"/>
            <a:ext cx="5829300" cy="648071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подпункта 3.1. Недвижимое имущество                                Раздела 3 «Сведения об имуществе»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912" y="7740352"/>
            <a:ext cx="5526614" cy="95410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Обратите внимание!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наличии в собственности дачного дома, указывается земельный участок, на котором находится данный объект недвижимости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2976" y="578875"/>
            <a:ext cx="1655885" cy="5060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индекс каждого адреса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717032" y="1103946"/>
            <a:ext cx="144016" cy="2276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126277" y="268983"/>
            <a:ext cx="16561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получения средств указывается в случае наличия недвижимого имущества за пределами РФ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5625095" y="1141387"/>
            <a:ext cx="792088" cy="6597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914" y="-69196"/>
            <a:ext cx="5829300" cy="648071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подпункта 3.1. Недвижимое имущество                                Раздела 3 «Сведения об имуществе»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33256" y="3203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33812" y="1676579"/>
            <a:ext cx="626354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п.1 ст.131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ГК РФ,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ст.2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п.1 ст.14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Федерального закона от 21.07.1997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122-ФЗ «О государственной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регистрации прав на недвижимое имущество и сделок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ним»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возникает с момента государственной регистрации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недвижимого имущества в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Едином государственном реестре прав на недвижимое имущество и сделок с ним.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7270" y="649072"/>
            <a:ext cx="561662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223 ГК РФ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недвижимое имущество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признается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принадлежащим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добросовестному приобретателю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праве собственности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момента такой регистрации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3812" y="4067944"/>
            <a:ext cx="6335548" cy="4801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Основания </a:t>
            </a:r>
            <a:r>
              <a:rPr lang="ru-RU" dirty="0">
                <a:solidFill>
                  <a:srgbClr val="FF0000"/>
                </a:solidFill>
              </a:rPr>
              <a:t>для государственной регистрации 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изданные органами государственной власти или органами местного самоуправления в рамках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-договоры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другие сделки в отношении недвижимого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имущества;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свидетельства) 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приватизации жилых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свидетельства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праве на наследство;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вступившие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законную силу судебные акты;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(свидетельства) о правах на недвижимое имущество, выданные уполномоченными органами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акты передачи прав на недвижимое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имущество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сделок с ним в соответствии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законодательством;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документы, которые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законодательством Российской Федерации подтверждают наличие, возникновение, прекращение, переход, ограничение (обременение) прав.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1988840" y="3779912"/>
            <a:ext cx="2592288" cy="288032"/>
          </a:xfrm>
          <a:prstGeom prst="downArrow">
            <a:avLst>
              <a:gd name="adj1" fmla="val 50000"/>
              <a:gd name="adj2" fmla="val 474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629618"/>
            <a:ext cx="6568106" cy="567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6" y="53935"/>
            <a:ext cx="5829300" cy="648071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3.2. Транспортные средства раздела 3 «Сведения об имуществе»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33256" y="3203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637757" y="6381911"/>
            <a:ext cx="2190997" cy="267765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Обратите внимание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Указываются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транспортные средства, на которые зарегистрировано право собственности, включая находящиеся в угоне, полностью негодные к эксплуатации, снятые с регистрационного учёта в период с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января года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следующего за отчётным.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648" y="6300193"/>
            <a:ext cx="4320480" cy="2893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Изменение регистрационных данных о собственнике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совершенным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сделкам, направленным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отчуждение в отношении зарегистрированных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транспортных средств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основании заявления нового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(п. 6 Правил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регистрации автомототранспортных средств и прицепов к ним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Государственной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инспекции безопасности дорожного движения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Министерства внутренних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утвержденных приказом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Министерства внутренних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24.11.2008 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1001 «О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порядке регистрации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транспортных средств» (в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ред.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приказа МВД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России от 07.08.2013 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605).</a:t>
            </a:r>
          </a:p>
        </p:txBody>
      </p:sp>
    </p:spTree>
    <p:extLst>
      <p:ext uri="{BB962C8B-B14F-4D97-AF65-F5344CB8AC3E}">
        <p14:creationId xmlns:p14="http://schemas.microsoft.com/office/powerpoint/2010/main" val="411110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71824"/>
              </p:ext>
            </p:extLst>
          </p:nvPr>
        </p:nvGraphicFramePr>
        <p:xfrm>
          <a:off x="396039" y="701427"/>
          <a:ext cx="6172201" cy="4094370"/>
        </p:xfrm>
        <a:graphic>
          <a:graphicData uri="http://schemas.openxmlformats.org/drawingml/2006/table">
            <a:tbl>
              <a:tblPr/>
              <a:tblGrid>
                <a:gridCol w="42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и адрес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банка или иной кредитной </a:t>
                      </a:r>
                      <a:b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и валюта счета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открытия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Остаток на счете  (руб.)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поступивших на счет денежных средств(руб.)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Филиал ОАО Сбербанк России,628400             г. Сургут, ул. Дзержинского,5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</a:pP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депозитный вклад, евро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08.09.2006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1256528,22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45154364,36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(выписка от_____№__прилагается</a:t>
                      </a:r>
                      <a:r>
                        <a:rPr lang="ru-RU" sz="15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___л.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i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ОАО САКБ «Аккобанк», 628416, г. Сургут, ул. Дзержинского, 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текущий (зарплатная карта),       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28.11.2011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i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75 200,19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011" marR="39011" marT="87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50107"/>
            <a:ext cx="5829300" cy="648071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Раздела 4 «Сведения о счетах в банках и иных кредитных организациях»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3406690" y="1619672"/>
            <a:ext cx="2902630" cy="23405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2333" y="6372200"/>
            <a:ext cx="640871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Наиболее распространенные кредитные организации, указываемые в справках о доходах,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 имуществе и обязательствах имущественного характера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«УРАЛСИБ», 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Сургут, 628400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г. Сургут, проспект Мира,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31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ООО Акционерный коммерческий банк содействия коммерции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бизнесу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СКБ-Банк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Сургут, пр-т Ленина,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Банк ВТБ, 628418, Ханты-Мансийский Автономный округ - Югра АО, г. Сургут, ул. Лермонтова, дом.11/5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ХАНТЫ-МАНСИЙСКИЙ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ул. Маяковского, 12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ЗАО «Банк Русский Стандарт», г. Москва, ул. Ткацкая, 36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Бинбанк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628416, г. Сургут, ул. Дзержинского, 11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Сбербанк России, 628416, г. Сургут, ул. Ленина, 35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3096" y="3960222"/>
            <a:ext cx="2389235" cy="24622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банковских счетов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(Инструкция Банка России от 14.09.2006 № 28-И)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текущие счета;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расчётные счета;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счета доверительного управления;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банковские счета;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счета по вкладам (депозитам)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814" y="4915118"/>
            <a:ext cx="4464496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служащий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должен иметь расчетных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счетов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(п.3 ч.1 ст.14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закона № 25-ФЗ).  Гражданин, претендующий на замещение должностей муниципальной службы, должен закрыть все имеющиеся у него расчетные счета до назначения на должность муниципальной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2425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835"/>
              </p:ext>
            </p:extLst>
          </p:nvPr>
        </p:nvGraphicFramePr>
        <p:xfrm>
          <a:off x="429230" y="1385016"/>
          <a:ext cx="6172201" cy="5013325"/>
        </p:xfrm>
        <a:graphic>
          <a:graphicData uri="http://schemas.openxmlformats.org/drawingml/2006/table">
            <a:tbl>
              <a:tblPr/>
              <a:tblGrid>
                <a:gridCol w="380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9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организационно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правовая форма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 нахождения организации  (адрес)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Уставный  капитал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(руб.)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  участия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Основание участия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1400" b="1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Юнион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111 035,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 Москва, ул. </a:t>
                      </a:r>
                      <a:r>
                        <a:rPr lang="ru-RU" sz="1400" b="1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Свибловская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   д.5/3, стр.1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100000000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0,01%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приватизация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договор  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09.08.1993 </a:t>
                      </a:r>
                      <a:b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4323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7620" marT="10795" marB="114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Сбербанк России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103 345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 Москва,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ул. Вавилова, д. 19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67760844000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0,00000443%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 акций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ном. стоимость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руб. каждая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договор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купли-продажи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11.11.1998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№7794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0" marR="13970" marT="6985" marB="69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«Газпром»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123 345 г. Москва,  ул. </a:t>
                      </a:r>
                      <a:r>
                        <a:rPr lang="ru-RU" sz="1400" b="1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Наметкина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д. 16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118367564500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0,000296%,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70 000 акций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ном. стоимость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руб. /шт.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договор дарения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19.05.2007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290365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9962" y="323528"/>
            <a:ext cx="5829300" cy="648071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Раздела 5 «Сведения о ценных бумагах»</a:t>
            </a:r>
            <a:b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5.1. Акции и иное участие в коммерческих организациях и фондах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62" y="6811759"/>
            <a:ext cx="6186451" cy="10382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7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57" y="179514"/>
            <a:ext cx="6300700" cy="7017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57200">
              <a:lnSpc>
                <a:spcPct val="110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справок о доходах, расходах, об имуществе и обязательствах имущественного характера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670752" y="1187624"/>
            <a:ext cx="5112567" cy="1080119"/>
          </a:xfrm>
          <a:prstGeom prst="roundRect">
            <a:avLst>
              <a:gd name="adj" fmla="val 14777"/>
            </a:avLst>
          </a:prstGeom>
          <a:ln>
            <a:headEnd/>
            <a:tailEnd/>
          </a:ln>
          <a:scene3d>
            <a:camera prst="obliqueBottom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Справки представляются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кадров и муниципальной службы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                                    с утвержденным графиком</a:t>
            </a:r>
          </a:p>
          <a:p>
            <a:pPr algn="ctr" defTabSz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(ул. Энгельса, 8, каб. 215)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1"/>
          <p:cNvSpPr>
            <a:spLocks noChangeArrowheads="1"/>
          </p:cNvSpPr>
          <p:nvPr/>
        </p:nvSpPr>
        <p:spPr bwMode="auto">
          <a:xfrm>
            <a:off x="209038" y="6444208"/>
            <a:ext cx="6480720" cy="1656184"/>
          </a:xfrm>
          <a:prstGeom prst="roundRect">
            <a:avLst>
              <a:gd name="adj" fmla="val 14777"/>
            </a:avLst>
          </a:prstGeom>
          <a:ln>
            <a:noFill/>
            <a:headEnd/>
            <a:tailEnd/>
          </a:ln>
          <a:scene3d>
            <a:camera prst="obliqueBottom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lnSpc>
                <a:spcPct val="110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служащий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вправе </a:t>
            </a:r>
            <a:r>
              <a:rPr lang="ru-RU" dirty="0"/>
              <a:t>представить уточненные </a:t>
            </a:r>
            <a:r>
              <a:rPr lang="ru-RU" dirty="0" smtClean="0"/>
              <a:t>сведения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мая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текущего года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>может представить уточненные сведения в течение </a:t>
            </a:r>
            <a:r>
              <a:rPr lang="ru-RU" b="1" dirty="0">
                <a:solidFill>
                  <a:srgbClr val="FF0000"/>
                </a:solidFill>
              </a:rPr>
              <a:t>одного месяца </a:t>
            </a:r>
            <a:r>
              <a:rPr lang="ru-RU" dirty="0"/>
              <a:t>со дня </a:t>
            </a:r>
            <a:r>
              <a:rPr lang="ru-RU" dirty="0" smtClean="0"/>
              <a:t>представления сведений  в управление кадров и муниципальной службы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1"/>
          <p:cNvSpPr>
            <a:spLocks noChangeArrowheads="1"/>
          </p:cNvSpPr>
          <p:nvPr/>
        </p:nvSpPr>
        <p:spPr bwMode="auto">
          <a:xfrm>
            <a:off x="888172" y="2843808"/>
            <a:ext cx="4677729" cy="3096344"/>
          </a:xfrm>
          <a:prstGeom prst="roundRect">
            <a:avLst>
              <a:gd name="adj" fmla="val 1477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справке прилагаются документы :</a:t>
            </a:r>
          </a:p>
          <a:p>
            <a:pPr defTabSz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справка формы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2-НДФЛ</a:t>
            </a:r>
          </a:p>
          <a:p>
            <a:pPr defTabSz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документы, подтверждающие основание возникновения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права собственности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 заполнении раздела о расходах);</a:t>
            </a:r>
          </a:p>
          <a:p>
            <a:pPr defTabSz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выписка о движении денежных средств по счету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случае превышения общего дохода лица и его супруги (супруга) за отчетный период и два предшествующих ему года)</a:t>
            </a:r>
          </a:p>
          <a:p>
            <a:pPr algn="ctr" defTabSz="457200">
              <a:lnSpc>
                <a:spcPct val="110000"/>
              </a:lnSpc>
              <a:spcBef>
                <a:spcPct val="25000"/>
              </a:spcBef>
              <a:spcAft>
                <a:spcPct val="200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Овал 1023"/>
          <p:cNvSpPr/>
          <p:nvPr/>
        </p:nvSpPr>
        <p:spPr>
          <a:xfrm>
            <a:off x="5085184" y="5652120"/>
            <a:ext cx="114593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908" y="107504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Раздела 5 «Сведения о ценных бумагах»</a:t>
            </a:r>
            <a:b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5.2. Иные ценные бумаги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77788" y="7110915"/>
            <a:ext cx="345333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Указывается </a:t>
            </a:r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суммарная стоимость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ценных бумаг, включая доли участия в коммерческих организациях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8" name="Прямая со стрелкой 1027"/>
          <p:cNvCxnSpPr/>
          <p:nvPr/>
        </p:nvCxnSpPr>
        <p:spPr>
          <a:xfrm flipV="1">
            <a:off x="4716832" y="6108419"/>
            <a:ext cx="620738" cy="98386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12457"/>
              </p:ext>
            </p:extLst>
          </p:nvPr>
        </p:nvGraphicFramePr>
        <p:xfrm>
          <a:off x="337097" y="1090708"/>
          <a:ext cx="6240193" cy="3629978"/>
        </p:xfrm>
        <a:graphic>
          <a:graphicData uri="http://schemas.openxmlformats.org/drawingml/2006/table">
            <a:tbl>
              <a:tblPr/>
              <a:tblGrid>
                <a:gridCol w="36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533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ценной бумаги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Лицо,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выпустившее ценную бумагу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Номинальная величина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обязательства (руб.)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Общее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Общая стоимость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(руб.)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0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61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вексель простой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ОАО «Банк Москвы»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</a:t>
                      </a: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000,00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22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облигация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450"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ОАО </a:t>
                      </a:r>
                      <a:r>
                        <a:rPr lang="ru-RU" sz="1600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r>
                        <a:rPr lang="ru-RU" sz="16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Нефтяная компания «ЛУКОЙЛ</a:t>
                      </a:r>
                      <a:r>
                        <a:rPr lang="ru-RU" sz="1600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endParaRPr lang="ru-RU" sz="160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350 000,00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38496"/>
              </p:ext>
            </p:extLst>
          </p:nvPr>
        </p:nvGraphicFramePr>
        <p:xfrm>
          <a:off x="280548" y="5364088"/>
          <a:ext cx="6172199" cy="749154"/>
        </p:xfrm>
        <a:graphic>
          <a:graphicData uri="http://schemas.openxmlformats.org/drawingml/2006/table">
            <a:tbl>
              <a:tblPr/>
              <a:tblGrid>
                <a:gridCol w="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9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5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16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Итого по разделу 5 "Сведения о ценных бумагах" суммарная декларированная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стоимость 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67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ценных бумаг, включая доли участия в коммерческих организациях (руб.),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62999" y="5684213"/>
            <a:ext cx="1556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400 000,00 руб.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5579654" y="1594343"/>
            <a:ext cx="1073902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29" y="719572"/>
            <a:ext cx="6743440" cy="648071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Раздела 6. «Сведения об обязательствах имущественного характера»</a:t>
            </a:r>
            <a:b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6.1. «Объекты недвижимого имущества, находящиеся в пользовании»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33256" y="3203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2971" y="5608275"/>
            <a:ext cx="4104456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Договор аренды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субаренды, безвозмездного срочного пользования,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пожизненное владения, найма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жилого помещения,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поднайма, социального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найма,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коммерческого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найма жилого помещения,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пользования жилым помещением,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ипотечный договор, фактическое предоставление членами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 или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кооперативом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т.д.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603" y="4499992"/>
            <a:ext cx="273630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Земельный, садовый, дачный участок, квартира, гараж, дом.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 СОБСТВЕННОСТИ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710698" y="2123728"/>
            <a:ext cx="572273" cy="236423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4077072" y="2123728"/>
            <a:ext cx="792088" cy="348454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6267265" y="2314423"/>
            <a:ext cx="249009" cy="526295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08891" y="7668344"/>
            <a:ext cx="254943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УКАЗЫВАЕТСЯ ОБЩАЯ ПЛОЩАДЬ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12" y="1594343"/>
            <a:ext cx="6391275" cy="249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6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19" y="827584"/>
            <a:ext cx="6743440" cy="648071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Заполнение Раздела 6. «Сведения об обязательствах имущественного характера»</a:t>
            </a:r>
            <a:br>
              <a:rPr lang="ru-RU" sz="1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 «Объекты недвижимого имущества, находящиеся в пользовании»</a:t>
            </a:r>
            <a:endParaRPr lang="ru-RU" sz="18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33256" y="3203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76672" y="1619672"/>
            <a:ext cx="5976664" cy="3693319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собственника или нанимателя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равные с ним права по пользованию жилым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помещением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(п.2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677, п. 2 ст. 683 Гражданского кодекса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Р. Ф., ч.2 ст. 31, ч.2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69, ч.5 ст. 100 Жилищного кодекса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случае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муниципальный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служащий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членом семьи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собственника или нанимателя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договору найма жилого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помещения 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справке он обязан указывать сведения о пользовании этим жилым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помещением,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вид пользования необходимо указывать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безвозмездное пользование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пользования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указываются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673" y="5724128"/>
            <a:ext cx="5976663" cy="2862322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бъекты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недвижимого имущества могут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находиться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пользовании на разных основаниях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участок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предоставляться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пользование на основании договоров аренды, субаренды,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безвозмездного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срочного пользования,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пожизненного владения;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квартира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договора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найма (поднайма), социального (коммерческого)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найма,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специализированного жилого помещения,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безвозмездного пользования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5535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25" y="24833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Раздела 6.2. «Срочные обязательства финансового характера»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33256" y="3203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96752" y="7668344"/>
            <a:ext cx="495486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Указываются имеющиеся на отчетную дату срочные обязательства финансового характера на сумму, равную или превышающую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500 000 руб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кредитором или должником по которым является лицо, сведения об обязательствах которого представляются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3096" y="5207642"/>
            <a:ext cx="2474643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Указывается первоначальная сумма, указанная в договоре</a:t>
            </a:r>
            <a:r>
              <a:rPr lang="ru-RU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сумма на отчётную дату! 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405" y="4965836"/>
            <a:ext cx="3856894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Подлежат указанию договоры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 предоставлении кредитов (в том числе кредитные карты);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финансовой аренды;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займа;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финансирования под уступку денежного требования;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обязательства в следствие причинения вреда.</a:t>
            </a:r>
            <a:endPara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Указываются  точные  реквизиты договора!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622436"/>
            <a:ext cx="611505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9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680" y="3851920"/>
            <a:ext cx="5750167" cy="8549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Рекомендуемые меры для недопущения ошибок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742" y="6516216"/>
            <a:ext cx="2018237" cy="136815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Регистрация личного кабинета в налоговом органе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7785" y="1936912"/>
            <a:ext cx="2160240" cy="115212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Получение выписок движения по счетам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9693" y="184315"/>
            <a:ext cx="2151112" cy="149769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Получение справки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2-НДФЛ (в том числе – в электронной форме)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3742" y="755576"/>
            <a:ext cx="2232248" cy="136815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Фиксировать наличие счетов (особое внимание обратить на это при кредитовании)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6499" y="7020272"/>
            <a:ext cx="3240360" cy="136815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Сверка при заполнении справок с правоустанавливающими документами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620688" y="2240476"/>
            <a:ext cx="346174" cy="1467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2"/>
          </p:cNvCxnSpPr>
          <p:nvPr/>
        </p:nvCxnSpPr>
        <p:spPr>
          <a:xfrm flipV="1">
            <a:off x="4786679" y="3089040"/>
            <a:ext cx="221226" cy="618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021288" y="1682014"/>
            <a:ext cx="540060" cy="2169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730862" y="4706888"/>
            <a:ext cx="471998" cy="1826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>
            <a:off x="3423764" y="4706888"/>
            <a:ext cx="725316" cy="2313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437112" y="5508104"/>
            <a:ext cx="2124236" cy="125404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Ответственное отношение к представлению сведений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>
            <a:endCxn id="31" idx="0"/>
          </p:cNvCxnSpPr>
          <p:nvPr/>
        </p:nvCxnSpPr>
        <p:spPr>
          <a:xfrm flipH="1">
            <a:off x="5499230" y="4788024"/>
            <a:ext cx="37804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199742" y="5449165"/>
            <a:ext cx="1728043" cy="137191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Исключение ошибок технического характера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713484" y="4788024"/>
            <a:ext cx="0" cy="661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165850" y="2095183"/>
            <a:ext cx="2520280" cy="136815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Исключение типичных ошибок, связанных с незнанием правовых аспектов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H="1" flipV="1">
            <a:off x="2211980" y="3473878"/>
            <a:ext cx="214010" cy="378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9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57" y="179514"/>
            <a:ext cx="6300700" cy="701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57200">
              <a:lnSpc>
                <a:spcPct val="110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справок о доходах, расходах, об имуществе и обязательствах имущественного характера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4884" y="1547664"/>
            <a:ext cx="5688632" cy="424731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bliqueBottom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u="sng" dirty="0" smtClean="0"/>
              <a:t>В случае, если муниципальный служащий</a:t>
            </a:r>
          </a:p>
          <a:p>
            <a:pPr algn="ctr"/>
            <a:r>
              <a:rPr lang="ru-RU" u="sng" dirty="0" smtClean="0"/>
              <a:t>не </a:t>
            </a:r>
            <a:r>
              <a:rPr lang="ru-RU" u="sng" dirty="0"/>
              <a:t>может по объективным причинам </a:t>
            </a:r>
            <a:r>
              <a:rPr lang="ru-RU" u="sng" dirty="0" smtClean="0"/>
              <a:t>представить </a:t>
            </a:r>
            <a:r>
              <a:rPr lang="ru-RU" u="sng" dirty="0"/>
              <a:t>сведения о доходах на супруга (супругу):</a:t>
            </a:r>
          </a:p>
          <a:p>
            <a:pPr algn="just"/>
            <a:r>
              <a:rPr lang="ru-RU" dirty="0" smtClean="0"/>
              <a:t>- она (он) не проживают совместно, но находятся в зарегистрированном браке;</a:t>
            </a:r>
          </a:p>
          <a:p>
            <a:pPr algn="just"/>
            <a:r>
              <a:rPr lang="ru-RU" dirty="0" smtClean="0"/>
              <a:t>- супруг </a:t>
            </a:r>
            <a:r>
              <a:rPr lang="ru-RU" dirty="0"/>
              <a:t>(супруга) находится в длительной </a:t>
            </a:r>
            <a:r>
              <a:rPr lang="ru-RU" dirty="0" smtClean="0"/>
              <a:t>командировке; </a:t>
            </a:r>
            <a:endParaRPr lang="ru-RU" dirty="0"/>
          </a:p>
          <a:p>
            <a:pPr algn="just"/>
            <a:r>
              <a:rPr lang="ru-RU" dirty="0"/>
              <a:t>- работает вахтовым методом.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подтверждающие документы находятся в другом городе;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  оправлены запросы и т.д.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С</a:t>
            </a:r>
            <a:r>
              <a:rPr lang="ru-RU" b="1" u="sng" dirty="0" smtClean="0">
                <a:solidFill>
                  <a:srgbClr val="C00000"/>
                </a:solidFill>
              </a:rPr>
              <a:t>ведения </a:t>
            </a:r>
            <a:r>
              <a:rPr lang="ru-RU" b="1" u="sng" dirty="0">
                <a:solidFill>
                  <a:srgbClr val="C00000"/>
                </a:solidFill>
              </a:rPr>
              <a:t>не позднее 15 апреля текущего </a:t>
            </a:r>
            <a:r>
              <a:rPr lang="ru-RU" b="1" u="sng" dirty="0" smtClean="0">
                <a:solidFill>
                  <a:srgbClr val="C00000"/>
                </a:solidFill>
              </a:rPr>
              <a:t>года представляются на </a:t>
            </a:r>
            <a:r>
              <a:rPr lang="ru-RU" b="1" u="sng" dirty="0">
                <a:solidFill>
                  <a:srgbClr val="C00000"/>
                </a:solidFill>
              </a:rPr>
              <a:t>основе имеющейся у </a:t>
            </a:r>
            <a:r>
              <a:rPr lang="ru-RU" b="1" u="sng" dirty="0" smtClean="0">
                <a:solidFill>
                  <a:srgbClr val="C00000"/>
                </a:solidFill>
              </a:rPr>
              <a:t>муниципального служащего  информации                          с приложением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заявления*</a:t>
            </a:r>
            <a:r>
              <a:rPr lang="ru-RU" b="1" u="sng" dirty="0" smtClean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071" y="6588224"/>
            <a:ext cx="5754521" cy="203132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bliqueBottom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 Заявление подлежит </a:t>
            </a:r>
            <a:r>
              <a:rPr lang="ru-RU" dirty="0"/>
              <a:t>рассмотрению на заседании комиссии по соблюдению требований к служебному поведению муниципальных служащих и урегулированию конфликта интересов </a:t>
            </a:r>
            <a:r>
              <a:rPr lang="ru-RU" dirty="0">
                <a:solidFill>
                  <a:srgbClr val="FF0000"/>
                </a:solidFill>
              </a:rPr>
              <a:t>для выявления обстоятельств, по причине которых предоставить соответствующие сведения не представляется </a:t>
            </a:r>
            <a:r>
              <a:rPr lang="ru-RU" dirty="0" smtClean="0">
                <a:solidFill>
                  <a:srgbClr val="FF0000"/>
                </a:solidFill>
              </a:rPr>
              <a:t>возможным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3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7312" y="25152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9" y="912813"/>
            <a:ext cx="5926137" cy="73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9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251522"/>
            <a:ext cx="6514926" cy="504055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ПОРЯДОК ЗАПОЛНЕНИЯ СПРАВКИ О ДОХОДАХ, РАСХОДАХ, ОБ ИМУЩЕСТВЕ И ОБЯЗАТЕЛЬСТВАХ ИМУЩЕСТВЕННОГО ХАРАКТЕРА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3658" y="561619"/>
            <a:ext cx="336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Заполнение титульного листа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92" y="1043608"/>
            <a:ext cx="5940425" cy="3681730"/>
          </a:xfrm>
          <a:prstGeom prst="rect">
            <a:avLst/>
          </a:prstGeom>
          <a:ln>
            <a:noFill/>
          </a:ln>
          <a:effectLst>
            <a:glow rad="228600">
              <a:srgbClr val="F79646">
                <a:satMod val="175000"/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9996" y="4860032"/>
            <a:ext cx="5873873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ОШИБКИ! </a:t>
            </a:r>
          </a:p>
          <a:p>
            <a:pPr algn="just"/>
            <a:r>
              <a:rPr lang="ru-RU" dirty="0" smtClean="0"/>
              <a:t>Муниципальные </a:t>
            </a:r>
            <a:r>
              <a:rPr lang="ru-RU" dirty="0"/>
              <a:t>служащие на себя не полностью заполняют титульный лист:</a:t>
            </a:r>
          </a:p>
          <a:p>
            <a:pPr algn="just"/>
            <a:r>
              <a:rPr lang="ru-RU" dirty="0" smtClean="0"/>
              <a:t>- не </a:t>
            </a:r>
            <a:r>
              <a:rPr lang="ru-RU" dirty="0"/>
              <a:t>допустимы сокращения;</a:t>
            </a:r>
          </a:p>
          <a:p>
            <a:pPr algn="just"/>
            <a:r>
              <a:rPr lang="ru-RU" dirty="0"/>
              <a:t>- вторая половина титульного листа (дублирующие данные первой половины) нужно обязательно заполнять в </a:t>
            </a:r>
            <a:r>
              <a:rPr lang="ru-RU" u="sng" dirty="0">
                <a:solidFill>
                  <a:srgbClr val="C00000"/>
                </a:solidFill>
              </a:rPr>
              <a:t>родительном падеже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если муниципальный служащий не проживает по месту регистрации, то в скобках указывает </a:t>
            </a:r>
            <a:r>
              <a:rPr lang="ru-RU" u="sng" dirty="0">
                <a:solidFill>
                  <a:srgbClr val="C00000"/>
                </a:solidFill>
              </a:rPr>
              <a:t>фактическое место жительства </a:t>
            </a:r>
            <a:r>
              <a:rPr lang="ru-RU" dirty="0"/>
              <a:t>(в </a:t>
            </a:r>
            <a:r>
              <a:rPr lang="ru-RU" dirty="0" err="1"/>
              <a:t>т.ч</a:t>
            </a:r>
            <a:r>
              <a:rPr lang="ru-RU" dirty="0"/>
              <a:t>. в обязательном порядке указывается почтовый индекс и населенный пункт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2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3290024" y="7740352"/>
            <a:ext cx="1939176" cy="383689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89840" y="4483184"/>
            <a:ext cx="2482478" cy="4258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6726084"/>
            <a:ext cx="3024336" cy="54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91" y="901208"/>
            <a:ext cx="6456481" cy="706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305226" y="7273582"/>
            <a:ext cx="1798476" cy="759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838436" y="7779634"/>
            <a:ext cx="2664296" cy="233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131079" y="4930794"/>
            <a:ext cx="2161138" cy="30902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265" y="8073578"/>
            <a:ext cx="1258342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 для заполнения !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251522"/>
            <a:ext cx="6514926" cy="504055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ЗАПОЛНЕНИЯ СПРАВКИ О ДОХОДАХ, РАСХОДАХ, ОБ ИМУЩЕСТВЕ И ОБЯЗАТЕЛЬСТВАХ ИМУЩЕСТВЕННОГО ХАРАКТЕРА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4795" y="8016959"/>
            <a:ext cx="5166573" cy="99647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адрес регистрации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месту жительства муниципального служащего, а при его отличии от места фактического проживания, указывается еще и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 фактического проживания*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случае, если муниципальный служащий проживает в квартире (доме), не являющейся его собственностью, то обязательно заполняется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подраздел 6.1.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3658" y="561619"/>
            <a:ext cx="336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Заполнение титульного листа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268760" y="3406260"/>
            <a:ext cx="3024336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12607" y="7452320"/>
            <a:ext cx="787463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69161" y="1187624"/>
            <a:ext cx="1286893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4036" y="-108520"/>
            <a:ext cx="5829300" cy="57606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пункта 1 Раздела 1 «Сведения о доходах»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32" y="2784684"/>
            <a:ext cx="4581378" cy="10081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заполнении пункта 1 Раздела 1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(доход по основному месту работы)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справки 2 НДФЛ 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ОБЩАЯ СУММА ДОХОДА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3203850"/>
            <a:ext cx="4968552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7" y="635473"/>
            <a:ext cx="5967413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5512606" y="1619672"/>
            <a:ext cx="508682" cy="58326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316363" y="3838309"/>
            <a:ext cx="2450585" cy="3614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3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488752" y="2327455"/>
            <a:ext cx="679342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396374" y="2627785"/>
            <a:ext cx="864096" cy="21037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956" y="-252536"/>
            <a:ext cx="6114514" cy="72008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пунктов 2-4 Раздела 1 «Сведения о доходах»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208" y="3491881"/>
            <a:ext cx="3404817" cy="72008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Указывается,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случае преподавания в школах, вузах, чтение лекций на курсах повышения квалификации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0" y="5022330"/>
            <a:ext cx="4536504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4396374" y="1896406"/>
            <a:ext cx="864096" cy="28803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56" y="630375"/>
            <a:ext cx="5433338" cy="2613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965625" y="2184435"/>
            <a:ext cx="1615503" cy="1307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4664" y="6588225"/>
            <a:ext cx="5976664" cy="20313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как доход от создания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литературных произведений, в том числе для театра, кино, эстрады и цирка; создания художественно-графических произведений, фоторабот для печати, произведений архитектуры и дизайна; создания произведений скульптуры, монументально-декоративной живописи, декоративно-прикладного и оформительского искусства, станковой живописи, театрального и кинодекорационного искусства и графики; создания аудиовизуальных произведений (видео-, теле- и кинофильмов); создания музыкальных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произведений.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9256" y="3414793"/>
            <a:ext cx="2322073" cy="28931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Указывается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результатам заключенных договоров на выполнение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научно-исследовательских работ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оказание возмездных услуг в области интеллектуальной деятельности, от публикации статей, учебных пособий и монографий, от использования авторских или иных смежных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260470" y="2732971"/>
            <a:ext cx="1408890" cy="68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666071" y="2801209"/>
            <a:ext cx="0" cy="48026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>
            <a:endCxn id="8" idx="3"/>
          </p:cNvCxnSpPr>
          <p:nvPr/>
        </p:nvCxnSpPr>
        <p:spPr>
          <a:xfrm flipH="1">
            <a:off x="6381328" y="7603887"/>
            <a:ext cx="288034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Прямая соединительная линия 2056"/>
          <p:cNvCxnSpPr/>
          <p:nvPr/>
        </p:nvCxnSpPr>
        <p:spPr>
          <a:xfrm>
            <a:off x="5220292" y="2471471"/>
            <a:ext cx="8009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Прямая со стрелкой 2058"/>
          <p:cNvCxnSpPr/>
          <p:nvPr/>
        </p:nvCxnSpPr>
        <p:spPr>
          <a:xfrm>
            <a:off x="6021288" y="2471471"/>
            <a:ext cx="0" cy="9433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2059"/>
          <p:cNvSpPr txBox="1"/>
          <p:nvPr/>
        </p:nvSpPr>
        <p:spPr>
          <a:xfrm>
            <a:off x="389199" y="4629091"/>
            <a:ext cx="3101009" cy="184665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До того, как приступить к выполнению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иной оплачиваемой деятельности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муниципальный служащий обязан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(не менее, чем                    за 7 дней)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письменно уведомить об этом представителя нанимателя (работодателя).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TextBox 2061"/>
          <p:cNvSpPr txBox="1"/>
          <p:nvPr/>
        </p:nvSpPr>
        <p:spPr>
          <a:xfrm>
            <a:off x="5833137" y="630377"/>
            <a:ext cx="858526" cy="2769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2-НДФЛ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64" name="Прямая со стрелкой 2063"/>
          <p:cNvCxnSpPr/>
          <p:nvPr/>
        </p:nvCxnSpPr>
        <p:spPr>
          <a:xfrm flipH="1">
            <a:off x="5147925" y="907374"/>
            <a:ext cx="873364" cy="98903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Прямая со стрелкой 2065"/>
          <p:cNvCxnSpPr/>
          <p:nvPr/>
        </p:nvCxnSpPr>
        <p:spPr>
          <a:xfrm flipH="1">
            <a:off x="5013177" y="907375"/>
            <a:ext cx="1008112" cy="142008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Прямая со стрелкой 2067"/>
          <p:cNvCxnSpPr/>
          <p:nvPr/>
        </p:nvCxnSpPr>
        <p:spPr>
          <a:xfrm flipH="1">
            <a:off x="5147925" y="907374"/>
            <a:ext cx="873364" cy="185971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7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4797153" y="2987824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725144" y="2555776"/>
            <a:ext cx="1008112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0021" y="35498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пунктов 5-6 Раздела 1 </a:t>
            </a:r>
            <a:b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«Сведения о доходах»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1048" y="6228184"/>
            <a:ext cx="2592288" cy="216024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денежных средств в валюте Российской Федерации или иностранной валюте, размещаемых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хранения и получения дохода, от вклада в золото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указывается сумма перечисленная с 1 января по 31 декабря отчётного года.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683569"/>
            <a:ext cx="5691087" cy="308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8640" y="3699529"/>
            <a:ext cx="3311650" cy="40472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ивиденды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полученные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акционером (участником) от организации при распределении прибыли, остающейся после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налогообложения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(в том числе в виде процентов по привилегированным акциям), по принадлежащим акционеру (участнику) акциям (долям) пропорционально долям акционеров (участников) в уставном (складочном) капитале этой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организации;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Проценты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полученные от российских индивидуальных предпринимателей и (или) иностранной организации в связи с деятельностью ее обособленного подразделения в Российской Федерации по денежным вкладам и долговым обязательствам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500291" y="3275856"/>
            <a:ext cx="1296862" cy="648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33257" y="2771800"/>
            <a:ext cx="57606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09320" y="2771800"/>
            <a:ext cx="0" cy="34563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8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4054</TotalTime>
  <Words>2991</Words>
  <Application>Microsoft Office PowerPoint</Application>
  <PresentationFormat>Экран (4:3)</PresentationFormat>
  <Paragraphs>350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Лист Microsoft Excel 97–2003</vt:lpstr>
      <vt:lpstr>Заполнение справки о доходах, расходах, об имуществе и обязательствах имущественного характера </vt:lpstr>
      <vt:lpstr>Презентация PowerPoint</vt:lpstr>
      <vt:lpstr>Презентация PowerPoint</vt:lpstr>
      <vt:lpstr>Презентация PowerPoint</vt:lpstr>
      <vt:lpstr>ПОРЯДОК ЗАПОЛНЕНИЯ СПРАВКИ О ДОХОДАХ, РАСХОДАХ, ОБ ИМУЩЕСТВЕ И ОБЯЗАТЕЛЬСТВАХ ИМУЩЕСТВЕННОГО ХАРАКТЕРА </vt:lpstr>
      <vt:lpstr>ПОРЯДОК ЗАПОЛНЕНИЯ СПРАВКИ О ДОХОДАХ, РАСХОДАХ, ОБ ИМУЩЕСТВЕ И ОБЯЗАТЕЛЬСТВАХ ИМУЩЕСТВЕННОГО ХАРАКТЕРА </vt:lpstr>
      <vt:lpstr>Заполнение пункта 1 Раздела 1 «Сведения о доходах»</vt:lpstr>
      <vt:lpstr>Заполнение пунктов 2-4 Раздела 1 «Сведения о доходах»</vt:lpstr>
      <vt:lpstr>Заполнение пунктов 5-6 Раздела 1  «Сведения о доходах»</vt:lpstr>
      <vt:lpstr>Заполнение пунктов 5-6 Раздела 1 «Сведения о доходах»</vt:lpstr>
      <vt:lpstr>Заполнение пунктов 5-6 Раздела 1 «Сведения о доходах»</vt:lpstr>
      <vt:lpstr>Заполнение пунктов 5-6 Раздела 1 «Сведения о доходах»</vt:lpstr>
      <vt:lpstr>Презентация PowerPoint</vt:lpstr>
      <vt:lpstr>Заполнение Раздела 2 «Сведения о расходах»</vt:lpstr>
      <vt:lpstr>Заполнение подпункта 3.1. Недвижимое имущество                                Раздела 3 «Сведения об имуществе»</vt:lpstr>
      <vt:lpstr>Заполнение подпункта 3.1. Недвижимое имущество                                Раздела 3 «Сведения об имуществе»</vt:lpstr>
      <vt:lpstr>3.2. Транспортные средства раздела 3 «Сведения об имуществе»</vt:lpstr>
      <vt:lpstr>Заполнение Раздела 4 «Сведения о счетах в банках и иных кредитных организациях»</vt:lpstr>
      <vt:lpstr>Заполнение Раздела 5 «Сведения о ценных бумагах» 5.1. Акции и иное участие в коммерческих организациях и фондах</vt:lpstr>
      <vt:lpstr>Заполнение Раздела 5 «Сведения о ценных бумагах» 5.2. Иные ценные бумаги</vt:lpstr>
      <vt:lpstr>Заполнение Раздела 6. «Сведения об обязательствах имущественного характера» 6.1. «Объекты недвижимого имущества, находящиеся в пользовании»</vt:lpstr>
      <vt:lpstr>Заполнение Раздела 6. «Сведения об обязательствах имущественного характера» 6.1. «Объекты недвижимого имущества, находящиеся в пользовании»</vt:lpstr>
      <vt:lpstr>Заполнение Раздела 6.2. «Срочные обязательства финансового характера»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ЗАПОЛНЕНИЯ СПРАВОК О ДОХОДАХ, ОБ ИМУЩЕСТВЕ И ОБЯЗАТЕЛЬСТВАХ ИМУЩЕСТВЕННОГО ХАРАКТЕРА</dc:title>
  <dc:creator>user</dc:creator>
  <cp:lastModifiedBy>Жукова Елена Владимировна</cp:lastModifiedBy>
  <cp:revision>144</cp:revision>
  <dcterms:created xsi:type="dcterms:W3CDTF">2013-08-05T11:17:30Z</dcterms:created>
  <dcterms:modified xsi:type="dcterms:W3CDTF">2016-04-13T06:45:26Z</dcterms:modified>
</cp:coreProperties>
</file>