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  <p:sldMasterId id="2147483707" r:id="rId2"/>
  </p:sldMasterIdLst>
  <p:notesMasterIdLst>
    <p:notesMasterId r:id="rId15"/>
  </p:notesMasterIdLst>
  <p:sldIdLst>
    <p:sldId id="256" r:id="rId3"/>
    <p:sldId id="270" r:id="rId4"/>
    <p:sldId id="271" r:id="rId5"/>
    <p:sldId id="264" r:id="rId6"/>
    <p:sldId id="265" r:id="rId7"/>
    <p:sldId id="267" r:id="rId8"/>
    <p:sldId id="266" r:id="rId9"/>
    <p:sldId id="268" r:id="rId10"/>
    <p:sldId id="269" r:id="rId11"/>
    <p:sldId id="263" r:id="rId12"/>
    <p:sldId id="273" r:id="rId13"/>
    <p:sldId id="272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5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F975A-50E5-41BD-B55A-7AD5CC06A97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7AB1B-85DF-4A13-AC76-F4556484B2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96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8B8F1A-48B2-4B7F-9FD8-1E694B6EB835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32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5B17-FB29-43EA-9E53-26C8066F2E1B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61CF-3BCA-405A-B8E7-A96100BB6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71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5B17-FB29-43EA-9E53-26C8066F2E1B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61CF-3BCA-405A-B8E7-A96100BB6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05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5B17-FB29-43EA-9E53-26C8066F2E1B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61CF-3BCA-405A-B8E7-A96100BB6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49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DFC06-4406-43D6-A143-A4D9E427768A}" type="datetimeFigureOut">
              <a:rPr lang="ru-RU"/>
              <a:pPr>
                <a:defRPr/>
              </a:pPr>
              <a:t>03.08.2016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93E6A-759F-45E1-A1E5-9958855DF3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18047519"/>
      </p:ext>
    </p:extLst>
  </p:cSld>
  <p:clrMapOvr>
    <a:masterClrMapping/>
  </p:clrMapOvr>
  <p:transition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D60FB-1466-4F14-AC12-08E07198BA32}" type="datetimeFigureOut">
              <a:rPr lang="ru-RU"/>
              <a:pPr>
                <a:defRPr/>
              </a:pPr>
              <a:t>03.08.2016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78938-5EEC-4F63-86E8-5804C6B836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2547461"/>
      </p:ext>
    </p:extLst>
  </p:cSld>
  <p:clrMapOvr>
    <a:masterClrMapping/>
  </p:clrMapOvr>
  <p:transition>
    <p:wheel spokes="8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2E15B-B93E-4EE4-AA75-2E7BBD694735}" type="datetimeFigureOut">
              <a:rPr lang="ru-RU"/>
              <a:pPr>
                <a:defRPr/>
              </a:pPr>
              <a:t>03.08.2016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C3CAC-9C31-431F-BE85-659FB067D0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349164"/>
      </p:ext>
    </p:extLst>
  </p:cSld>
  <p:clrMapOvr>
    <a:masterClrMapping/>
  </p:clrMapOvr>
  <p:transition>
    <p:wheel spokes="8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DC1D7-1504-4908-AADE-698D3276C3BA}" type="datetimeFigureOut">
              <a:rPr lang="ru-RU"/>
              <a:pPr>
                <a:defRPr/>
              </a:pPr>
              <a:t>03.08.2016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ED6C6-1C83-4F44-BC40-315359964A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566316"/>
      </p:ext>
    </p:extLst>
  </p:cSld>
  <p:clrMapOvr>
    <a:masterClrMapping/>
  </p:clrMapOvr>
  <p:transition>
    <p:wheel spokes="8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BEE42-863E-4557-B33C-0A19227F364A}" type="datetimeFigureOut">
              <a:rPr lang="ru-RU"/>
              <a:pPr>
                <a:defRPr/>
              </a:pPr>
              <a:t>03.08.2016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3A470-711A-4B46-8533-0D9814BA3A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0150627"/>
      </p:ext>
    </p:extLst>
  </p:cSld>
  <p:clrMapOvr>
    <a:masterClrMapping/>
  </p:clrMapOvr>
  <p:transition>
    <p:wheel spokes="8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4EA71-D7EE-4DF6-95C3-CA87B5AA2766}" type="datetimeFigureOut">
              <a:rPr lang="ru-RU"/>
              <a:pPr>
                <a:defRPr/>
              </a:pPr>
              <a:t>03.08.2016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A3B3D-CF46-496C-8FC0-510B6C7EB9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8482340"/>
      </p:ext>
    </p:extLst>
  </p:cSld>
  <p:clrMapOvr>
    <a:masterClrMapping/>
  </p:clrMapOvr>
  <p:transition>
    <p:wheel spokes="8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9341A-8BA2-4A28-B092-3F76190FFDD6}" type="datetimeFigureOut">
              <a:rPr lang="ru-RU"/>
              <a:pPr>
                <a:defRPr/>
              </a:pPr>
              <a:t>03.08.2016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2B4AA-E863-4D8B-BD4F-B30A7205E0E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56085704"/>
      </p:ext>
    </p:extLst>
  </p:cSld>
  <p:clrMapOvr>
    <a:masterClrMapping/>
  </p:clrMapOvr>
  <p:transition>
    <p:wheel spokes="8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E4C1E-8224-4C63-B0E9-37867AF63588}" type="datetimeFigureOut">
              <a:rPr lang="ru-RU"/>
              <a:pPr>
                <a:defRPr/>
              </a:pPr>
              <a:t>03.08.2016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1CFFE-5D90-47EA-8E0D-2B3C2A4D08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1042879"/>
      </p:ext>
    </p:extLst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5B17-FB29-43EA-9E53-26C8066F2E1B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61CF-3BCA-405A-B8E7-A96100BB6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3530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B79EC-6E95-4648-A928-29EB8F425C1F}" type="datetimeFigureOut">
              <a:rPr lang="ru-RU"/>
              <a:pPr>
                <a:defRPr/>
              </a:pPr>
              <a:t>03.08.2016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10CAA-5CA7-4583-9565-AFB25DCE4A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9125018"/>
      </p:ext>
    </p:extLst>
  </p:cSld>
  <p:clrMapOvr>
    <a:masterClrMapping/>
  </p:clrMapOvr>
  <p:transition>
    <p:wheel spokes="8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AD5BC-459E-4701-897D-0EB48C67592F}" type="datetimeFigureOut">
              <a:rPr lang="ru-RU"/>
              <a:pPr>
                <a:defRPr/>
              </a:pPr>
              <a:t>03.08.2016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EB43F-D0A4-4C9E-B481-E2A9AF3D17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7742921"/>
      </p:ext>
    </p:extLst>
  </p:cSld>
  <p:clrMapOvr>
    <a:masterClrMapping/>
  </p:clrMapOvr>
  <p:transition>
    <p:wheel spokes="8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EC7AD-7D1A-4531-AEBB-2E635C3579C3}" type="datetimeFigureOut">
              <a:rPr lang="ru-RU"/>
              <a:pPr>
                <a:defRPr/>
              </a:pPr>
              <a:t>03.08.2016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7428E-7752-466B-BED2-070A747042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5253063"/>
      </p:ext>
    </p:extLst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5B17-FB29-43EA-9E53-26C8066F2E1B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61CF-3BCA-405A-B8E7-A96100BB6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454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5B17-FB29-43EA-9E53-26C8066F2E1B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61CF-3BCA-405A-B8E7-A96100BB6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128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5B17-FB29-43EA-9E53-26C8066F2E1B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61CF-3BCA-405A-B8E7-A96100BB6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045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5B17-FB29-43EA-9E53-26C8066F2E1B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61CF-3BCA-405A-B8E7-A96100BB6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822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5B17-FB29-43EA-9E53-26C8066F2E1B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61CF-3BCA-405A-B8E7-A96100BB6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28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5B17-FB29-43EA-9E53-26C8066F2E1B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61CF-3BCA-405A-B8E7-A96100BB6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983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55B17-FB29-43EA-9E53-26C8066F2E1B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F61CF-3BCA-405A-B8E7-A96100BB6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53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D55B17-FB29-43EA-9E53-26C8066F2E1B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D4F61CF-3BCA-405A-B8E7-A96100BB61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29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FBEF72FF-086A-4E8A-BF82-9D28F4D2F8E3}" type="datetimeFigureOut">
              <a:rPr lang="ru-RU"/>
              <a:pPr>
                <a:defRPr/>
              </a:pPr>
              <a:t>03.08.2016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A5FF500-3C82-44F4-ACD2-DBB6EAD03E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078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msurgut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D6F14BD5D027069B271B954CFF127C5F805242DEA59319599E22D31555C7B872732E911ED8D5501B7R4H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4868" y="499872"/>
            <a:ext cx="8574622" cy="2621280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chemeClr val="tx1"/>
                </a:solidFill>
              </a:rPr>
              <a:t>Охрана труда в организациях малого и среднего предпринимательства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6176" y="5108448"/>
            <a:ext cx="7815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«Охрана труда в организациях малого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среднего предпринимательства" разработано на основе требований Трудового кодекса РФ,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правовых актов и предназначено для руководителей субъектов малого предпринимательства - предприятий, организаций, учреждений, а также физических лиц (индивидуальных предпринимателей) без образования юридического лица, использующих наёмный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 работников.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19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12192000" cy="487680"/>
          </a:xfrm>
          <a:prstGeom prst="rect">
            <a:avLst/>
          </a:prstGeom>
          <a:solidFill>
            <a:srgbClr val="40BAD2"/>
          </a:solidFill>
          <a:ln>
            <a:solidFill>
              <a:srgbClr val="40BAD2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b="0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endParaRPr lang="ru-RU" sz="2000" b="1" dirty="0" smtClean="0">
              <a:solidFill>
                <a:srgbClr val="000000"/>
              </a:solidFill>
              <a:latin typeface="Corbel" panose="020B0503020204020204"/>
            </a:endParaRPr>
          </a:p>
          <a:p>
            <a:pPr lvl="0" algn="ctr"/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специальной оценки условий труда</a:t>
            </a:r>
            <a:endParaRPr kumimoji="0" lang="ru-RU" sz="1800" b="1" i="0" u="none" strike="noStrike" kern="1200" cap="none" spc="-1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594416" y="720025"/>
            <a:ext cx="4964368" cy="415844"/>
          </a:xfrm>
          <a:prstGeom prst="roundRect">
            <a:avLst>
              <a:gd name="adj" fmla="val 2134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0" rIns="18000" bIns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400" b="1" dirty="0">
                <a:latin typeface="Times New Roman" pitchFamily="18" charset="0"/>
              </a:rPr>
              <a:t>Федеральный закон от 28.12.2013 N 426-ФЗ </a:t>
            </a:r>
          </a:p>
          <a:p>
            <a:pPr algn="ctr">
              <a:lnSpc>
                <a:spcPct val="85000"/>
              </a:lnSpc>
            </a:pPr>
            <a:r>
              <a:rPr lang="ru-RU" sz="1400" b="1" dirty="0" smtClean="0">
                <a:latin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</a:rPr>
              <a:t>"О специальной оценке условий труда"</a:t>
            </a:r>
            <a:endParaRPr lang="ru-RU" sz="1200" b="1" dirty="0">
              <a:latin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9810" y="1359979"/>
            <a:ext cx="3637070" cy="22610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92608" y="1158240"/>
            <a:ext cx="785164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условий труда является единым комплексом последовательно осуществляемых мероприятий по идентификации вредных и (или) опасных факторов производственной среды и трудового процесса (далее также - вредные и (или) опасные производственные факторы) и оценке уровня их воздействия на работника с учетом отклонения их фактических значений от установленных уполномоченным Правительством Российской Федерации федеральным органом исполнительной власти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«нормативов»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(гигиенических нормативов) условий труда и применения средств индивидуальной и коллективной защиты работников.</a:t>
            </a:r>
          </a:p>
          <a:p>
            <a:pPr indent="536575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 проведения специальной оценки условий труда устанавливаются классы (подклассы) условий труда на рабочих местах.</a:t>
            </a:r>
          </a:p>
          <a:p>
            <a:pPr indent="536575"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условий труда не проводится в отношении условий труда надомников, дистанционных работников и работников, вступивших в трудовые отношения с работодателями - физическими лицами, не являющимися индивидуальными предпринимателями.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8224" y="3974592"/>
            <a:ext cx="11692128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результатов проведения специальной оценки условий труда: </a:t>
            </a:r>
          </a:p>
          <a:p>
            <a:pPr algn="ctr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разработки и реализации мероприятий, направленных на улучшение условий труда работников;</a:t>
            </a:r>
          </a:p>
          <a:p>
            <a:pPr algn="ctr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информирования работников об условиях труда на рабочих местах, о существующем риске повреждения их здоровья, о мерах по защите от воздействия вредных и (или) опасных производственных факторов и о полагающихся работникам, занятым на работах с вредными и (или) опасными условиями труда, гарантиях и компенсациях;</a:t>
            </a:r>
          </a:p>
          <a:p>
            <a:pPr algn="ctr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обеспечения работников средствами индивидуальной защиты, а также оснащения рабочих мест средствами коллективной защиты;</a:t>
            </a:r>
          </a:p>
          <a:p>
            <a:pPr algn="ctr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осуществления контроля за состоянием условий труда на рабочих местах;</a:t>
            </a:r>
          </a:p>
          <a:p>
            <a:pPr algn="ctr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организации в случаях, установленных «законодательством» Российской Федерации, обязательных предварительных (при поступлении на работу) и периодических (в течение трудовой деятельности) медицинских осмотров работников;</a:t>
            </a:r>
          </a:p>
          <a:p>
            <a:pPr algn="ctr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установления работникам предусмотренных Трудовым «кодексом» Российской Федерации гарантий и компенсаций;</a:t>
            </a:r>
          </a:p>
          <a:p>
            <a:pPr algn="ctr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установления дополнительного тарифа страховых взносов в Пенсионный фонд Российской Федерации с учетом класса (подкласса) условий труда на рабочем месте;</a:t>
            </a:r>
          </a:p>
          <a:p>
            <a:pPr algn="ctr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расчета скидок (надбавок) к страховому тарифу на обязательное социальное страхование от несчастных случаев на производстве и профессиональных заболеваний;</a:t>
            </a:r>
          </a:p>
          <a:p>
            <a:pPr algn="ctr"/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обоснования финансирования мероприятий по улучшению условий и охраны труда, в том числе за счет средств на осуществление обязательного социального страхования от несчастных случаев на производстве и профессиональных заболеваний;</a:t>
            </a:r>
          </a:p>
          <a:p>
            <a:pPr algn="ctr"/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иных целей, предусмотренных федеральными законами и иными нормативными правовыми актами Российской Федерации.</a:t>
            </a:r>
            <a:endParaRPr lang="ru-RU" sz="1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Нижний колонтитул 2"/>
          <p:cNvSpPr>
            <a:spLocks noGrp="1"/>
          </p:cNvSpPr>
          <p:nvPr/>
        </p:nvSpPr>
        <p:spPr>
          <a:xfrm>
            <a:off x="97202" y="6705600"/>
            <a:ext cx="6915150" cy="1524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ru-RU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Garamond" pitchFamily="18" charset="0"/>
                <a:ea typeface="+mn-ea"/>
                <a:cs typeface="Arial" charset="0"/>
              </a:defRPr>
            </a:lvl1pPr>
            <a:lvl2pPr marL="341313" indent="1158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2pPr>
            <a:lvl3pPr marL="682625" indent="23177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3pPr>
            <a:lvl4pPr marL="1025525" indent="34607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4pPr>
            <a:lvl5pPr marL="1366838" indent="461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copyright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по труду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города Сургута,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145224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12192000" cy="487680"/>
          </a:xfrm>
          <a:prstGeom prst="rect">
            <a:avLst/>
          </a:prstGeom>
          <a:solidFill>
            <a:srgbClr val="40BAD2"/>
          </a:solidFill>
          <a:ln>
            <a:solidFill>
              <a:srgbClr val="40BAD2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b="0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за нарушение требований охраны труда</a:t>
            </a:r>
          </a:p>
        </p:txBody>
      </p:sp>
      <p:sp>
        <p:nvSpPr>
          <p:cNvPr id="9" name="Нижний колонтитул 2"/>
          <p:cNvSpPr>
            <a:spLocks noGrp="1"/>
          </p:cNvSpPr>
          <p:nvPr/>
        </p:nvSpPr>
        <p:spPr>
          <a:xfrm>
            <a:off x="97202" y="6705600"/>
            <a:ext cx="6915150" cy="1524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ru-RU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Garamond" pitchFamily="18" charset="0"/>
                <a:ea typeface="+mn-ea"/>
                <a:cs typeface="Arial" charset="0"/>
              </a:defRPr>
            </a:lvl1pPr>
            <a:lvl2pPr marL="341313" indent="1158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2pPr>
            <a:lvl3pPr marL="682625" indent="23177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3pPr>
            <a:lvl4pPr marL="1025525" indent="34607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4pPr>
            <a:lvl5pPr marL="1366838" indent="461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copyright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по труду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города Сургута,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083848"/>
              </p:ext>
            </p:extLst>
          </p:nvPr>
        </p:nvGraphicFramePr>
        <p:xfrm>
          <a:off x="112733" y="719666"/>
          <a:ext cx="11874675" cy="55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144034">
                  <a:extLst>
                    <a:ext uri="{9D8B030D-6E8A-4147-A177-3AD203B41FA5}">
                      <a16:colId xmlns:a16="http://schemas.microsoft.com/office/drawing/2014/main" val="3557708420"/>
                    </a:ext>
                  </a:extLst>
                </a:gridCol>
                <a:gridCol w="4772416">
                  <a:extLst>
                    <a:ext uri="{9D8B030D-6E8A-4147-A177-3AD203B41FA5}">
                      <a16:colId xmlns:a16="http://schemas.microsoft.com/office/drawing/2014/main" val="2922084115"/>
                    </a:ext>
                  </a:extLst>
                </a:gridCol>
                <a:gridCol w="3958225">
                  <a:extLst>
                    <a:ext uri="{9D8B030D-6E8A-4147-A177-3AD203B41FA5}">
                      <a16:colId xmlns:a16="http://schemas.microsoft.com/office/drawing/2014/main" val="1909742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Должностные лица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Лица, осуществляющие предпринимательскую деятельность без образования юридического лица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Юридические лица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5987288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государственных нормативных требований охраны труда, содержащихся в федеральных законах и иных нормативных правовых актах Российской Федерации, за исключением случаев, предусмотренных частями 2 - 4 ст.5.27.1 ТК 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105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2000 до 5000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рублей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2000 до 5000 рублей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50000 до 80000 рублей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675181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работодателем установленного порядка проведения специальной оценки условий труда на рабочих местах или ее не проведение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8648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5000 до 10000 рублей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5000 до 10000 рублей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60000 до 80000 рублей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401401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Допуск работника к исполнению им трудовых обязанностей без прохождения в установленном порядке обучения и проверки знаний требований охраны труда, а также обязательных предварительных (при поступлении на работу) и периодических (в течение трудовой деятельности) медицинских осмотров, обязательных медицинских осмотров в начале рабочего дня (смены), обязательных психиатрических освидетельствований или при наличии медицинских противопоказаний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08183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15000 до 25000 рублей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15000 до 25000 рублей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110000 до 130000 рублей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25665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Необеспечение работников средствами индивидуальной защиты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708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20000 до 30000 рублей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20000 до 30000 рублей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130000 до 150000 рублей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44024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Совершение административных правонарушений, предусмотренных частями 1 - 4 ст.5.27.1 ТК РФ, лицом, ранее подвергнутым административному наказанию за аналогичное административное правонарушение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925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30000 до 40000 рублей или дисквалификацию на срок от одного года до трех лет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30000 до 40000 или административное приостановление деятельности на срок до девяноста суток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100000 до 200000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или административное приостановление деятельности на срок до девяноста суток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13273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93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974410" y="5688449"/>
            <a:ext cx="6096000" cy="104644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962006"/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defTabSz="962006"/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Методическое пособие разработал:</a:t>
            </a:r>
          </a:p>
          <a:p>
            <a:pPr lvl="0" defTabSz="962006"/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главный специалист отдела </a:t>
            </a:r>
            <a:r>
              <a:rPr lang="ru-RU" sz="1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охраны </a:t>
            </a:r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труда управления по труду </a:t>
            </a:r>
          </a:p>
          <a:p>
            <a:pPr lvl="0" defTabSz="962006"/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Компанец Юлия Ивановна</a:t>
            </a:r>
          </a:p>
          <a:p>
            <a:pPr lvl="0" defTabSz="962006"/>
            <a:r>
              <a:rPr lang="ru-RU" sz="1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Телефон/факс: 522-186</a:t>
            </a:r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209840" y="303859"/>
            <a:ext cx="11813547" cy="1807044"/>
          </a:xfrm>
          <a:prstGeom prst="roundRect">
            <a:avLst/>
          </a:prstGeom>
          <a:ln w="12700">
            <a:solidFill>
              <a:schemeClr val="accent2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000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Управление по труду Администрации города Сургута приглашает работодателей города и специалистов по охране труда к сотрудничеству, </a:t>
            </a:r>
          </a:p>
          <a:p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взаимодействию и обмену опытом по вопросам охраны труда.</a:t>
            </a:r>
          </a:p>
          <a:p>
            <a:r>
              <a:rPr lang="ru-RU" sz="14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информация:</a:t>
            </a:r>
          </a:p>
          <a:p>
            <a:pPr indent="450000"/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Страница управления по труду размещена на портале Администрации города Сургута по адресу: </a:t>
            </a:r>
          </a:p>
          <a:p>
            <a:r>
              <a:rPr lang="ru-RU" sz="14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www.admsurgut.ru/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(Главная страница → Городская </a:t>
            </a: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власть →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Администрация → Структурные подразделения → Управление по труду).</a:t>
            </a:r>
          </a:p>
          <a:p>
            <a:r>
              <a:rPr lang="ru-RU" sz="14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Адрес: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628408, Тюменская область, ХМАО-Югра, г. Сургут, улица Энгельса,8.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460892"/>
              </p:ext>
            </p:extLst>
          </p:nvPr>
        </p:nvGraphicFramePr>
        <p:xfrm>
          <a:off x="283820" y="2374461"/>
          <a:ext cx="11428282" cy="340501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37707">
                  <a:extLst>
                    <a:ext uri="{9D8B030D-6E8A-4147-A177-3AD203B41FA5}">
                      <a16:colId xmlns:a16="http://schemas.microsoft.com/office/drawing/2014/main" val="570670972"/>
                    </a:ext>
                  </a:extLst>
                </a:gridCol>
                <a:gridCol w="1931992">
                  <a:extLst>
                    <a:ext uri="{9D8B030D-6E8A-4147-A177-3AD203B41FA5}">
                      <a16:colId xmlns:a16="http://schemas.microsoft.com/office/drawing/2014/main" val="3107126365"/>
                    </a:ext>
                  </a:extLst>
                </a:gridCol>
                <a:gridCol w="1931992">
                  <a:extLst>
                    <a:ext uri="{9D8B030D-6E8A-4147-A177-3AD203B41FA5}">
                      <a16:colId xmlns:a16="http://schemas.microsoft.com/office/drawing/2014/main" val="57513696"/>
                    </a:ext>
                  </a:extLst>
                </a:gridCol>
                <a:gridCol w="1569743">
                  <a:extLst>
                    <a:ext uri="{9D8B030D-6E8A-4147-A177-3AD203B41FA5}">
                      <a16:colId xmlns:a16="http://schemas.microsoft.com/office/drawing/2014/main" val="2787902874"/>
                    </a:ext>
                  </a:extLst>
                </a:gridCol>
                <a:gridCol w="1690493">
                  <a:extLst>
                    <a:ext uri="{9D8B030D-6E8A-4147-A177-3AD203B41FA5}">
                      <a16:colId xmlns:a16="http://schemas.microsoft.com/office/drawing/2014/main" val="3496140496"/>
                    </a:ext>
                  </a:extLst>
                </a:gridCol>
                <a:gridCol w="3566355">
                  <a:extLst>
                    <a:ext uri="{9D8B030D-6E8A-4147-A177-3AD203B41FA5}">
                      <a16:colId xmlns:a16="http://schemas.microsoft.com/office/drawing/2014/main" val="3620441537"/>
                    </a:ext>
                  </a:extLst>
                </a:gridCol>
              </a:tblGrid>
              <a:tr h="484837">
                <a:tc>
                  <a:txBody>
                    <a:bodyPr/>
                    <a:lstStyle/>
                    <a:p>
                      <a:pPr algn="ctr">
                        <a:tabLst>
                          <a:tab pos="900113" algn="l"/>
                        </a:tabLs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Должность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Кабинет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Телефон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 электронной почты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368059"/>
                  </a:ext>
                </a:extLst>
              </a:tr>
              <a:tr h="4848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Кузнецова Галина Михайловна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 управления по труду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522-412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kuznetsova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gm@admsurgut.ru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687902"/>
                  </a:ext>
                </a:extLst>
              </a:tr>
              <a:tr h="329380"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</a:t>
                      </a:r>
                      <a:r>
                        <a:rPr lang="ru-RU" sz="14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охраны труда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062209"/>
                  </a:ext>
                </a:extLst>
              </a:tr>
              <a:tr h="4848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Фалдина Лидия Леонидовна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Начальник отдела охраны труда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522-413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faldina_ll@admsurgut.ru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9016935"/>
                  </a:ext>
                </a:extLst>
              </a:tr>
              <a:tr h="48483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Величко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Мария Николаевна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Специалист-эксперт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522-191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velichko_mn@admsurgut.ru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9766417"/>
                  </a:ext>
                </a:extLst>
              </a:tr>
              <a:tr h="48483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Компанец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Юлия Ивановна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Главный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специалист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522-186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kompanet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_yi@admsurgut.ru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2448481"/>
                  </a:ext>
                </a:extLst>
              </a:tr>
              <a:tr h="4848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Буфтяк Надежда Петровна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Главный специалист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522-179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buftyak_np@admsurgut.ru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739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24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390143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мероприятия перед началом осуществления деятельности субъектом малого предпринимательства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9456" y="524257"/>
            <a:ext cx="4581144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Ознакомление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 с обязанностями по охране труда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6073" y="530178"/>
            <a:ext cx="4078224" cy="27699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трудовых договоров с работниками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5072" y="975360"/>
            <a:ext cx="4608576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социальное страхование работников от несчастных случаев на производстве и профессиональных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9456" y="1822704"/>
            <a:ext cx="4547616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перечня нормативных правовых актов, содержащих государственные нормативные требования охраны труда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3840" y="3462528"/>
            <a:ext cx="452323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организационной формы работы по охране труда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7484" y="4122158"/>
            <a:ext cx="4536163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 уголка по охране труда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8224" y="4642027"/>
            <a:ext cx="453542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системы управления охраной труда в предприятии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31331" y="2723629"/>
            <a:ext cx="4523549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локальной документации, отражающей проведение работы по охраны труда у работодателя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0416" y="5576423"/>
            <a:ext cx="4547616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Ввод производственного объекта в эксплуатацию. Соответствие производственных объектов и продукции требованиям охраны труда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425440" y="1164337"/>
            <a:ext cx="663244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страхованию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подлежат все работники организации любой формы собственности, выполняющие работу на основании трудового договора, заключенного с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работодателем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6" name="Стрелка вправо 2055"/>
          <p:cNvSpPr/>
          <p:nvPr/>
        </p:nvSpPr>
        <p:spPr>
          <a:xfrm>
            <a:off x="4888992" y="1231392"/>
            <a:ext cx="499872" cy="3291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7" name="Стрелка вправо 2056"/>
          <p:cNvSpPr/>
          <p:nvPr/>
        </p:nvSpPr>
        <p:spPr>
          <a:xfrm>
            <a:off x="4828032" y="2036064"/>
            <a:ext cx="573024" cy="3291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5431536" y="1840993"/>
            <a:ext cx="663244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составить перечень федеральных законов и иных нормативных правовых актов, входящих в систему законодательства об охране труда, в том числе определенных Постановлением Правительства Российской Федерации от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27.12.2010 г. № 1160,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 действия которых охватывает деятельность субъекта.</a:t>
            </a:r>
          </a:p>
        </p:txBody>
      </p:sp>
      <p:sp>
        <p:nvSpPr>
          <p:cNvPr id="2058" name="Стрелка вправо 2057"/>
          <p:cNvSpPr/>
          <p:nvPr/>
        </p:nvSpPr>
        <p:spPr>
          <a:xfrm>
            <a:off x="4791456" y="2865120"/>
            <a:ext cx="597408" cy="341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трелка вправо 62"/>
          <p:cNvSpPr/>
          <p:nvPr/>
        </p:nvSpPr>
        <p:spPr>
          <a:xfrm>
            <a:off x="4821936" y="3627120"/>
            <a:ext cx="597408" cy="341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TextBox 63"/>
          <p:cNvSpPr txBox="1"/>
          <p:nvPr/>
        </p:nvSpPr>
        <p:spPr>
          <a:xfrm>
            <a:off x="5437632" y="2712721"/>
            <a:ext cx="663244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охране труда в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субъекте малого и среднего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предпринимательства проводятся на основе распорядительной, учетной и отчетной документации. Распорядительная документация готовится на стадии организации малого предприятия. Учетная и отчетная документация ведется в процессе деятельности и зависит от вида хозяйственной деятельности.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455920" y="3657601"/>
            <a:ext cx="6632448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создается служба охраны труда или вводится должность специалиста по охране труда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Стрелка вправо 65"/>
          <p:cNvSpPr/>
          <p:nvPr/>
        </p:nvSpPr>
        <p:spPr>
          <a:xfrm>
            <a:off x="4840224" y="4169664"/>
            <a:ext cx="597408" cy="341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5462016" y="4078225"/>
            <a:ext cx="663244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с численностью менее 100 работников рекомендуется создание уголка охраны труда (постановление Минтруда России от 01.01.01 г. № 7)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425440" y="4669537"/>
            <a:ext cx="663244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ГОСТ Р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12.0.009-2009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"Система стандартов безопасности труда. Система управления охраной труда на малых предприятиях. Требования и рекомендации по применению" </a:t>
            </a:r>
          </a:p>
        </p:txBody>
      </p:sp>
      <p:sp>
        <p:nvSpPr>
          <p:cNvPr id="2059" name="Прямоугольник 2058"/>
          <p:cNvSpPr/>
          <p:nvPr/>
        </p:nvSpPr>
        <p:spPr>
          <a:xfrm>
            <a:off x="5437632" y="5257562"/>
            <a:ext cx="6620256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со статьей 215 Трудового кодекса РФ машины, механизмы и другое производственное оборудование, транспортные средства, технологические процессы, материалы и химические вещества, средства индивидуальной и коллективной защиты работников,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соответствовать государственным нормативным требованиям охраны труда и иметь декларацию о соответствии и (или) сертификат соответствия.</a:t>
            </a:r>
          </a:p>
        </p:txBody>
      </p:sp>
      <p:sp>
        <p:nvSpPr>
          <p:cNvPr id="70" name="Стрелка вправо 69"/>
          <p:cNvSpPr/>
          <p:nvPr/>
        </p:nvSpPr>
        <p:spPr>
          <a:xfrm>
            <a:off x="4821936" y="5809488"/>
            <a:ext cx="597408" cy="341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4821936" y="4736592"/>
            <a:ext cx="597408" cy="3413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Нижний колонтитул 2"/>
          <p:cNvSpPr>
            <a:spLocks noGrp="1"/>
          </p:cNvSpPr>
          <p:nvPr/>
        </p:nvSpPr>
        <p:spPr>
          <a:xfrm>
            <a:off x="97202" y="6705600"/>
            <a:ext cx="6915150" cy="1524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ru-RU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Garamond" pitchFamily="18" charset="0"/>
                <a:ea typeface="+mn-ea"/>
                <a:cs typeface="Arial" charset="0"/>
              </a:defRPr>
            </a:lvl1pPr>
            <a:lvl2pPr marL="341313" indent="1158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2pPr>
            <a:lvl3pPr marL="682625" indent="23177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3pPr>
            <a:lvl4pPr marL="1025525" indent="34607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4pPr>
            <a:lvl5pPr marL="1366838" indent="461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copyright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по труду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города Сургута,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155405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>
            <a:spLocks/>
          </p:cNvSpPr>
          <p:nvPr/>
        </p:nvSpPr>
        <p:spPr>
          <a:xfrm>
            <a:off x="0" y="0"/>
            <a:ext cx="12192000" cy="390143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b="0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ru-RU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охране труда при осуществлении деятельности субъектом малого предпринимательства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87757" y="805934"/>
            <a:ext cx="3701491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мероприятий по охране труда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99790" y="5884032"/>
            <a:ext cx="3696073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 с повышенной опасностью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04282" y="4701194"/>
            <a:ext cx="3715966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производств, профессий и должностей 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вредными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(или) опасными условиями труда, работа в которых дает право на льготы и компенсации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72634" y="1970574"/>
            <a:ext cx="3704422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порядка бесплатной выдачи специальной одежды, специальной обуви и других средств индивидуальной защиты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12063" y="3341526"/>
            <a:ext cx="3742944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профессий и видов работ, при выполнении которых необходимо бесплатно выдавать работникам смывающие и обезвреживающие средства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42816" y="608922"/>
            <a:ext cx="7790688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имеет право воспользоваться средствами Фонда социального страхования РФ (не более 20% сумм страховых взносов, перечисленных в Фонд за предыдущий год) на предупредительные меры по сокращению производственного травматизма и профессиональных заболеваний работающих во вредных и опасных условиях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труда.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308576" y="4794151"/>
            <a:ext cx="7639584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Работники, производственная деятельность которых связана с вредными и (или) опасными условиями труда, имеют право на оплату труда в повышенном размере, дополнительный отпуск, сокращенный рабочий день, бесплатную выдачу молока или равноценных пищевых продуктов или лечебно-профилактическое питание. 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73684" y="5809955"/>
            <a:ext cx="768161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такие работы на предприятии предусмотрены, то на основании отраслевых правил по охране труда и иных нормативных правовых актов по охране труда должен быть разработан и утвержден работодателем Перечень работ, где допускается выполнять работы только по наряду-допуску.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53452" y="1692739"/>
            <a:ext cx="7772399" cy="13849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со статьями 212, 221 Трудового Кодекса РФ, Приказом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Минздравсоцразвития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России № 290н от 01.06.2009 г. «Об утверждении Межотраслевых правил обеспечения работников специальной одеждой, специальной обувью и другими средствами индивидуальной защиты» работодатель обязан обеспечить приобретение и выдачу за счет собственных средств сертифицированных специальной одежды, специальной обуви и других средств индивидуальной защиты, в соответствии с установленными нормами работникам, занятым на работах с вредными и (или) опасными условиями труда, а также на работах, выполняемых в особых температурных условиях или связанных с загрязнением.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59158" y="3335474"/>
            <a:ext cx="772052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Работодатель обязан за счет собственных средств обеспечить работников смывающими и обезвреживающими средствами по нормам, утвержденным Приказом Министерства здравоохранения и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социального развития РФ от 17.12.2010 №1122н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 утверждении типовых норма бесплатной выдачи работникам смывающих и (или) обезвреживающих средств и стандарта безопасности труда «Обеспечение работников смывающими и (или) обезвреживающими средствами».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3944631" y="1007656"/>
            <a:ext cx="291830" cy="1459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3934903" y="2324262"/>
            <a:ext cx="291830" cy="175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3976278" y="3731919"/>
            <a:ext cx="262647" cy="1945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3956823" y="5174726"/>
            <a:ext cx="311285" cy="1653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3939703" y="6035299"/>
            <a:ext cx="291830" cy="1945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Нижний колонтитул 2"/>
          <p:cNvSpPr>
            <a:spLocks noGrp="1"/>
          </p:cNvSpPr>
          <p:nvPr/>
        </p:nvSpPr>
        <p:spPr>
          <a:xfrm>
            <a:off x="97202" y="6705600"/>
            <a:ext cx="6915150" cy="1524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ru-RU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Garamond" pitchFamily="18" charset="0"/>
                <a:ea typeface="+mn-ea"/>
                <a:cs typeface="Arial" charset="0"/>
              </a:defRPr>
            </a:lvl1pPr>
            <a:lvl2pPr marL="341313" indent="1158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2pPr>
            <a:lvl3pPr marL="682625" indent="23177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3pPr>
            <a:lvl4pPr marL="1025525" indent="34607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4pPr>
            <a:lvl5pPr marL="1366838" indent="461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copyright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по труду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города Сургута,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10143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Пользователь\Desktop\Отдел по труду\Семинар для организаций малого и среднего бизнеса\Картинки к слайду\0017-017-Nachalni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83" y="568111"/>
            <a:ext cx="2520280" cy="2007493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4545075" y="631808"/>
            <a:ext cx="5835650" cy="267328"/>
          </a:xfrm>
          <a:prstGeom prst="roundRect">
            <a:avLst>
              <a:gd name="adj" fmla="val 21347"/>
            </a:avLst>
          </a:prstGeom>
          <a:gradFill rotWithShape="1">
            <a:gsLst>
              <a:gs pos="0">
                <a:srgbClr val="B5FFB5"/>
              </a:gs>
              <a:gs pos="50000">
                <a:srgbClr val="FFFFFF"/>
              </a:gs>
              <a:gs pos="100000">
                <a:srgbClr val="B5FFB5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18000" bIns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b="1" dirty="0">
                <a:solidFill>
                  <a:srgbClr val="C00000"/>
                </a:solidFill>
                <a:latin typeface="Times New Roman" pitchFamily="18" charset="0"/>
              </a:rPr>
              <a:t>Работодатель обязан обеспечить </a:t>
            </a: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</a:rPr>
              <a:t>(ТК РФ ст. 212):</a:t>
            </a:r>
            <a:endParaRPr lang="ru-RU" sz="12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75463" y="1127675"/>
            <a:ext cx="8817032" cy="366254"/>
          </a:xfrm>
          <a:prstGeom prst="rect">
            <a:avLst/>
          </a:prstGeom>
          <a:gradFill rotWithShape="1">
            <a:gsLst>
              <a:gs pos="0">
                <a:srgbClr val="EBFFEB"/>
              </a:gs>
              <a:gs pos="50000">
                <a:srgbClr val="FFFFFF"/>
              </a:gs>
              <a:gs pos="100000">
                <a:srgbClr val="EBFFE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0" rIns="18000" bIns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400" dirty="0">
                <a:latin typeface="Times New Roman" pitchFamily="18" charset="0"/>
              </a:rPr>
              <a:t>Безопасность работников при эксплуатации зданий, сооружений, оборудования, осуществлении технологических процессов, а также применяемых в производстве инструментов, сырья и материалов.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105912" y="1596275"/>
            <a:ext cx="2607071" cy="836414"/>
          </a:xfrm>
          <a:prstGeom prst="rect">
            <a:avLst/>
          </a:prstGeom>
          <a:gradFill rotWithShape="1">
            <a:gsLst>
              <a:gs pos="0">
                <a:srgbClr val="EBFFEB"/>
              </a:gs>
              <a:gs pos="50000">
                <a:srgbClr val="FFFFFF"/>
              </a:gs>
              <a:gs pos="100000">
                <a:srgbClr val="EBFFE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18000" bIns="0" anchor="ctr"/>
          <a:lstStyle/>
          <a:p>
            <a:pPr algn="ctr">
              <a:lnSpc>
                <a:spcPct val="85000"/>
              </a:lnSpc>
            </a:pPr>
            <a:r>
              <a:rPr lang="ru-RU" sz="1400" dirty="0">
                <a:latin typeface="Times New Roman" pitchFamily="18" charset="0"/>
              </a:rPr>
              <a:t>Применение сертифицированных средств индивидуальной и коллективной защиты работников.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7249597" y="1627244"/>
            <a:ext cx="2261989" cy="836414"/>
          </a:xfrm>
          <a:prstGeom prst="rect">
            <a:avLst/>
          </a:prstGeom>
          <a:gradFill rotWithShape="1">
            <a:gsLst>
              <a:gs pos="0">
                <a:srgbClr val="EBFFEB"/>
              </a:gs>
              <a:gs pos="50000">
                <a:srgbClr val="FFFFFF"/>
              </a:gs>
              <a:gs pos="100000">
                <a:srgbClr val="EBFFE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18000" bIns="0" anchor="ctr"/>
          <a:lstStyle/>
          <a:p>
            <a:pPr algn="ctr">
              <a:lnSpc>
                <a:spcPct val="85000"/>
              </a:lnSpc>
            </a:pPr>
            <a:r>
              <a:rPr lang="ru-RU" sz="1400" dirty="0">
                <a:latin typeface="Times New Roman" pitchFamily="18" charset="0"/>
              </a:rPr>
              <a:t>Соответствующие требованиям охраны труда условия труда на каждом рабочем месте.</a:t>
            </a: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5847301" y="1612900"/>
            <a:ext cx="1224136" cy="834132"/>
          </a:xfrm>
          <a:prstGeom prst="rect">
            <a:avLst/>
          </a:prstGeom>
          <a:gradFill rotWithShape="1">
            <a:gsLst>
              <a:gs pos="0">
                <a:srgbClr val="EBFFEB"/>
              </a:gs>
              <a:gs pos="50000">
                <a:srgbClr val="FFFFFF"/>
              </a:gs>
              <a:gs pos="100000">
                <a:srgbClr val="EBFFE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18000" bIns="0" anchor="ctr"/>
          <a:lstStyle/>
          <a:p>
            <a:pPr algn="ctr">
              <a:lnSpc>
                <a:spcPct val="85000"/>
              </a:lnSpc>
            </a:pPr>
            <a:r>
              <a:rPr lang="ru-RU" sz="1400" dirty="0">
                <a:latin typeface="Times New Roman" pitchFamily="18" charset="0"/>
              </a:rPr>
              <a:t>Режим труда </a:t>
            </a:r>
          </a:p>
          <a:p>
            <a:pPr algn="ctr">
              <a:lnSpc>
                <a:spcPct val="85000"/>
              </a:lnSpc>
            </a:pPr>
            <a:r>
              <a:rPr lang="ru-RU" sz="1400" dirty="0">
                <a:latin typeface="Times New Roman" pitchFamily="18" charset="0"/>
              </a:rPr>
              <a:t>и отдыха работников.</a:t>
            </a:r>
          </a:p>
        </p:txBody>
      </p: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4226570" y="672340"/>
            <a:ext cx="285750" cy="380397"/>
          </a:xfrm>
          <a:prstGeom prst="curvedRightArrow">
            <a:avLst>
              <a:gd name="adj1" fmla="val 34866"/>
              <a:gd name="adj2" fmla="val 59949"/>
              <a:gd name="adj3" fmla="val 37569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" name="AutoShape 13"/>
          <p:cNvSpPr>
            <a:spLocks noChangeArrowheads="1"/>
          </p:cNvSpPr>
          <p:nvPr/>
        </p:nvSpPr>
        <p:spPr bwMode="auto">
          <a:xfrm>
            <a:off x="10347475" y="682344"/>
            <a:ext cx="261391" cy="370392"/>
          </a:xfrm>
          <a:prstGeom prst="curvedLeftArrow">
            <a:avLst>
              <a:gd name="adj1" fmla="val 40230"/>
              <a:gd name="adj2" fmla="val 66561"/>
              <a:gd name="adj3" fmla="val 3812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914400" y="2587035"/>
            <a:ext cx="4305992" cy="648072"/>
          </a:xfrm>
          <a:prstGeom prst="rect">
            <a:avLst/>
          </a:prstGeom>
          <a:gradFill rotWithShape="1">
            <a:gsLst>
              <a:gs pos="0">
                <a:srgbClr val="EBFFEB"/>
              </a:gs>
              <a:gs pos="50000">
                <a:srgbClr val="FFFFFF"/>
              </a:gs>
              <a:gs pos="100000">
                <a:srgbClr val="EBFFE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18000" bIns="0" anchor="ctr"/>
          <a:lstStyle/>
          <a:p>
            <a:pPr algn="ctr">
              <a:lnSpc>
                <a:spcPct val="85000"/>
              </a:lnSpc>
            </a:pPr>
            <a:r>
              <a:rPr lang="ru-RU" sz="1400" dirty="0">
                <a:latin typeface="Times New Roman" pitchFamily="18" charset="0"/>
              </a:rPr>
              <a:t>Приобретение и выдачу за счет собственных средств СИЗ, смывающих и обезвреживающих </a:t>
            </a:r>
            <a:r>
              <a:rPr lang="ru-RU" sz="1400" dirty="0" smtClean="0">
                <a:latin typeface="Times New Roman" pitchFamily="18" charset="0"/>
              </a:rPr>
              <a:t>средств.</a:t>
            </a:r>
            <a:endParaRPr lang="ru-RU" sz="1400" dirty="0">
              <a:latin typeface="Times New Roman" pitchFamily="18" charset="0"/>
            </a:endParaRPr>
          </a:p>
          <a:p>
            <a:pPr algn="ctr">
              <a:lnSpc>
                <a:spcPct val="85000"/>
              </a:lnSpc>
            </a:pPr>
            <a:endParaRPr lang="ru-RU" sz="1400" dirty="0">
              <a:latin typeface="Times New Roman" pitchFamily="18" charset="0"/>
            </a:endParaRP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5440229" y="2587035"/>
            <a:ext cx="6496847" cy="648072"/>
          </a:xfrm>
          <a:prstGeom prst="rect">
            <a:avLst/>
          </a:prstGeom>
          <a:gradFill rotWithShape="1">
            <a:gsLst>
              <a:gs pos="0">
                <a:srgbClr val="EBFFEB"/>
              </a:gs>
              <a:gs pos="50000">
                <a:srgbClr val="FFFFFF"/>
              </a:gs>
              <a:gs pos="100000">
                <a:srgbClr val="EBFFE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18000" bIns="0" anchor="ctr"/>
          <a:lstStyle/>
          <a:p>
            <a:pPr algn="ctr">
              <a:lnSpc>
                <a:spcPct val="85000"/>
              </a:lnSpc>
            </a:pPr>
            <a:r>
              <a:rPr lang="ru-RU" sz="1400" dirty="0">
                <a:latin typeface="Times New Roman" pitchFamily="18" charset="0"/>
              </a:rPr>
              <a:t>Обучение безопасным методам и приемам выполнения работ и оказанию первой помощи пострадавшим, проведение инструктажа по охране труда, стажировки на рабочем месте и проверки знаний требований  охраны труда. 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301469" y="3340367"/>
            <a:ext cx="4680520" cy="648072"/>
          </a:xfrm>
          <a:prstGeom prst="rect">
            <a:avLst/>
          </a:prstGeom>
          <a:gradFill rotWithShape="1">
            <a:gsLst>
              <a:gs pos="0">
                <a:srgbClr val="EBFFEB"/>
              </a:gs>
              <a:gs pos="50000">
                <a:srgbClr val="FFFFFF"/>
              </a:gs>
              <a:gs pos="100000">
                <a:srgbClr val="EBFFE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18000" bIns="0" anchor="ctr"/>
          <a:lstStyle/>
          <a:p>
            <a:pPr algn="ctr">
              <a:lnSpc>
                <a:spcPct val="85000"/>
              </a:lnSpc>
            </a:pPr>
            <a:r>
              <a:rPr lang="ru-RU" sz="1400" dirty="0">
                <a:latin typeface="Times New Roman" pitchFamily="18" charset="0"/>
              </a:rPr>
              <a:t>Недопущение к работе лиц, не прошедших в установленном порядке обучение и инструктаж по охране труда, стажировку и проверку знаний требований охраны труда.</a:t>
            </a:r>
          </a:p>
        </p:txBody>
      </p: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5158338" y="3340368"/>
            <a:ext cx="4153743" cy="656455"/>
          </a:xfrm>
          <a:prstGeom prst="rect">
            <a:avLst/>
          </a:prstGeom>
          <a:gradFill rotWithShape="1">
            <a:gsLst>
              <a:gs pos="0">
                <a:srgbClr val="EBFFEB"/>
              </a:gs>
              <a:gs pos="50000">
                <a:srgbClr val="FFFFFF"/>
              </a:gs>
              <a:gs pos="100000">
                <a:srgbClr val="EBFFE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18000" bIns="0" anchor="ctr"/>
          <a:lstStyle/>
          <a:p>
            <a:pPr algn="ctr">
              <a:lnSpc>
                <a:spcPct val="85000"/>
              </a:lnSpc>
            </a:pPr>
            <a:r>
              <a:rPr lang="ru-RU" sz="1400" dirty="0">
                <a:latin typeface="Times New Roman" pitchFamily="18" charset="0"/>
              </a:rPr>
              <a:t>Организацию контроля за правильностью применения работниками средств индивидуальной и коллективной защиты.</a:t>
            </a:r>
          </a:p>
        </p:txBody>
      </p:sp>
      <p:sp>
        <p:nvSpPr>
          <p:cNvPr id="26" name="Text Box 16"/>
          <p:cNvSpPr txBox="1">
            <a:spLocks noChangeArrowheads="1"/>
          </p:cNvSpPr>
          <p:nvPr/>
        </p:nvSpPr>
        <p:spPr bwMode="auto">
          <a:xfrm>
            <a:off x="9443583" y="3362043"/>
            <a:ext cx="2493493" cy="628066"/>
          </a:xfrm>
          <a:prstGeom prst="rect">
            <a:avLst/>
          </a:prstGeom>
          <a:gradFill rotWithShape="1">
            <a:gsLst>
              <a:gs pos="0">
                <a:srgbClr val="EBFFEB"/>
              </a:gs>
              <a:gs pos="50000">
                <a:srgbClr val="FFFFFF"/>
              </a:gs>
              <a:gs pos="100000">
                <a:srgbClr val="EBFFE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18000" bIns="0" anchor="ctr"/>
          <a:lstStyle/>
          <a:p>
            <a:pPr algn="ctr">
              <a:lnSpc>
                <a:spcPct val="85000"/>
              </a:lnSpc>
            </a:pPr>
            <a:r>
              <a:rPr lang="ru-RU" sz="1400" dirty="0">
                <a:latin typeface="Times New Roman" pitchFamily="18" charset="0"/>
              </a:rPr>
              <a:t>Проведение </a:t>
            </a:r>
            <a:r>
              <a:rPr lang="ru-RU" sz="1400" dirty="0" smtClean="0">
                <a:latin typeface="Times New Roman" pitchFamily="18" charset="0"/>
              </a:rPr>
              <a:t>специальной оценки условий труда.</a:t>
            </a:r>
            <a:endParaRPr lang="ru-RU" sz="1400" dirty="0">
              <a:latin typeface="Times New Roman" pitchFamily="18" charset="0"/>
            </a:endParaRP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321325" y="4077072"/>
            <a:ext cx="2880816" cy="792088"/>
          </a:xfrm>
          <a:prstGeom prst="rect">
            <a:avLst/>
          </a:prstGeom>
          <a:gradFill rotWithShape="1">
            <a:gsLst>
              <a:gs pos="0">
                <a:srgbClr val="EBFFEB"/>
              </a:gs>
              <a:gs pos="50000">
                <a:srgbClr val="FFFFFF"/>
              </a:gs>
              <a:gs pos="100000">
                <a:srgbClr val="EBFFE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18000" bIns="0" anchor="ctr"/>
          <a:lstStyle/>
          <a:p>
            <a:pPr algn="ctr">
              <a:lnSpc>
                <a:spcPct val="85000"/>
              </a:lnSpc>
            </a:pPr>
            <a:r>
              <a:rPr lang="ru-RU" sz="1400" dirty="0">
                <a:latin typeface="Times New Roman" pitchFamily="18" charset="0"/>
              </a:rPr>
              <a:t>Организацию проведения за счет собственных средств обязательных предварительных и периодических  медицинских осмотров работников.</a:t>
            </a: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8002686" y="4110190"/>
            <a:ext cx="3955739" cy="775597"/>
          </a:xfrm>
          <a:prstGeom prst="rect">
            <a:avLst/>
          </a:prstGeom>
          <a:gradFill rotWithShape="1">
            <a:gsLst>
              <a:gs pos="0">
                <a:srgbClr val="EBFFEB"/>
              </a:gs>
              <a:gs pos="50000">
                <a:srgbClr val="FFFFFF"/>
              </a:gs>
              <a:gs pos="100000">
                <a:srgbClr val="EBFFE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0" rIns="18000" bIns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400" dirty="0">
                <a:latin typeface="Times New Roman" pitchFamily="18" charset="0"/>
              </a:rPr>
              <a:t>Информирование работников об условиях и охране труда на рабочих местах, о риске повреждения здоровья и полагающихся им компенсациях и средствах индивидуальной защиты.</a:t>
            </a: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321324" y="4930364"/>
            <a:ext cx="2926482" cy="493267"/>
          </a:xfrm>
          <a:prstGeom prst="rect">
            <a:avLst/>
          </a:prstGeom>
          <a:gradFill rotWithShape="1">
            <a:gsLst>
              <a:gs pos="0">
                <a:srgbClr val="EBFFEB"/>
              </a:gs>
              <a:gs pos="50000">
                <a:srgbClr val="FFFFFF"/>
              </a:gs>
              <a:gs pos="100000">
                <a:srgbClr val="EBFFE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18000" bIns="0" anchor="ctr"/>
          <a:lstStyle/>
          <a:p>
            <a:pPr algn="ctr">
              <a:lnSpc>
                <a:spcPct val="85000"/>
              </a:lnSpc>
            </a:pPr>
            <a:r>
              <a:rPr lang="ru-RU" sz="1400" dirty="0">
                <a:latin typeface="Times New Roman" pitchFamily="18" charset="0"/>
              </a:rPr>
              <a:t>Организацию контроля за состоянием условий труда на рабочих местах.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448319" y="4932074"/>
            <a:ext cx="2254864" cy="504056"/>
          </a:xfrm>
          <a:prstGeom prst="rect">
            <a:avLst/>
          </a:prstGeom>
          <a:gradFill rotWithShape="1">
            <a:gsLst>
              <a:gs pos="0">
                <a:srgbClr val="EBFFEB"/>
              </a:gs>
              <a:gs pos="50000">
                <a:srgbClr val="FFFFFF"/>
              </a:gs>
              <a:gs pos="100000">
                <a:srgbClr val="EBFFE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18000" bIns="0" anchor="ctr"/>
          <a:lstStyle/>
          <a:p>
            <a:pPr algn="ctr">
              <a:lnSpc>
                <a:spcPct val="85000"/>
              </a:lnSpc>
            </a:pPr>
            <a:r>
              <a:rPr lang="ru-RU" sz="1400" dirty="0">
                <a:latin typeface="Times New Roman" pitchFamily="18" charset="0"/>
              </a:rPr>
              <a:t>Ознакомление работников с требованиями охраны труда.</a:t>
            </a: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5847697" y="4937628"/>
            <a:ext cx="3632349" cy="499766"/>
          </a:xfrm>
          <a:prstGeom prst="rect">
            <a:avLst/>
          </a:prstGeom>
          <a:gradFill rotWithShape="1">
            <a:gsLst>
              <a:gs pos="0">
                <a:srgbClr val="EBFFEB"/>
              </a:gs>
              <a:gs pos="50000">
                <a:srgbClr val="FFFFFF"/>
              </a:gs>
              <a:gs pos="100000">
                <a:srgbClr val="EBFFE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18000" bIns="0" anchor="ctr"/>
          <a:lstStyle/>
          <a:p>
            <a:pPr algn="ctr">
              <a:lnSpc>
                <a:spcPct val="85000"/>
              </a:lnSpc>
            </a:pPr>
            <a:r>
              <a:rPr lang="ru-RU" sz="1400" dirty="0">
                <a:latin typeface="Times New Roman" pitchFamily="18" charset="0"/>
              </a:rPr>
              <a:t>Разработку и утверждение правил и инструкций по охране труда для работников.</a:t>
            </a: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318094" y="5489907"/>
            <a:ext cx="2595066" cy="549381"/>
          </a:xfrm>
          <a:prstGeom prst="rect">
            <a:avLst/>
          </a:prstGeom>
          <a:gradFill rotWithShape="1">
            <a:gsLst>
              <a:gs pos="0">
                <a:srgbClr val="EBFFEB"/>
              </a:gs>
              <a:gs pos="50000">
                <a:srgbClr val="FFFFFF"/>
              </a:gs>
              <a:gs pos="100000">
                <a:srgbClr val="EBFFE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0" rIns="18000" bIns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400" dirty="0" smtClean="0">
                <a:latin typeface="Times New Roman" pitchFamily="18" charset="0"/>
              </a:rPr>
              <a:t>Санитарно-бытовое </a:t>
            </a:r>
            <a:r>
              <a:rPr lang="ru-RU" sz="1400" dirty="0">
                <a:latin typeface="Times New Roman" pitchFamily="18" charset="0"/>
              </a:rPr>
              <a:t>обслуживание и медицинское обеспечение работников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7429097" y="5600360"/>
            <a:ext cx="2162000" cy="1080120"/>
          </a:xfrm>
          <a:prstGeom prst="rect">
            <a:avLst/>
          </a:prstGeom>
          <a:gradFill rotWithShape="1">
            <a:gsLst>
              <a:gs pos="0">
                <a:srgbClr val="EBFFEB"/>
              </a:gs>
              <a:gs pos="50000">
                <a:srgbClr val="FFFFFF"/>
              </a:gs>
              <a:gs pos="100000">
                <a:srgbClr val="EBFFE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18000" bIns="0" anchor="ctr"/>
          <a:lstStyle/>
          <a:p>
            <a:pPr algn="ctr">
              <a:lnSpc>
                <a:spcPct val="85000"/>
              </a:lnSpc>
            </a:pPr>
            <a:r>
              <a:rPr lang="ru-RU" sz="1400" dirty="0">
                <a:latin typeface="Times New Roman" pitchFamily="18" charset="0"/>
              </a:rPr>
              <a:t>Обязательное социальное страхование работников от несчастных случаев на производстве и профессиональных заболеваний.</a:t>
            </a:r>
          </a:p>
        </p:txBody>
      </p:sp>
      <p:sp>
        <p:nvSpPr>
          <p:cNvPr id="34" name="Text Box 19"/>
          <p:cNvSpPr txBox="1">
            <a:spLocks noChangeArrowheads="1"/>
          </p:cNvSpPr>
          <p:nvPr/>
        </p:nvSpPr>
        <p:spPr bwMode="auto">
          <a:xfrm>
            <a:off x="5719314" y="5589683"/>
            <a:ext cx="1507852" cy="1098762"/>
          </a:xfrm>
          <a:prstGeom prst="rect">
            <a:avLst/>
          </a:prstGeom>
          <a:gradFill rotWithShape="1">
            <a:gsLst>
              <a:gs pos="0">
                <a:srgbClr val="EBFFEB"/>
              </a:gs>
              <a:gs pos="50000">
                <a:srgbClr val="FFFFFF"/>
              </a:gs>
              <a:gs pos="100000">
                <a:srgbClr val="EBFFE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0" rIns="18000" bIns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400" dirty="0">
                <a:latin typeface="Times New Roman" pitchFamily="18" charset="0"/>
              </a:rPr>
              <a:t>Расследование и учет  несчастных случаев на производстве и профессиональных заболеваний.</a:t>
            </a:r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3172412" y="5589658"/>
            <a:ext cx="2376264" cy="1098762"/>
          </a:xfrm>
          <a:prstGeom prst="rect">
            <a:avLst/>
          </a:prstGeom>
          <a:gradFill rotWithShape="1">
            <a:gsLst>
              <a:gs pos="0">
                <a:srgbClr val="EBFFEB"/>
              </a:gs>
              <a:gs pos="50000">
                <a:srgbClr val="FFFFFF"/>
              </a:gs>
              <a:gs pos="100000">
                <a:srgbClr val="EBFFE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0" rIns="18000" bIns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400" dirty="0">
                <a:latin typeface="Times New Roman" pitchFamily="18" charset="0"/>
              </a:rPr>
              <a:t> Наличие комплекта нормативных правовых актов, содержащих требования охраны труда в соответствии со спецификой деятельности организации.</a:t>
            </a: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337949" y="6157949"/>
            <a:ext cx="2595066" cy="549381"/>
          </a:xfrm>
          <a:prstGeom prst="rect">
            <a:avLst/>
          </a:prstGeom>
          <a:gradFill rotWithShape="1">
            <a:gsLst>
              <a:gs pos="0">
                <a:srgbClr val="EBFFEB"/>
              </a:gs>
              <a:gs pos="50000">
                <a:srgbClr val="FFFFFF"/>
              </a:gs>
              <a:gs pos="100000">
                <a:srgbClr val="EBFFE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18000" bIns="0" anchor="ctr"/>
          <a:lstStyle/>
          <a:p>
            <a:pPr algn="ctr">
              <a:lnSpc>
                <a:spcPct val="85000"/>
              </a:lnSpc>
            </a:pPr>
            <a:r>
              <a:rPr lang="ru-RU" sz="1400" dirty="0">
                <a:latin typeface="Times New Roman" pitchFamily="18" charset="0"/>
              </a:rPr>
              <a:t>Выполнение предписаний должностных лиц федеральных  органов  исполнительной власти.</a:t>
            </a: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0" y="1"/>
            <a:ext cx="12192000" cy="418288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работодателя по обеспечению безопасных условий и охраны труда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9696311" y="1630016"/>
            <a:ext cx="2261989" cy="836414"/>
          </a:xfrm>
          <a:prstGeom prst="rect">
            <a:avLst/>
          </a:prstGeom>
          <a:gradFill rotWithShape="1">
            <a:gsLst>
              <a:gs pos="0">
                <a:srgbClr val="EBFFEB"/>
              </a:gs>
              <a:gs pos="50000">
                <a:srgbClr val="FFFFFF"/>
              </a:gs>
              <a:gs pos="100000">
                <a:srgbClr val="EBFFE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18000" bIns="0" anchor="ctr"/>
          <a:lstStyle/>
          <a:p>
            <a:pPr algn="ctr">
              <a:lnSpc>
                <a:spcPct val="85000"/>
              </a:lnSpc>
            </a:pPr>
            <a:r>
              <a:rPr lang="ru-RU" sz="1400" dirty="0" smtClean="0">
                <a:latin typeface="Times New Roman" pitchFamily="18" charset="0"/>
              </a:rPr>
              <a:t>Создание </a:t>
            </a:r>
            <a:r>
              <a:rPr lang="ru-RU" sz="1400" dirty="0">
                <a:latin typeface="Times New Roman" pitchFamily="18" charset="0"/>
              </a:rPr>
              <a:t>и функционирование системы управления охраной </a:t>
            </a:r>
            <a:r>
              <a:rPr lang="ru-RU" sz="1400" dirty="0" smtClean="0">
                <a:latin typeface="Times New Roman" pitchFamily="18" charset="0"/>
              </a:rPr>
              <a:t>труда.</a:t>
            </a:r>
            <a:endParaRPr lang="ru-RU" sz="1400" dirty="0">
              <a:latin typeface="Times New Roman" pitchFamily="18" charset="0"/>
            </a:endParaRP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3499557" y="4079843"/>
            <a:ext cx="4347657" cy="791415"/>
          </a:xfrm>
          <a:prstGeom prst="rect">
            <a:avLst/>
          </a:prstGeom>
          <a:gradFill rotWithShape="1">
            <a:gsLst>
              <a:gs pos="0">
                <a:srgbClr val="EBFFEB"/>
              </a:gs>
              <a:gs pos="50000">
                <a:srgbClr val="FFFFFF"/>
              </a:gs>
              <a:gs pos="100000">
                <a:srgbClr val="EBFFE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18000" bIns="0" anchor="ctr"/>
          <a:lstStyle/>
          <a:p>
            <a:pPr algn="ctr">
              <a:lnSpc>
                <a:spcPct val="85000"/>
              </a:lnSpc>
            </a:pPr>
            <a:r>
              <a:rPr lang="ru-RU" sz="1400" dirty="0" smtClean="0">
                <a:latin typeface="Times New Roman" pitchFamily="18" charset="0"/>
              </a:rPr>
              <a:t>Недопущение </a:t>
            </a:r>
            <a:r>
              <a:rPr lang="ru-RU" sz="1400" dirty="0">
                <a:latin typeface="Times New Roman" pitchFamily="18" charset="0"/>
              </a:rPr>
              <a:t>работников </a:t>
            </a:r>
            <a:r>
              <a:rPr lang="ru-RU" sz="1400" dirty="0" smtClean="0">
                <a:latin typeface="Times New Roman" pitchFamily="18" charset="0"/>
              </a:rPr>
              <a:t>работе </a:t>
            </a:r>
            <a:r>
              <a:rPr lang="ru-RU" sz="1400" dirty="0">
                <a:latin typeface="Times New Roman" pitchFamily="18" charset="0"/>
              </a:rPr>
              <a:t>без прохождения обязательных медицинских осмотров, </a:t>
            </a:r>
            <a:r>
              <a:rPr lang="ru-RU" sz="1400" dirty="0" smtClean="0">
                <a:latin typeface="Times New Roman" pitchFamily="18" charset="0"/>
              </a:rPr>
              <a:t>а </a:t>
            </a:r>
            <a:r>
              <a:rPr lang="ru-RU" sz="1400" dirty="0">
                <a:latin typeface="Times New Roman" pitchFamily="18" charset="0"/>
              </a:rPr>
              <a:t>также в случае медицинских </a:t>
            </a:r>
            <a:r>
              <a:rPr lang="ru-RU" sz="1400" dirty="0" smtClean="0">
                <a:latin typeface="Times New Roman" pitchFamily="18" charset="0"/>
              </a:rPr>
              <a:t>противопоказаний.</a:t>
            </a:r>
            <a:endParaRPr lang="ru-RU" sz="1400" dirty="0">
              <a:latin typeface="Times New Roman" pitchFamily="18" charset="0"/>
            </a:endParaRP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9676015" y="5160497"/>
            <a:ext cx="2277687" cy="1090674"/>
          </a:xfrm>
          <a:prstGeom prst="rect">
            <a:avLst/>
          </a:prstGeom>
          <a:gradFill rotWithShape="1">
            <a:gsLst>
              <a:gs pos="0">
                <a:srgbClr val="EBFFEB"/>
              </a:gs>
              <a:gs pos="50000">
                <a:srgbClr val="FFFFFF"/>
              </a:gs>
              <a:gs pos="100000">
                <a:srgbClr val="EBFFE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18000" bIns="0" anchor="ctr"/>
          <a:lstStyle/>
          <a:p>
            <a:pPr algn="ctr">
              <a:lnSpc>
                <a:spcPct val="85000"/>
              </a:lnSpc>
            </a:pPr>
            <a:r>
              <a:rPr lang="ru-RU" sz="1400" dirty="0" smtClean="0">
                <a:latin typeface="Times New Roman" pitchFamily="18" charset="0"/>
              </a:rPr>
              <a:t>Принятие </a:t>
            </a:r>
            <a:r>
              <a:rPr lang="ru-RU" sz="1400" dirty="0">
                <a:latin typeface="Times New Roman" pitchFamily="18" charset="0"/>
              </a:rPr>
              <a:t>мер по предотвращению аварийных ситуаций, сохранению жизни и здоровья </a:t>
            </a:r>
            <a:r>
              <a:rPr lang="ru-RU" sz="1400" dirty="0" smtClean="0">
                <a:latin typeface="Times New Roman" pitchFamily="18" charset="0"/>
              </a:rPr>
              <a:t>работников.</a:t>
            </a:r>
            <a:endParaRPr lang="ru-RU" sz="1400" dirty="0">
              <a:latin typeface="Times New Roman" pitchFamily="18" charset="0"/>
            </a:endParaRPr>
          </a:p>
        </p:txBody>
      </p:sp>
      <p:sp>
        <p:nvSpPr>
          <p:cNvPr id="41" name="Нижний колонтитул 2"/>
          <p:cNvSpPr>
            <a:spLocks noGrp="1"/>
          </p:cNvSpPr>
          <p:nvPr/>
        </p:nvSpPr>
        <p:spPr>
          <a:xfrm>
            <a:off x="97202" y="6705600"/>
            <a:ext cx="6915150" cy="1524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ru-RU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Garamond" pitchFamily="18" charset="0"/>
                <a:ea typeface="+mn-ea"/>
                <a:cs typeface="Arial" charset="0"/>
              </a:defRPr>
            </a:lvl1pPr>
            <a:lvl2pPr marL="341313" indent="1158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2pPr>
            <a:lvl3pPr marL="682625" indent="23177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3pPr>
            <a:lvl4pPr marL="1025525" indent="34607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4pPr>
            <a:lvl5pPr marL="1366838" indent="461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copyright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по труду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города Сургута,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387530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28016"/>
          </a:xfr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 труда  в  организации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40267" y="2888772"/>
            <a:ext cx="11305309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endParaRPr lang="ru-RU" alt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ru-RU" alt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ru-RU" alt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ru-RU" alt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ru-RU" alt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ru-RU" alt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ru-RU" alt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ru-RU" alt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ru-RU" alt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ru-RU" alt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endParaRPr lang="ru-RU" altLang="ru-RU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67584" y="772775"/>
            <a:ext cx="65105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pc="1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Специалист (служба) по охране труда в организации</a:t>
            </a:r>
            <a:r>
              <a:rPr lang="ru-RU" spc="100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spc="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pc="100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3265" y="1143254"/>
            <a:ext cx="2520950" cy="6477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50 работников</a:t>
            </a:r>
            <a:endParaRPr lang="ru-RU" altLang="ru-RU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AutoShape 32"/>
          <p:cNvSpPr>
            <a:spLocks noChangeArrowheads="1"/>
          </p:cNvSpPr>
          <p:nvPr/>
        </p:nvSpPr>
        <p:spPr bwMode="auto">
          <a:xfrm>
            <a:off x="877570" y="1743901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graphicFrame>
        <p:nvGraphicFramePr>
          <p:cNvPr id="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080447"/>
              </p:ext>
            </p:extLst>
          </p:nvPr>
        </p:nvGraphicFramePr>
        <p:xfrm>
          <a:off x="1563688" y="2332355"/>
          <a:ext cx="2808287" cy="1189038"/>
        </p:xfrm>
        <a:graphic>
          <a:graphicData uri="http://schemas.openxmlformats.org/drawingml/2006/table">
            <a:tbl>
              <a:tblPr/>
              <a:tblGrid>
                <a:gridCol w="2808287">
                  <a:extLst>
                    <a:ext uri="{9D8B030D-6E8A-4147-A177-3AD203B41FA5}">
                      <a16:colId xmlns:a16="http://schemas.microsoft.com/office/drawing/2014/main" val="2743269929"/>
                    </a:ext>
                  </a:extLst>
                </a:gridCol>
              </a:tblGrid>
              <a:tr h="1189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создается служба охраны труда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или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вводится должность специалиста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по охране труда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5029687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8077581" y="1158875"/>
            <a:ext cx="2921000" cy="6477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работников и менее</a:t>
            </a:r>
            <a:endParaRPr lang="ru-RU" altLang="ru-RU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1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313594"/>
              </p:ext>
            </p:extLst>
          </p:nvPr>
        </p:nvGraphicFramePr>
        <p:xfrm>
          <a:off x="5437632" y="2240091"/>
          <a:ext cx="5108448" cy="1380934"/>
        </p:xfrm>
        <a:graphic>
          <a:graphicData uri="http://schemas.openxmlformats.org/drawingml/2006/table">
            <a:tbl>
              <a:tblPr/>
              <a:tblGrid>
                <a:gridCol w="5108448">
                  <a:extLst>
                    <a:ext uri="{9D8B030D-6E8A-4147-A177-3AD203B41FA5}">
                      <a16:colId xmlns:a16="http://schemas.microsoft.com/office/drawing/2014/main" val="3712604650"/>
                    </a:ext>
                  </a:extLst>
                </a:gridCol>
              </a:tblGrid>
              <a:tr h="138093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решение о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создании службы охраны труда или введении должности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специалиста по охране труда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принимается работодателем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 учетом специфики деятельности данной организации</a:t>
                      </a: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0671332"/>
                  </a:ext>
                </a:extLst>
              </a:tr>
            </a:tbl>
          </a:graphicData>
        </a:graphic>
      </p:graphicFrame>
      <p:sp>
        <p:nvSpPr>
          <p:cNvPr id="12" name="AutoShape 31"/>
          <p:cNvSpPr>
            <a:spLocks noChangeArrowheads="1"/>
          </p:cNvSpPr>
          <p:nvPr/>
        </p:nvSpPr>
        <p:spPr bwMode="auto">
          <a:xfrm>
            <a:off x="10466388" y="1759522"/>
            <a:ext cx="733425" cy="1214437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90144" y="3862245"/>
            <a:ext cx="114848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/>
            <a:r>
              <a:rPr lang="ru-RU" dirty="0">
                <a:latin typeface="Times New Roman" panose="02020603050405020304" pitchFamily="18" charset="0"/>
              </a:rPr>
              <a:t>При отсутствии у работодателя </a:t>
            </a:r>
            <a:r>
              <a:rPr lang="ru-RU" dirty="0" smtClean="0">
                <a:latin typeface="Times New Roman" panose="02020603050405020304" pitchFamily="18" charset="0"/>
              </a:rPr>
              <a:t>специалиста (службы) </a:t>
            </a:r>
            <a:r>
              <a:rPr lang="ru-RU" dirty="0">
                <a:latin typeface="Times New Roman" panose="02020603050405020304" pitchFamily="18" charset="0"/>
              </a:rPr>
              <a:t>охраны труда, штатного специалиста по охране труда их функции осуществляют работодатель - индивидуальный предприниматель (лично), руководитель организации, другой уполномоченный работодателем работник либо организация или специалист, оказывающие услуги в области охраны труда, привлекаемые работодателем по гражданско-правовому договору. </a:t>
            </a:r>
          </a:p>
          <a:p>
            <a:pPr algn="just">
              <a:spcBef>
                <a:spcPts val="0"/>
              </a:spcBef>
            </a:pP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</a:rPr>
              <a:t>Примечание:</a:t>
            </a:r>
          </a:p>
          <a:p>
            <a:pPr algn="just">
              <a:spcBef>
                <a:spcPts val="0"/>
              </a:spcBef>
              <a:buFontTx/>
              <a:buChar char="•"/>
            </a:pPr>
            <a:r>
              <a:rPr lang="ru-RU" dirty="0">
                <a:latin typeface="Times New Roman" pitchFamily="18" charset="0"/>
              </a:rPr>
              <a:t>   Рекомендации по организации работы службы охраны труда в организации утверждены Постановлением Минтруда Российской Федерации от 08 февраля 2000 года № 14.</a:t>
            </a:r>
          </a:p>
          <a:p>
            <a:pPr algn="just">
              <a:spcBef>
                <a:spcPts val="0"/>
              </a:spcBef>
              <a:buFontTx/>
              <a:buChar char="•"/>
            </a:pPr>
            <a:r>
              <a:rPr lang="ru-RU" dirty="0">
                <a:latin typeface="Times New Roman" pitchFamily="18" charset="0"/>
              </a:rPr>
              <a:t> Численность работников службы охраны труда в организациях определяется в соответствии с Постановлением Минтруда Российской Федерации от 22 января 2001 года № 10.</a:t>
            </a:r>
          </a:p>
          <a:p>
            <a:pPr indent="536575" algn="just"/>
            <a:endParaRPr lang="ru-RU" dirty="0" smtClean="0">
              <a:latin typeface="Times New Roman" panose="02020603050405020304" pitchFamily="18" charset="0"/>
            </a:endParaRPr>
          </a:p>
          <a:p>
            <a:pPr indent="536575" algn="just"/>
            <a:endParaRPr lang="ru-RU" dirty="0">
              <a:latin typeface="Times New Roman" panose="02020603050405020304" pitchFamily="18" charset="0"/>
              <a:hlinkClick r:id="rId3"/>
            </a:endParaRPr>
          </a:p>
          <a:p>
            <a:pPr indent="536575" algn="just"/>
            <a:endParaRPr lang="ru-RU" dirty="0">
              <a:latin typeface="Times New Roman" panose="02020603050405020304" pitchFamily="18" charset="0"/>
              <a:hlinkClick r:id="rId3"/>
            </a:endParaRPr>
          </a:p>
        </p:txBody>
      </p:sp>
      <p:sp>
        <p:nvSpPr>
          <p:cNvPr id="14" name="Нижний колонтитул 2"/>
          <p:cNvSpPr>
            <a:spLocks noGrp="1"/>
          </p:cNvSpPr>
          <p:nvPr/>
        </p:nvSpPr>
        <p:spPr>
          <a:xfrm>
            <a:off x="97202" y="6705600"/>
            <a:ext cx="6915150" cy="1524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ru-RU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Garamond" pitchFamily="18" charset="0"/>
                <a:ea typeface="+mn-ea"/>
                <a:cs typeface="Arial" charset="0"/>
              </a:defRPr>
            </a:lvl1pPr>
            <a:lvl2pPr marL="341313" indent="1158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2pPr>
            <a:lvl3pPr marL="682625" indent="23177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3pPr>
            <a:lvl4pPr marL="1025525" indent="34607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4pPr>
            <a:lvl5pPr marL="1366838" indent="461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copyright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по труду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города Сургута,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72718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Text Box 2"/>
          <p:cNvSpPr txBox="1">
            <a:spLocks noChangeArrowheads="1"/>
          </p:cNvSpPr>
          <p:nvPr/>
        </p:nvSpPr>
        <p:spPr bwMode="auto">
          <a:xfrm>
            <a:off x="2438400" y="630936"/>
            <a:ext cx="7391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600" dirty="0">
              <a:latin typeface="Times New Roman" pitchFamily="18" charset="0"/>
            </a:endParaRPr>
          </a:p>
        </p:txBody>
      </p:sp>
      <p:sp>
        <p:nvSpPr>
          <p:cNvPr id="738307" name="Text Box 3"/>
          <p:cNvSpPr txBox="1">
            <a:spLocks noChangeArrowheads="1"/>
          </p:cNvSpPr>
          <p:nvPr/>
        </p:nvSpPr>
        <p:spPr bwMode="auto">
          <a:xfrm>
            <a:off x="1524000" y="1"/>
            <a:ext cx="9144000" cy="39687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sz="2000" b="1" dirty="0">
                <a:latin typeface="Times New Roman" pitchFamily="18" charset="0"/>
              </a:rPr>
              <a:t>Организация работы по охране труда</a:t>
            </a:r>
          </a:p>
        </p:txBody>
      </p:sp>
      <p:sp>
        <p:nvSpPr>
          <p:cNvPr id="738308" name="Text Box 4"/>
          <p:cNvSpPr txBox="1">
            <a:spLocks noChangeArrowheads="1"/>
          </p:cNvSpPr>
          <p:nvPr/>
        </p:nvSpPr>
        <p:spPr bwMode="auto">
          <a:xfrm>
            <a:off x="1787712" y="791376"/>
            <a:ext cx="8352928" cy="523220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50000">
                <a:srgbClr val="FFFFFF"/>
              </a:gs>
              <a:gs pos="100000">
                <a:srgbClr val="FFCC99"/>
              </a:gs>
            </a:gsLst>
            <a:lin ang="5400000" scaled="1"/>
          </a:gradFill>
          <a:ln w="12700">
            <a:solidFill>
              <a:schemeClr val="tx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187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ru-RU" sz="1400" b="1" dirty="0">
                <a:solidFill>
                  <a:srgbClr val="002060"/>
                </a:solidFill>
              </a:rPr>
              <a:t>Постановление Минтруда РФ от 08 февраля 2000 года № 14 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</a:rPr>
              <a:t>«Об утверждении Рекомендаций по организации работы службы охраны труда в организации».</a:t>
            </a:r>
          </a:p>
        </p:txBody>
      </p:sp>
      <p:sp>
        <p:nvSpPr>
          <p:cNvPr id="738309" name="Text Box 5"/>
          <p:cNvSpPr txBox="1">
            <a:spLocks noChangeArrowheads="1"/>
          </p:cNvSpPr>
          <p:nvPr/>
        </p:nvSpPr>
        <p:spPr bwMode="auto">
          <a:xfrm>
            <a:off x="4655840" y="1340769"/>
            <a:ext cx="5435600" cy="5355927"/>
          </a:xfrm>
          <a:prstGeom prst="rect">
            <a:avLst/>
          </a:prstGeom>
          <a:gradFill rotWithShape="1">
            <a:gsLst>
              <a:gs pos="0">
                <a:srgbClr val="FFD889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>
              <a:spcBef>
                <a:spcPct val="50000"/>
              </a:spcBef>
            </a:pPr>
            <a:endParaRPr lang="ru-RU" sz="1600" b="1" dirty="0">
              <a:latin typeface="Times New Roman" pitchFamily="18" charset="0"/>
            </a:endParaRPr>
          </a:p>
        </p:txBody>
      </p:sp>
      <p:grpSp>
        <p:nvGrpSpPr>
          <p:cNvPr id="738310" name="Group 6"/>
          <p:cNvGrpSpPr>
            <a:grpSpLocks/>
          </p:cNvGrpSpPr>
          <p:nvPr/>
        </p:nvGrpSpPr>
        <p:grpSpPr bwMode="auto">
          <a:xfrm>
            <a:off x="4728554" y="1413124"/>
            <a:ext cx="5256886" cy="5203825"/>
            <a:chOff x="2208" y="-924"/>
            <a:chExt cx="3289" cy="3278"/>
          </a:xfrm>
        </p:grpSpPr>
        <p:sp>
          <p:nvSpPr>
            <p:cNvPr id="738311" name="Text Box 7"/>
            <p:cNvSpPr txBox="1">
              <a:spLocks noChangeArrowheads="1"/>
            </p:cNvSpPr>
            <p:nvPr/>
          </p:nvSpPr>
          <p:spPr bwMode="auto">
            <a:xfrm>
              <a:off x="2208" y="1933"/>
              <a:ext cx="3289" cy="421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18000" tIns="10800" rIns="18000" bIns="10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dirty="0">
                  <a:latin typeface="Times New Roman" pitchFamily="18" charset="0"/>
                </a:rPr>
                <a:t>Участие в реконструкции производства и организации мероприятий, направленных на улучшение условий труда работников организации.</a:t>
              </a:r>
            </a:p>
          </p:txBody>
        </p:sp>
        <p:sp>
          <p:nvSpPr>
            <p:cNvPr id="738312" name="Text Box 8"/>
            <p:cNvSpPr txBox="1">
              <a:spLocks noChangeArrowheads="1"/>
            </p:cNvSpPr>
            <p:nvPr/>
          </p:nvSpPr>
          <p:spPr bwMode="auto">
            <a:xfrm>
              <a:off x="2208" y="-153"/>
              <a:ext cx="3289" cy="15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18000" tIns="10800" rIns="18000" bIns="10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dirty="0">
                  <a:latin typeface="Times New Roman" pitchFamily="18" charset="0"/>
                </a:rPr>
                <a:t>Расследование и учет несчастных случаев в  организации.</a:t>
              </a:r>
            </a:p>
          </p:txBody>
        </p:sp>
        <p:sp>
          <p:nvSpPr>
            <p:cNvPr id="738313" name="Text Box 9"/>
            <p:cNvSpPr txBox="1">
              <a:spLocks noChangeArrowheads="1"/>
            </p:cNvSpPr>
            <p:nvPr/>
          </p:nvSpPr>
          <p:spPr bwMode="auto">
            <a:xfrm>
              <a:off x="2208" y="1616"/>
              <a:ext cx="3289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18000" tIns="10800" rIns="18000" bIns="10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dirty="0">
                  <a:latin typeface="Times New Roman" pitchFamily="18" charset="0"/>
                </a:rPr>
                <a:t>Контроль за соблюдением законов и иных нормативных правовых актов по охране труда.</a:t>
              </a:r>
            </a:p>
          </p:txBody>
        </p:sp>
        <p:sp>
          <p:nvSpPr>
            <p:cNvPr id="738314" name="Text Box 10"/>
            <p:cNvSpPr txBox="1">
              <a:spLocks noChangeArrowheads="1"/>
            </p:cNvSpPr>
            <p:nvPr/>
          </p:nvSpPr>
          <p:spPr bwMode="auto">
            <a:xfrm>
              <a:off x="2208" y="1253"/>
              <a:ext cx="3289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18000" tIns="10800" rIns="18000" bIns="10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dirty="0">
                  <a:latin typeface="Times New Roman" pitchFamily="18" charset="0"/>
                </a:rPr>
                <a:t>Оперативный контроль за состоянием охраны труда в организации и ее структурных подразделениях.</a:t>
              </a:r>
            </a:p>
          </p:txBody>
        </p:sp>
        <p:sp>
          <p:nvSpPr>
            <p:cNvPr id="738315" name="Text Box 11"/>
            <p:cNvSpPr txBox="1">
              <a:spLocks noChangeArrowheads="1"/>
            </p:cNvSpPr>
            <p:nvPr/>
          </p:nvSpPr>
          <p:spPr bwMode="auto">
            <a:xfrm>
              <a:off x="2208" y="754"/>
              <a:ext cx="3289" cy="42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18000" tIns="10800" rIns="18000" bIns="10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dirty="0">
                  <a:latin typeface="Times New Roman" pitchFamily="18" charset="0"/>
                </a:rPr>
                <a:t>Планирование мероприятий по охране труда, составление статистической отчетности по установленным формам, ведение документации по охране труда.</a:t>
              </a:r>
            </a:p>
          </p:txBody>
        </p:sp>
        <p:sp>
          <p:nvSpPr>
            <p:cNvPr id="738316" name="Text Box 12"/>
            <p:cNvSpPr txBox="1">
              <a:spLocks noChangeArrowheads="1"/>
            </p:cNvSpPr>
            <p:nvPr/>
          </p:nvSpPr>
          <p:spPr bwMode="auto">
            <a:xfrm>
              <a:off x="2208" y="74"/>
              <a:ext cx="3289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18000" tIns="10800" rIns="18000" bIns="10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dirty="0">
                  <a:latin typeface="Times New Roman" pitchFamily="18" charset="0"/>
                </a:rPr>
                <a:t>Организация проведения инструктажей, обучения, проверки знаний требований охраны труда работников организации.</a:t>
              </a:r>
            </a:p>
          </p:txBody>
        </p:sp>
        <p:sp>
          <p:nvSpPr>
            <p:cNvPr id="738317" name="Text Box 13"/>
            <p:cNvSpPr txBox="1">
              <a:spLocks noChangeArrowheads="1"/>
            </p:cNvSpPr>
            <p:nvPr/>
          </p:nvSpPr>
          <p:spPr bwMode="auto">
            <a:xfrm>
              <a:off x="2208" y="482"/>
              <a:ext cx="3289" cy="15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18000" tIns="10800" rIns="18000" bIns="10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dirty="0">
                  <a:latin typeface="Times New Roman" pitchFamily="18" charset="0"/>
                </a:rPr>
                <a:t>Организация  пропаганды по охране труда.</a:t>
              </a:r>
            </a:p>
          </p:txBody>
        </p:sp>
        <p:sp>
          <p:nvSpPr>
            <p:cNvPr id="738318" name="Text Box 14"/>
            <p:cNvSpPr txBox="1">
              <a:spLocks noChangeArrowheads="1"/>
            </p:cNvSpPr>
            <p:nvPr/>
          </p:nvSpPr>
          <p:spPr bwMode="auto">
            <a:xfrm>
              <a:off x="2208" y="-924"/>
              <a:ext cx="3289" cy="285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18000" tIns="10800" rIns="18000" bIns="10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dirty="0">
                  <a:latin typeface="Times New Roman" pitchFamily="18" charset="0"/>
                </a:rPr>
                <a:t>Организация  работы по  проведению  </a:t>
              </a:r>
              <a:r>
                <a:rPr lang="ru-RU" sz="1400" dirty="0" smtClean="0">
                  <a:latin typeface="Times New Roman" pitchFamily="18" charset="0"/>
                </a:rPr>
                <a:t>специальной оценки условий труда.</a:t>
              </a:r>
              <a:endParaRPr lang="ru-RU" sz="1400" dirty="0">
                <a:latin typeface="Times New Roman" pitchFamily="18" charset="0"/>
              </a:endParaRPr>
            </a:p>
          </p:txBody>
        </p:sp>
        <p:sp>
          <p:nvSpPr>
            <p:cNvPr id="738319" name="Text Box 15"/>
            <p:cNvSpPr txBox="1">
              <a:spLocks noChangeArrowheads="1"/>
            </p:cNvSpPr>
            <p:nvPr/>
          </p:nvSpPr>
          <p:spPr bwMode="auto">
            <a:xfrm>
              <a:off x="2208" y="-607"/>
              <a:ext cx="3289" cy="42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18000" tIns="10800" rIns="18000" bIns="108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dirty="0">
                  <a:latin typeface="Times New Roman" pitchFamily="18" charset="0"/>
                </a:rPr>
                <a:t>Организация  работы по  предупреждению  производственного  травматизма,  профессиональных  и производственно  обусловленных  заболеваний.</a:t>
              </a:r>
            </a:p>
          </p:txBody>
        </p:sp>
      </p:grpSp>
      <p:sp>
        <p:nvSpPr>
          <p:cNvPr id="738320" name="Text Box 16"/>
          <p:cNvSpPr txBox="1">
            <a:spLocks noChangeArrowheads="1"/>
          </p:cNvSpPr>
          <p:nvPr/>
        </p:nvSpPr>
        <p:spPr bwMode="auto">
          <a:xfrm>
            <a:off x="1775520" y="1340769"/>
            <a:ext cx="2520504" cy="646331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>
                <a:latin typeface="Times New Roman" pitchFamily="18" charset="0"/>
              </a:rPr>
              <a:t>Основные функции службы охраны труда</a:t>
            </a:r>
          </a:p>
        </p:txBody>
      </p:sp>
      <p:sp>
        <p:nvSpPr>
          <p:cNvPr id="18" name="AutoShape 3"/>
          <p:cNvSpPr>
            <a:spLocks noChangeArrowheads="1"/>
          </p:cNvSpPr>
          <p:nvPr/>
        </p:nvSpPr>
        <p:spPr bwMode="auto">
          <a:xfrm>
            <a:off x="5688336" y="563160"/>
            <a:ext cx="360040" cy="216024"/>
          </a:xfrm>
          <a:prstGeom prst="downArrow">
            <a:avLst>
              <a:gd name="adj1" fmla="val 50000"/>
              <a:gd name="adj2" fmla="val 43681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0" name="AutoShape 4"/>
          <p:cNvSpPr>
            <a:spLocks noChangeArrowheads="1"/>
          </p:cNvSpPr>
          <p:nvPr/>
        </p:nvSpPr>
        <p:spPr bwMode="auto">
          <a:xfrm>
            <a:off x="4295801" y="1412777"/>
            <a:ext cx="358775" cy="55024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0FBF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rIns="54000" bIns="0">
            <a:spAutoFit/>
          </a:bodyPr>
          <a:lstStyle/>
          <a:p>
            <a:endParaRPr lang="ru-RU" dirty="0"/>
          </a:p>
        </p:txBody>
      </p:sp>
      <p:pic>
        <p:nvPicPr>
          <p:cNvPr id="2050" name="Picture 2" descr="F:\Картинки к слайду\75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5520" y="2132856"/>
            <a:ext cx="2808312" cy="4536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21" name="Заголовок 1"/>
          <p:cNvSpPr txBox="1">
            <a:spLocks/>
          </p:cNvSpPr>
          <p:nvPr/>
        </p:nvSpPr>
        <p:spPr>
          <a:xfrm>
            <a:off x="0" y="0"/>
            <a:ext cx="12192000" cy="466928"/>
          </a:xfrm>
          <a:prstGeom prst="rect">
            <a:avLst/>
          </a:prstGeom>
          <a:solidFill>
            <a:srgbClr val="40BAD2"/>
          </a:solidFill>
          <a:ln>
            <a:solidFill>
              <a:srgbClr val="40BAD2"/>
            </a:solidFill>
          </a:ln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b="0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endParaRPr lang="ru-RU" sz="3200" b="1" dirty="0" smtClean="0">
              <a:solidFill>
                <a:srgbClr val="000000"/>
              </a:solidFill>
              <a:latin typeface="Corbel" panose="020B0503020204020204"/>
            </a:endParaRPr>
          </a:p>
          <a:p>
            <a:pPr lvl="0" algn="ctr"/>
            <a:r>
              <a:rPr lang="ru-RU" sz="33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работы по охране труда</a:t>
            </a:r>
            <a:endParaRPr kumimoji="0" lang="ru-RU" sz="3300" b="1" i="0" u="none" strike="noStrike" kern="1200" cap="none" spc="-1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Нижний колонтитул 2"/>
          <p:cNvSpPr>
            <a:spLocks noGrp="1"/>
          </p:cNvSpPr>
          <p:nvPr/>
        </p:nvSpPr>
        <p:spPr>
          <a:xfrm>
            <a:off x="97202" y="6705600"/>
            <a:ext cx="6915150" cy="1524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ru-RU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Garamond" pitchFamily="18" charset="0"/>
                <a:ea typeface="+mn-ea"/>
                <a:cs typeface="Arial" charset="0"/>
              </a:defRPr>
            </a:lvl1pPr>
            <a:lvl2pPr marL="341313" indent="1158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2pPr>
            <a:lvl3pPr marL="682625" indent="23177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3pPr>
            <a:lvl4pPr marL="1025525" indent="34607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4pPr>
            <a:lvl5pPr marL="1366838" indent="461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copyright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по труду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города Сургута,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43444277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87553" y="714375"/>
            <a:ext cx="10704576" cy="76993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Все работники, в том числе руководители организаций, а также работодатели - индивидуальные предприниматели, обязаны проходить обучение по охране труда и проверку знания требований охраны </a:t>
            </a:r>
            <a:r>
              <a:rPr lang="ru-RU" sz="16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труда.</a:t>
            </a:r>
            <a:endParaRPr lang="ru-RU" sz="1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ст.225 ТК РФ)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47851" y="1844675"/>
            <a:ext cx="3571875" cy="85725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ГОСТ ССБТ 12.0.004-90 «Организация обучения безопасности труда. Общие положения»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95939" y="1571626"/>
            <a:ext cx="4821237" cy="1425575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Постановление Минтруда России №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Минобразования России № 29 от 13.01.2003  (1/29) «Об утверждении порядка обучения по охране труда и проверки знаний требований охраны труда работников организаций»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47850" y="3141663"/>
            <a:ext cx="8358188" cy="228600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5607" name="TextBox 16"/>
          <p:cNvSpPr txBox="1">
            <a:spLocks noChangeArrowheads="1"/>
          </p:cNvSpPr>
          <p:nvPr/>
        </p:nvSpPr>
        <p:spPr bwMode="auto">
          <a:xfrm>
            <a:off x="1847850" y="3141664"/>
            <a:ext cx="8358188" cy="25622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Работодатель (уполномоченное им лицо) обязан организовать </a:t>
            </a:r>
            <a:r>
              <a:rPr lang="ru-RU" sz="1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до начала самостоятельной работы </a:t>
            </a: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 течение месяца после приема на работу обучение безопасным методам и приемам выполнения работ, а также приемам оказания первой помощи пострадавшим на производстве всех поступающих на работу лиц, а также работников, переводимых на другие работы (ст. 225 ТК РФ).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defRPr/>
            </a:pP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Работодатель обеспечивает обучение лиц, поступающих на работу с вредными и (или) опасными условиями труда безопасным методам и приемам выполнения работ со стажировкой на рабочем месте и проведением их периодического обучения со сдачей экзамена (проверка знаний требований охраны труда) (ст. 225 ТК РФ)</a:t>
            </a:r>
          </a:p>
          <a:p>
            <a:pPr algn="just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3575051" y="1484313"/>
            <a:ext cx="288925" cy="360362"/>
          </a:xfrm>
          <a:prstGeom prst="downArrow">
            <a:avLst/>
          </a:prstGeom>
          <a:solidFill>
            <a:srgbClr val="9900FF"/>
          </a:solidFill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Стрелка вниз 20"/>
          <p:cNvSpPr/>
          <p:nvPr/>
        </p:nvSpPr>
        <p:spPr>
          <a:xfrm>
            <a:off x="7319963" y="1412876"/>
            <a:ext cx="214312" cy="214313"/>
          </a:xfrm>
          <a:prstGeom prst="downArrow">
            <a:avLst/>
          </a:prstGeom>
          <a:solidFill>
            <a:srgbClr val="9900FF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4872038" y="2565400"/>
            <a:ext cx="285750" cy="642938"/>
          </a:xfrm>
          <a:prstGeom prst="downArrow">
            <a:avLst/>
          </a:prstGeom>
          <a:solidFill>
            <a:srgbClr val="9900FF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6383338" y="2852739"/>
            <a:ext cx="214312" cy="358775"/>
          </a:xfrm>
          <a:prstGeom prst="downArrow">
            <a:avLst/>
          </a:prstGeom>
          <a:solidFill>
            <a:srgbClr val="9900FF"/>
          </a:solidFill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33346" y="5856097"/>
            <a:ext cx="7786688" cy="82708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  <a:r>
              <a:rPr lang="ru-RU" altLang="ru-RU" sz="16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организацию и своевременность обучения по охране труда и проверку знаний требований охраны труда работников организаций </a:t>
            </a:r>
            <a:r>
              <a:rPr lang="ru-RU" altLang="ru-RU" sz="16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несет руководитель</a:t>
            </a:r>
            <a:r>
              <a:rPr lang="ru-RU" altLang="ru-RU" sz="1600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порядке, установленном законодательством Российской Федерации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0" y="0"/>
            <a:ext cx="12192000" cy="593387"/>
          </a:xfrm>
          <a:prstGeom prst="rect">
            <a:avLst/>
          </a:prstGeom>
          <a:solidFill>
            <a:srgbClr val="40BAD2"/>
          </a:solidFill>
          <a:ln>
            <a:solidFill>
              <a:srgbClr val="40BAD2"/>
            </a:solidFill>
          </a:ln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b="0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endParaRPr lang="ru-RU" sz="3200" b="1" dirty="0" smtClean="0">
              <a:solidFill>
                <a:srgbClr val="000000"/>
              </a:solidFill>
              <a:latin typeface="Corbel" panose="020B0503020204020204"/>
            </a:endParaRPr>
          </a:p>
          <a:p>
            <a:pPr lvl="0" algn="ctr"/>
            <a:r>
              <a:rPr lang="ru-RU" sz="55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5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охране труда и проверка знаний </a:t>
            </a:r>
            <a:r>
              <a:rPr lang="ru-RU" sz="55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охраны </a:t>
            </a:r>
            <a:r>
              <a:rPr lang="ru-RU" sz="5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r>
              <a:rPr lang="ru-RU" sz="4200" b="1" dirty="0">
                <a:solidFill>
                  <a:srgbClr val="000000"/>
                </a:solidFill>
                <a:latin typeface="Corbel" panose="020B0503020204020204"/>
              </a:rPr>
              <a:t/>
            </a:r>
            <a:br>
              <a:rPr lang="ru-RU" sz="4200" b="1" dirty="0">
                <a:solidFill>
                  <a:srgbClr val="000000"/>
                </a:solidFill>
                <a:latin typeface="Corbel" panose="020B0503020204020204"/>
              </a:rPr>
            </a:br>
            <a:endParaRPr kumimoji="0" lang="ru-RU" sz="4200" b="1" i="0" u="none" strike="noStrike" kern="1200" cap="none" spc="-1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</a:endParaRPr>
          </a:p>
        </p:txBody>
      </p:sp>
      <p:sp>
        <p:nvSpPr>
          <p:cNvPr id="14" name="Нижний колонтитул 2"/>
          <p:cNvSpPr>
            <a:spLocks noGrp="1"/>
          </p:cNvSpPr>
          <p:nvPr/>
        </p:nvSpPr>
        <p:spPr>
          <a:xfrm>
            <a:off x="97202" y="6705600"/>
            <a:ext cx="6915150" cy="1524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ru-RU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Garamond" pitchFamily="18" charset="0"/>
                <a:ea typeface="+mn-ea"/>
                <a:cs typeface="Arial" charset="0"/>
              </a:defRPr>
            </a:lvl1pPr>
            <a:lvl2pPr marL="341313" indent="1158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2pPr>
            <a:lvl3pPr marL="682625" indent="23177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3pPr>
            <a:lvl4pPr marL="1025525" indent="34607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4pPr>
            <a:lvl5pPr marL="1366838" indent="461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copyright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по труду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города Сургута,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173897434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5" name="Text Box 3"/>
          <p:cNvSpPr txBox="1">
            <a:spLocks noChangeArrowheads="1"/>
          </p:cNvSpPr>
          <p:nvPr/>
        </p:nvSpPr>
        <p:spPr bwMode="auto">
          <a:xfrm>
            <a:off x="609600" y="993647"/>
            <a:ext cx="11167872" cy="11499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square" lIns="18000" tIns="36000" rIns="18000" bIns="36000" anchor="ctr">
            <a:spAutoFit/>
          </a:bodyPr>
          <a:lstStyle>
            <a:lvl1pPr indent="3635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2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450000" algn="just"/>
            <a:r>
              <a:rPr lang="ru-RU" sz="1400" dirty="0"/>
              <a:t>Все принимаемые на работу лица, а также командированные в организацию работники и работники сторонних организаций, выполняющие работы на выделенном участке, обучающиеся образовательных учреждений соответствующих уровней, проходящие в организации производственную практику, и другие лица, участвующие в производственной деятельности организации, проходят в установленном порядке </a:t>
            </a:r>
            <a:r>
              <a:rPr lang="ru-RU" sz="1400" u="sng" dirty="0">
                <a:solidFill>
                  <a:srgbClr val="C00000"/>
                </a:solidFill>
              </a:rPr>
              <a:t>вводный инструктаж</a:t>
            </a:r>
            <a:r>
              <a:rPr lang="ru-RU" sz="1400" dirty="0"/>
              <a:t>, который проводит специалист по охране труда или работник, на которого приказом работодателя (или уполномоченного им лица) возложены эти обязанности.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524000" y="0"/>
            <a:ext cx="9144000" cy="40011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</a:rPr>
              <a:t>Проведение инструктажа на рабочем месте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5263576" y="2589222"/>
            <a:ext cx="8640960" cy="207325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/>
        </p:spPr>
        <p:txBody>
          <a:bodyPr wrap="square" lIns="18000" tIns="36000" rIns="18000" bIns="36000" anchor="ctr">
            <a:spAutoFit/>
          </a:bodyPr>
          <a:lstStyle>
            <a:lvl1pPr indent="3635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42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lvl="0" indent="-342900" algn="just" defTabSz="914400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800" dirty="0">
                <a:solidFill>
                  <a:prstClr val="black"/>
                </a:solidFill>
                <a:cs typeface="Times New Roman" pitchFamily="18" charset="0"/>
              </a:rPr>
              <a:t>вводный инструктаж по охране труда</a:t>
            </a:r>
            <a:endParaRPr lang="ru-RU" sz="1000" dirty="0">
              <a:solidFill>
                <a:prstClr val="black"/>
              </a:solidFill>
              <a:cs typeface="Times New Roman" pitchFamily="18" charset="0"/>
            </a:endParaRPr>
          </a:p>
          <a:p>
            <a:pPr marL="342900" lvl="0" indent="-342900" algn="just" defTabSz="914400">
              <a:spcBef>
                <a:spcPct val="0"/>
              </a:spcBef>
              <a:defRPr/>
            </a:pPr>
            <a:r>
              <a:rPr lang="ru-RU" sz="1000" dirty="0">
                <a:solidFill>
                  <a:prstClr val="black"/>
                </a:solidFill>
                <a:cs typeface="Times New Roman" pitchFamily="18" charset="0"/>
              </a:rPr>
              <a:t> </a:t>
            </a:r>
          </a:p>
          <a:p>
            <a:pPr marL="342900" lvl="0" indent="-342900" algn="just" defTabSz="914400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800" dirty="0">
                <a:solidFill>
                  <a:prstClr val="black"/>
                </a:solidFill>
                <a:cs typeface="Times New Roman" pitchFamily="18" charset="0"/>
              </a:rPr>
              <a:t>первичный инструктаж по охране труда на рабочем месте</a:t>
            </a:r>
          </a:p>
          <a:p>
            <a:pPr marL="342900" lvl="0" indent="-342900" algn="just" defTabSz="914400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sz="1000" dirty="0">
              <a:solidFill>
                <a:prstClr val="black"/>
              </a:solidFill>
              <a:cs typeface="Times New Roman" pitchFamily="18" charset="0"/>
            </a:endParaRPr>
          </a:p>
          <a:p>
            <a:pPr marL="342900" lvl="0" indent="-342900" algn="just" defTabSz="914400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800" dirty="0">
                <a:solidFill>
                  <a:prstClr val="black"/>
                </a:solidFill>
                <a:cs typeface="Times New Roman" pitchFamily="18" charset="0"/>
              </a:rPr>
              <a:t>повторный инструктаж по охране труда</a:t>
            </a:r>
          </a:p>
          <a:p>
            <a:pPr marL="342900" lvl="0" indent="-342900" algn="just" defTabSz="914400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sz="1000" dirty="0">
              <a:solidFill>
                <a:prstClr val="black"/>
              </a:solidFill>
              <a:cs typeface="Times New Roman" pitchFamily="18" charset="0"/>
            </a:endParaRPr>
          </a:p>
          <a:p>
            <a:pPr marL="342900" lvl="0" indent="-342900" algn="just" defTabSz="914400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800" dirty="0">
                <a:solidFill>
                  <a:prstClr val="black"/>
                </a:solidFill>
                <a:cs typeface="Times New Roman" pitchFamily="18" charset="0"/>
              </a:rPr>
              <a:t>внеплановый инструктаж по охране труда</a:t>
            </a:r>
          </a:p>
          <a:p>
            <a:pPr marL="342900" lvl="0" indent="-342900" algn="just" defTabSz="914400">
              <a:spcBef>
                <a:spcPct val="0"/>
              </a:spcBef>
              <a:buFont typeface="Wingdings" pitchFamily="2" charset="2"/>
              <a:buChar char="ü"/>
              <a:defRPr/>
            </a:pPr>
            <a:endParaRPr lang="ru-RU" sz="1000" dirty="0">
              <a:solidFill>
                <a:prstClr val="black"/>
              </a:solidFill>
              <a:cs typeface="Times New Roman" pitchFamily="18" charset="0"/>
            </a:endParaRPr>
          </a:p>
          <a:p>
            <a:pPr marL="342900" lvl="0" indent="-342900" algn="just" defTabSz="914400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800" dirty="0">
                <a:solidFill>
                  <a:prstClr val="black"/>
                </a:solidFill>
                <a:cs typeface="Times New Roman" pitchFamily="18" charset="0"/>
              </a:rPr>
              <a:t>целевой инструктаж по охране труда</a:t>
            </a:r>
          </a:p>
        </p:txBody>
      </p:sp>
      <p:pic>
        <p:nvPicPr>
          <p:cNvPr id="1026" name="Picture 2" descr="http://kcpk.ru/demo/ohrana/i/1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39" y="2227516"/>
            <a:ext cx="2877906" cy="2905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0" y="0"/>
            <a:ext cx="12192000" cy="582803"/>
          </a:xfrm>
          <a:prstGeom prst="rect">
            <a:avLst/>
          </a:prstGeom>
          <a:solidFill>
            <a:srgbClr val="40BAD2"/>
          </a:solidFill>
          <a:ln>
            <a:solidFill>
              <a:srgbClr val="40BAD2"/>
            </a:solidFill>
          </a:ln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b="0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endParaRPr lang="ru-RU" sz="3200" b="1" dirty="0" smtClean="0">
              <a:solidFill>
                <a:srgbClr val="000000"/>
              </a:solidFill>
              <a:latin typeface="Corbel" panose="020B0503020204020204"/>
            </a:endParaRPr>
          </a:p>
          <a:p>
            <a:pPr lvl="0" algn="ctr"/>
            <a:r>
              <a:rPr lang="ru-RU" sz="55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инструктажа на рабочем месте</a:t>
            </a:r>
            <a:r>
              <a:rPr lang="ru-RU" sz="4200" b="1" dirty="0">
                <a:solidFill>
                  <a:srgbClr val="000000"/>
                </a:solidFill>
                <a:latin typeface="Corbel" panose="020B0503020204020204"/>
              </a:rPr>
              <a:t/>
            </a:r>
            <a:br>
              <a:rPr lang="ru-RU" sz="4200" b="1" dirty="0">
                <a:solidFill>
                  <a:srgbClr val="000000"/>
                </a:solidFill>
                <a:latin typeface="Corbel" panose="020B0503020204020204"/>
              </a:rPr>
            </a:br>
            <a:endParaRPr kumimoji="0" lang="ru-RU" sz="4200" b="1" i="0" u="none" strike="noStrike" kern="1200" cap="none" spc="-1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3984" y="4968300"/>
            <a:ext cx="111800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Проведение инструктажей по охране труда </a:t>
            </a:r>
            <a:r>
              <a:rPr lang="ru-RU" b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регистрируется</a:t>
            </a:r>
            <a:r>
              <a:rPr lang="ru-RU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0"/>
              </a:spcBef>
              <a:defRPr/>
            </a:pPr>
            <a:r>
              <a:rPr lang="ru-RU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журналах </a:t>
            </a:r>
            <a:r>
              <a:rPr lang="ru-RU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вводный инструктаж</a:t>
            </a:r>
            <a:r>
              <a:rPr lang="ru-RU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– в </a:t>
            </a:r>
            <a:r>
              <a:rPr lang="ru-RU" b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журнале вводного инструктажа</a:t>
            </a:r>
            <a:r>
              <a:rPr lang="ru-RU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b="1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первичный</a:t>
            </a:r>
            <a:r>
              <a:rPr lang="ru-RU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 инструктаж </a:t>
            </a:r>
            <a:r>
              <a:rPr lang="ru-RU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на рабочем месте, </a:t>
            </a:r>
            <a:r>
              <a:rPr lang="ru-RU" b="1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повторный, внеплановый</a:t>
            </a:r>
            <a:r>
              <a:rPr lang="ru-RU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целевой</a:t>
            </a:r>
            <a:r>
              <a:rPr lang="ru-RU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 инструктаж </a:t>
            </a:r>
            <a:r>
              <a:rPr lang="ru-RU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по охране труда регистрируется </a:t>
            </a:r>
          </a:p>
          <a:p>
            <a:pPr algn="ctr">
              <a:spcBef>
                <a:spcPct val="0"/>
              </a:spcBef>
              <a:defRPr/>
            </a:pPr>
            <a:r>
              <a:rPr lang="ru-RU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журнале регистрации инструктажа на рабочем месте</a:t>
            </a:r>
            <a:r>
              <a:rPr lang="ru-RU" dirty="0" smtClean="0">
                <a:solidFill>
                  <a:srgbClr val="C8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rgbClr val="C8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5696" y="2231136"/>
            <a:ext cx="6912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инструктажа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Нижний колонтитул 2"/>
          <p:cNvSpPr>
            <a:spLocks noGrp="1"/>
          </p:cNvSpPr>
          <p:nvPr/>
        </p:nvSpPr>
        <p:spPr>
          <a:xfrm>
            <a:off x="97202" y="6705600"/>
            <a:ext cx="6915150" cy="1524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ru-RU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Garamond" pitchFamily="18" charset="0"/>
                <a:ea typeface="+mn-ea"/>
                <a:cs typeface="Arial" charset="0"/>
              </a:defRPr>
            </a:lvl1pPr>
            <a:lvl2pPr marL="341313" indent="1158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2pPr>
            <a:lvl3pPr marL="682625" indent="23177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3pPr>
            <a:lvl4pPr marL="1025525" indent="34607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4pPr>
            <a:lvl5pPr marL="1366838" indent="461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copyright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по труду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города Сургута,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343729558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7" name="Text Box 5"/>
          <p:cNvSpPr txBox="1">
            <a:spLocks noChangeArrowheads="1"/>
          </p:cNvSpPr>
          <p:nvPr/>
        </p:nvSpPr>
        <p:spPr bwMode="auto">
          <a:xfrm>
            <a:off x="1524000" y="0"/>
            <a:ext cx="9144000" cy="40011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</a:rPr>
              <a:t>Медицинские  осмотры  работников </a:t>
            </a:r>
          </a:p>
        </p:txBody>
      </p:sp>
      <p:sp>
        <p:nvSpPr>
          <p:cNvPr id="15" name="AutoShape 4"/>
          <p:cNvSpPr>
            <a:spLocks noChangeArrowheads="1"/>
          </p:cNvSpPr>
          <p:nvPr/>
        </p:nvSpPr>
        <p:spPr bwMode="auto">
          <a:xfrm>
            <a:off x="182880" y="624291"/>
            <a:ext cx="11923776" cy="1039609"/>
          </a:xfrm>
          <a:prstGeom prst="roundRect">
            <a:avLst>
              <a:gd name="adj" fmla="val 21347"/>
            </a:avLst>
          </a:prstGeom>
          <a:gradFill rotWithShape="1">
            <a:gsLst>
              <a:gs pos="0">
                <a:srgbClr val="B5FFB5"/>
              </a:gs>
              <a:gs pos="50000">
                <a:srgbClr val="FFFFFF"/>
              </a:gs>
              <a:gs pos="100000">
                <a:srgbClr val="B5FFB5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0" rIns="18000" bIns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</a:rPr>
              <a:t>Приказ Министерства здравоохранения и социального развития РФ от 12 апреля 2011 года № 302н </a:t>
            </a:r>
          </a:p>
          <a:p>
            <a:pPr algn="ctr">
              <a:lnSpc>
                <a:spcPct val="85000"/>
              </a:lnSpc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</a:rPr>
              <a:t>«Об утверждении перечней вредных и (или) опасных производственных факторов и работ, при выполнении которых проводятся обязательные предварительные и периодические медицинские осмотры (обследования), и Порядка проведения обязательных предварительных и периодических медицинских осмотров (обследований) работников, занятых на тяжелых работах и на работах с вредными и (или) опасными условиями труда».</a:t>
            </a:r>
            <a:endParaRPr lang="ru-RU" sz="1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auto">
          <a:xfrm>
            <a:off x="3560064" y="2656719"/>
            <a:ext cx="8400288" cy="891094"/>
          </a:xfrm>
          <a:prstGeom prst="roundRect">
            <a:avLst>
              <a:gd name="adj" fmla="val 2134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0" rIns="18000" bIns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200" dirty="0">
                <a:latin typeface="Times New Roman" pitchFamily="18" charset="0"/>
              </a:rPr>
              <a:t>Работники, занятые на работах с вредными и (или) опасными условиями труда (в том числе на подземных работах), а также на работах, связанных с движением транспорта, проходят обязательные предварительные (при поступлении на работу) и периодические (для лиц в возрасте до 21 года - ежегодные) медицинские осмотры для определения пригодности этих работников для выполнения поручаемой работы и предупреждения профессиональных заболеваний. В соответствии с медицинскими рекомендациями указанные работники проходят внеочередные медицинские осмотры.</a:t>
            </a:r>
          </a:p>
        </p:txBody>
      </p:sp>
      <p:pic>
        <p:nvPicPr>
          <p:cNvPr id="25" name="Рисунок 2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07167" y="3632048"/>
            <a:ext cx="1215049" cy="1293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" name="Рисунок 2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593" y="5058512"/>
            <a:ext cx="1624211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0" y="0"/>
            <a:ext cx="12192000" cy="487680"/>
          </a:xfrm>
          <a:prstGeom prst="rect">
            <a:avLst/>
          </a:prstGeom>
          <a:solidFill>
            <a:srgbClr val="40BAD2"/>
          </a:solidFill>
          <a:ln>
            <a:solidFill>
              <a:srgbClr val="40BAD2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b="0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endParaRPr lang="ru-RU" sz="2000" b="1" dirty="0" smtClean="0">
              <a:solidFill>
                <a:srgbClr val="000000"/>
              </a:solidFill>
              <a:latin typeface="Corbel" panose="020B0503020204020204"/>
            </a:endParaRPr>
          </a:p>
          <a:p>
            <a:pPr lvl="0" algn="ctr"/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Медицинские осмотры работников</a:t>
            </a:r>
            <a:endParaRPr kumimoji="0" lang="ru-RU" sz="1800" b="1" i="0" u="none" strike="noStrike" kern="1200" cap="none" spc="-1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Нижний колонтитул 2"/>
          <p:cNvSpPr>
            <a:spLocks noGrp="1"/>
          </p:cNvSpPr>
          <p:nvPr/>
        </p:nvSpPr>
        <p:spPr>
          <a:xfrm>
            <a:off x="97202" y="6705600"/>
            <a:ext cx="6915150" cy="1524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ru-RU"/>
            </a:defPPr>
            <a:lvl1pPr algn="l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>
                    <a:shade val="90000"/>
                  </a:schemeClr>
                </a:solidFill>
                <a:latin typeface="Garamond" pitchFamily="18" charset="0"/>
                <a:ea typeface="+mn-ea"/>
                <a:cs typeface="Arial" charset="0"/>
              </a:defRPr>
            </a:lvl1pPr>
            <a:lvl2pPr marL="341313" indent="1158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2pPr>
            <a:lvl3pPr marL="682625" indent="23177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3pPr>
            <a:lvl4pPr marL="1025525" indent="34607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4pPr>
            <a:lvl5pPr marL="1366838" indent="4619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ru-RU" sz="1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copyright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Управление по труду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города Сургута,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pic>
        <p:nvPicPr>
          <p:cNvPr id="5122" name="Picture 2" descr="http://news.sarbc.ru/images/orig/2014/08/img_NyyLGJ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17" y="1757489"/>
            <a:ext cx="3171088" cy="19001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AutoShape 4"/>
          <p:cNvSpPr>
            <a:spLocks noChangeArrowheads="1"/>
          </p:cNvSpPr>
          <p:nvPr/>
        </p:nvSpPr>
        <p:spPr bwMode="auto">
          <a:xfrm>
            <a:off x="3530692" y="1760847"/>
            <a:ext cx="8426335" cy="733842"/>
          </a:xfrm>
          <a:prstGeom prst="roundRect">
            <a:avLst>
              <a:gd name="adj" fmla="val 21347"/>
            </a:avLst>
          </a:prstGeom>
          <a:gradFill rotWithShape="1">
            <a:gsLst>
              <a:gs pos="0">
                <a:srgbClr val="B5FFB5"/>
              </a:gs>
              <a:gs pos="50000">
                <a:srgbClr val="FFFFFF"/>
              </a:gs>
              <a:gs pos="100000">
                <a:srgbClr val="B5FFB5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0" rIns="18000" bIns="0" anchor="ctr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до заключения трудовых договоров 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работниками определяет и утверждает перечень контингентов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работников, для которых предусмотрен предварительный при поступлении на работу и периодический медицинские осмотры. </a:t>
            </a:r>
          </a:p>
        </p:txBody>
      </p:sp>
      <p:sp>
        <p:nvSpPr>
          <p:cNvPr id="29" name="AutoShape 4"/>
          <p:cNvSpPr>
            <a:spLocks noChangeArrowheads="1"/>
          </p:cNvSpPr>
          <p:nvPr/>
        </p:nvSpPr>
        <p:spPr bwMode="auto">
          <a:xfrm>
            <a:off x="213360" y="3792010"/>
            <a:ext cx="8400288" cy="534656"/>
          </a:xfrm>
          <a:prstGeom prst="roundRect">
            <a:avLst>
              <a:gd name="adj" fmla="val 2134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0" rIns="18000" bIns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200" dirty="0">
                <a:latin typeface="Times New Roman" pitchFamily="18" charset="0"/>
              </a:rPr>
              <a:t>Работники организаций пищевой промышленности, общественного питания и торговли, водопроводных сооружений, медицинских организаций и детских учреждений, а также некоторых других работодателей проходят указанные медицинские осмотры в целях охраны здоровья населения, предупреждения возникновения и распространения заболеваний.</a:t>
            </a:r>
          </a:p>
        </p:txBody>
      </p:sp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219456" y="4484368"/>
            <a:ext cx="8400288" cy="356948"/>
          </a:xfrm>
          <a:prstGeom prst="roundRect">
            <a:avLst>
              <a:gd name="adj" fmla="val 2134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0" rIns="18000" bIns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категорий работников могут устанавливаться обязательные медицинские осмотры в начале рабочего дня (смены), а также в течение и (или) в конце рабочего дня (смены). </a:t>
            </a:r>
          </a:p>
        </p:txBody>
      </p:sp>
      <p:sp>
        <p:nvSpPr>
          <p:cNvPr id="31" name="AutoShape 4"/>
          <p:cNvSpPr>
            <a:spLocks noChangeArrowheads="1"/>
          </p:cNvSpPr>
          <p:nvPr/>
        </p:nvSpPr>
        <p:spPr bwMode="auto">
          <a:xfrm>
            <a:off x="2962656" y="5025732"/>
            <a:ext cx="8973312" cy="712875"/>
          </a:xfrm>
          <a:prstGeom prst="roundRect">
            <a:avLst>
              <a:gd name="adj" fmla="val 2134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0" rIns="18000" bIns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200" dirty="0">
                <a:latin typeface="Times New Roman" pitchFamily="18" charset="0"/>
              </a:rPr>
              <a:t>Работники, осуществляющие отдельные виды деятельности, в том числе связанной с источниками повышенной опасности (с влиянием вредных веществ и неблагоприятных производственных факторов), а также работающие в условиях повышенной опасности, проходят обязательное психиатрическое освидетельствование не реже одного раза в пять лет в порядке, устанавливаемом уполномоченным Правительством Российской Федерации федеральным органом исполнительной власти.</a:t>
            </a:r>
          </a:p>
        </p:txBody>
      </p:sp>
      <p:sp>
        <p:nvSpPr>
          <p:cNvPr id="32" name="AutoShape 4"/>
          <p:cNvSpPr>
            <a:spLocks noChangeArrowheads="1"/>
          </p:cNvSpPr>
          <p:nvPr/>
        </p:nvSpPr>
        <p:spPr bwMode="auto">
          <a:xfrm>
            <a:off x="3425952" y="6002761"/>
            <a:ext cx="8186928" cy="415844"/>
          </a:xfrm>
          <a:prstGeom prst="roundRect">
            <a:avLst>
              <a:gd name="adj" fmla="val 21347"/>
            </a:avLst>
          </a:prstGeom>
          <a:gradFill rotWithShape="1">
            <a:gsLst>
              <a:gs pos="0">
                <a:srgbClr val="B5FFB5"/>
              </a:gs>
              <a:gs pos="50000">
                <a:srgbClr val="FFFFFF"/>
              </a:gs>
              <a:gs pos="100000">
                <a:srgbClr val="B5FFB5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0" rIns="18000" bIns="0" anchor="ctr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Медицинские 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</a:rPr>
              <a:t>осмотры и психиатрические освидетельствования осуществляются </a:t>
            </a:r>
            <a:endParaRPr lang="ru-RU" sz="14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за 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</a:rPr>
              <a:t>счет средств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</a:rPr>
              <a:t>работодателя!!!!!!!</a:t>
            </a:r>
            <a:endParaRPr lang="ru-RU" sz="1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00913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">
  <a:themeElements>
    <a:clrScheme name="Рамк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ка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1864</TotalTime>
  <Words>2870</Words>
  <Application>Microsoft Office PowerPoint</Application>
  <PresentationFormat>Широкоэкранный</PresentationFormat>
  <Paragraphs>234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Corbel</vt:lpstr>
      <vt:lpstr>Times New Roman</vt:lpstr>
      <vt:lpstr>Wingdings</vt:lpstr>
      <vt:lpstr>Wingdings 2</vt:lpstr>
      <vt:lpstr>Рамка</vt:lpstr>
      <vt:lpstr>Тема Office</vt:lpstr>
      <vt:lpstr>Охрана труда в организациях малого и среднего предпринимательства</vt:lpstr>
      <vt:lpstr>Организационные мероприятия перед началом осуществления деятельности субъектом малого предпринимательства</vt:lpstr>
      <vt:lpstr>Презентация PowerPoint</vt:lpstr>
      <vt:lpstr>Презентация PowerPoint</vt:lpstr>
      <vt:lpstr>Охрана  труда  в  организации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Охрана труда в организациях малого и среднего предпринимательства</dc:title>
  <dc:creator>Марарова Светлана Михайловна</dc:creator>
  <cp:lastModifiedBy>Марарова Светлана Михайловна</cp:lastModifiedBy>
  <cp:revision>66</cp:revision>
  <cp:lastPrinted>2016-08-01T09:39:54Z</cp:lastPrinted>
  <dcterms:created xsi:type="dcterms:W3CDTF">2016-07-14T10:22:29Z</dcterms:created>
  <dcterms:modified xsi:type="dcterms:W3CDTF">2016-08-03T07:34:35Z</dcterms:modified>
</cp:coreProperties>
</file>