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8" r:id="rId3"/>
    <p:sldId id="269" r:id="rId4"/>
    <p:sldId id="268" r:id="rId5"/>
    <p:sldId id="265" r:id="rId6"/>
    <p:sldId id="270" r:id="rId7"/>
    <p:sldId id="266" r:id="rId8"/>
    <p:sldId id="267" r:id="rId9"/>
    <p:sldId id="261" r:id="rId10"/>
    <p:sldId id="260" r:id="rId11"/>
    <p:sldId id="259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00" autoAdjust="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DBE2A-0450-46EB-8F5F-A7B10051F5DD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C2AFE-5061-4BAD-B741-96BB9E200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62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2AFE-5061-4BAD-B741-96BB9E200CF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526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8B68EF3-35EF-4590-A521-36CF9C9BC00F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1E5DCE9-44E2-451A-A251-41EE978DC222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79601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8EF3-35EF-4590-A521-36CF9C9BC00F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DCE9-44E2-451A-A251-41EE978DC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6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8EF3-35EF-4590-A521-36CF9C9BC00F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DCE9-44E2-451A-A251-41EE978DC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05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8EF3-35EF-4590-A521-36CF9C9BC00F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DCE9-44E2-451A-A251-41EE978DC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58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B68EF3-35EF-4590-A521-36CF9C9BC00F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DCE9-44E2-451A-A251-41EE978DC22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03680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8EF3-35EF-4590-A521-36CF9C9BC00F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DCE9-44E2-451A-A251-41EE978DC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22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8EF3-35EF-4590-A521-36CF9C9BC00F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DCE9-44E2-451A-A251-41EE978DC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27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8EF3-35EF-4590-A521-36CF9C9BC00F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DCE9-44E2-451A-A251-41EE978DC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4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8EF3-35EF-4590-A521-36CF9C9BC00F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DCE9-44E2-451A-A251-41EE978DC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07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B68EF3-35EF-4590-A521-36CF9C9BC00F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DCE9-44E2-451A-A251-41EE978DC22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148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B68EF3-35EF-4590-A521-36CF9C9BC00F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DCE9-44E2-451A-A251-41EE978DC22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859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8B68EF3-35EF-4590-A521-36CF9C9BC00F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1E5DCE9-44E2-451A-A251-41EE978DC22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330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128" y="1377538"/>
            <a:ext cx="8361229" cy="2509142"/>
          </a:xfrm>
        </p:spPr>
        <p:txBody>
          <a:bodyPr/>
          <a:lstStyle/>
          <a:p>
            <a:r>
              <a:rPr lang="ru-RU" sz="4400" dirty="0" smtClean="0"/>
              <a:t>85 лет со дня рождения </a:t>
            </a:r>
            <a:r>
              <a:rPr lang="ru-RU" sz="4800" dirty="0" smtClean="0"/>
              <a:t>веселовой Агриппины Филипповны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учителя физики и математики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фондообразователя </a:t>
            </a:r>
            <a:r>
              <a:rPr lang="ru-RU" dirty="0"/>
              <a:t>Сургутского городского архива</a:t>
            </a:r>
          </a:p>
        </p:txBody>
      </p:sp>
    </p:spTree>
    <p:extLst>
      <p:ext uri="{BB962C8B-B14F-4D97-AF65-F5344CB8AC3E}">
        <p14:creationId xmlns:p14="http://schemas.microsoft.com/office/powerpoint/2010/main" val="29448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21143">
            <a:off x="1045930" y="338537"/>
            <a:ext cx="2900008" cy="40124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1684">
            <a:off x="3699834" y="3596194"/>
            <a:ext cx="2306829" cy="15379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9987">
            <a:off x="3644232" y="387530"/>
            <a:ext cx="2826529" cy="39144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1762">
            <a:off x="1358184" y="2786141"/>
            <a:ext cx="2230531" cy="30861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517081" y="475751"/>
            <a:ext cx="4073236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На </a:t>
            </a:r>
            <a:r>
              <a:rPr lang="ru-RU" dirty="0"/>
              <a:t>протяжении своей трудовой деятельности </a:t>
            </a:r>
            <a:r>
              <a:rPr lang="ru-RU" dirty="0" smtClean="0"/>
              <a:t>Агриппина Филипповна неоднократно </a:t>
            </a:r>
            <a:r>
              <a:rPr lang="ru-RU" dirty="0"/>
              <a:t>награждалась почетными грамотами, благодарственными письмами.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0217" y="6092115"/>
            <a:ext cx="7024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Благодарственные письма, грамота Веселовой А.Ф. (2000-2003 гг.).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Основание: Ф.143.Оп.2.Д.4.Д.5.Д.6.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9131">
            <a:off x="6646226" y="2280265"/>
            <a:ext cx="2216724" cy="15132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587" y="3943398"/>
            <a:ext cx="4123061" cy="142627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224867" y="5421537"/>
            <a:ext cx="71079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Удостоверение Веселовой А.Ф. о повышении квалификации (1998 г.)</a:t>
            </a:r>
          </a:p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Основание: Ф.143.Оп.2.Д.7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77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238">
            <a:off x="1268767" y="394775"/>
            <a:ext cx="4689580" cy="3402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638305" y="509143"/>
            <a:ext cx="5153891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«У меня было много учеников – всех не упомнить – вот некоторые:</a:t>
            </a:r>
          </a:p>
          <a:p>
            <a:pPr algn="just"/>
            <a:r>
              <a:rPr lang="ru-RU" sz="1600" i="1" dirty="0" smtClean="0">
                <a:ln w="0"/>
              </a:rPr>
              <a:t>Захаров Иван, Бакшеев Н., </a:t>
            </a:r>
            <a:r>
              <a:rPr lang="ru-RU" sz="1600" i="1" dirty="0" err="1" smtClean="0">
                <a:ln w="0"/>
              </a:rPr>
              <a:t>Тагильцева</a:t>
            </a:r>
            <a:r>
              <a:rPr lang="ru-RU" sz="1600" i="1" dirty="0" smtClean="0">
                <a:ln w="0"/>
              </a:rPr>
              <a:t> В., </a:t>
            </a:r>
            <a:r>
              <a:rPr lang="ru-RU" sz="1600" i="1" dirty="0" err="1" smtClean="0">
                <a:ln w="0"/>
              </a:rPr>
              <a:t>Деметьев</a:t>
            </a:r>
            <a:r>
              <a:rPr lang="ru-RU" sz="1600" i="1" dirty="0" smtClean="0">
                <a:ln w="0"/>
              </a:rPr>
              <a:t> К., Трофимов А., Щепёткина Таня, Антонов С., Березина О., мои сыновья, </a:t>
            </a:r>
            <a:r>
              <a:rPr lang="ru-RU" sz="1600" i="1" dirty="0" err="1" smtClean="0">
                <a:ln w="0"/>
              </a:rPr>
              <a:t>Торопчиновы</a:t>
            </a:r>
            <a:r>
              <a:rPr lang="ru-RU" sz="1600" i="1" dirty="0" smtClean="0">
                <a:ln w="0"/>
              </a:rPr>
              <a:t> Николай и Владимир, </a:t>
            </a:r>
            <a:r>
              <a:rPr lang="ru-RU" sz="1600" i="1" dirty="0" err="1" smtClean="0">
                <a:ln w="0"/>
              </a:rPr>
              <a:t>Пономарёв</a:t>
            </a:r>
            <a:r>
              <a:rPr lang="ru-RU" sz="1600" i="1" dirty="0" smtClean="0">
                <a:ln w="0"/>
              </a:rPr>
              <a:t> Федя, Сазонов Толя, Захаров Толя, </a:t>
            </a:r>
            <a:r>
              <a:rPr lang="ru-RU" sz="1600" i="1" dirty="0" err="1" smtClean="0">
                <a:ln w="0"/>
              </a:rPr>
              <a:t>Кайдалов</a:t>
            </a:r>
            <a:r>
              <a:rPr lang="ru-RU" sz="1600" i="1" dirty="0" smtClean="0">
                <a:ln w="0"/>
              </a:rPr>
              <a:t> Вова и Нина, Тришин Валера, </a:t>
            </a:r>
            <a:r>
              <a:rPr lang="ru-RU" sz="1600" i="1" dirty="0" err="1" smtClean="0">
                <a:ln w="0"/>
              </a:rPr>
              <a:t>Мунарева</a:t>
            </a:r>
            <a:r>
              <a:rPr lang="ru-RU" sz="1600" i="1" dirty="0" smtClean="0">
                <a:ln w="0"/>
              </a:rPr>
              <a:t> Таня, </a:t>
            </a:r>
            <a:r>
              <a:rPr lang="ru-RU" sz="1600" i="1" dirty="0" err="1" smtClean="0">
                <a:ln w="0"/>
              </a:rPr>
              <a:t>Ромазанова</a:t>
            </a:r>
            <a:r>
              <a:rPr lang="ru-RU" sz="1600" i="1" dirty="0" smtClean="0">
                <a:ln w="0"/>
              </a:rPr>
              <a:t> Люба, Сердюков Виталий.</a:t>
            </a:r>
          </a:p>
          <a:p>
            <a:pPr algn="just"/>
            <a:endParaRPr lang="ru-RU" sz="1600" b="0" i="1" cap="none" spc="0" dirty="0">
              <a:ln w="0"/>
              <a:solidFill>
                <a:schemeClr val="tx1"/>
              </a:solidFill>
            </a:endParaRPr>
          </a:p>
          <a:p>
            <a:pPr algn="just"/>
            <a:r>
              <a:rPr lang="ru-RU" sz="1600" i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Хочется перечислить учителей ст. поколения, с кем я работала в городе Сургуте:</a:t>
            </a:r>
          </a:p>
          <a:p>
            <a:pPr algn="just"/>
            <a:r>
              <a:rPr lang="ru-RU" sz="1600" b="0" i="1" cap="none" spc="0" dirty="0" smtClean="0">
                <a:ln w="0"/>
                <a:solidFill>
                  <a:schemeClr val="tx1"/>
                </a:solidFill>
              </a:rPr>
              <a:t>Сибирцев А.И., Алантьева Н.С., </a:t>
            </a:r>
            <a:r>
              <a:rPr lang="ru-RU" sz="1600" b="0" i="1" cap="none" spc="0" dirty="0" err="1" smtClean="0">
                <a:ln w="0"/>
                <a:solidFill>
                  <a:schemeClr val="tx1"/>
                </a:solidFill>
              </a:rPr>
              <a:t>Заряева</a:t>
            </a:r>
            <a:r>
              <a:rPr lang="ru-RU" sz="1600" b="0" i="1" cap="none" spc="0" dirty="0" smtClean="0">
                <a:ln w="0"/>
                <a:solidFill>
                  <a:schemeClr val="tx1"/>
                </a:solidFill>
              </a:rPr>
              <a:t> Вера Михайловна, </a:t>
            </a:r>
            <a:r>
              <a:rPr lang="ru-RU" sz="1600" b="0" i="1" cap="none" spc="0" dirty="0" err="1" smtClean="0">
                <a:ln w="0"/>
                <a:solidFill>
                  <a:schemeClr val="tx1"/>
                </a:solidFill>
              </a:rPr>
              <a:t>Ипполитова</a:t>
            </a:r>
            <a:r>
              <a:rPr lang="ru-RU" sz="1600" b="0" i="1" cap="none" spc="0" dirty="0" smtClean="0">
                <a:ln w="0"/>
                <a:solidFill>
                  <a:schemeClr val="tx1"/>
                </a:solidFill>
              </a:rPr>
              <a:t> Любовь Ивановна, Фёдорова Альбина Михайловны, Леонова Маргарита Ивановна, Аристова Анна Евгеньевна, Копейкина Римма Ивановна, Трифонова Тамара Михайловна, Орлова Л.И., </a:t>
            </a:r>
            <a:r>
              <a:rPr lang="ru-RU" sz="1600" b="0" i="1" cap="none" spc="0" dirty="0" err="1" smtClean="0">
                <a:ln w="0"/>
                <a:solidFill>
                  <a:schemeClr val="tx1"/>
                </a:solidFill>
              </a:rPr>
              <a:t>Кондакова</a:t>
            </a:r>
            <a:r>
              <a:rPr lang="ru-RU" sz="1600" b="0" i="1" cap="none" spc="0" dirty="0" smtClean="0">
                <a:ln w="0"/>
                <a:solidFill>
                  <a:schemeClr val="tx1"/>
                </a:solidFill>
              </a:rPr>
              <a:t> Валентина Фёдоровна. </a:t>
            </a:r>
            <a:r>
              <a:rPr lang="ru-RU" sz="1600" b="0" i="1" cap="none" spc="0" dirty="0" err="1" smtClean="0">
                <a:ln w="0"/>
                <a:solidFill>
                  <a:schemeClr val="tx1"/>
                </a:solidFill>
              </a:rPr>
              <a:t>Проводникова</a:t>
            </a:r>
            <a:r>
              <a:rPr lang="ru-RU" sz="1600" b="0" i="1" cap="none" spc="0" dirty="0" smtClean="0">
                <a:ln w="0"/>
                <a:solidFill>
                  <a:schemeClr val="tx1"/>
                </a:solidFill>
              </a:rPr>
              <a:t> Лидия Васильевна, </a:t>
            </a:r>
            <a:r>
              <a:rPr lang="ru-RU" sz="1600" b="0" i="1" cap="none" spc="0" dirty="0" err="1" smtClean="0">
                <a:ln w="0"/>
                <a:solidFill>
                  <a:schemeClr val="tx1"/>
                </a:solidFill>
              </a:rPr>
              <a:t>исаковы</a:t>
            </a:r>
            <a:r>
              <a:rPr lang="ru-RU" sz="1600" b="0" i="1" cap="none" spc="0" dirty="0" smtClean="0">
                <a:ln w="0"/>
                <a:solidFill>
                  <a:schemeClr val="tx1"/>
                </a:solidFill>
              </a:rPr>
              <a:t> Анна Фёдоровна и ее муж, Волкова Таисия Петровна, Зыкова Лидия Александровна, Морозова Людмила Владимировна, Миронова Надежда Васильевна, Плеханова Елизавета Дмитриевна».</a:t>
            </a:r>
          </a:p>
          <a:p>
            <a:pPr algn="just"/>
            <a:endParaRPr lang="ru-RU" sz="1600" dirty="0">
              <a:ln w="0"/>
            </a:endParaRPr>
          </a:p>
          <a:p>
            <a:pPr algn="just"/>
            <a:r>
              <a:rPr lang="ru-RU" sz="1400" b="0" cap="none" spc="0" dirty="0" smtClean="0">
                <a:ln w="0"/>
                <a:solidFill>
                  <a:schemeClr val="tx1"/>
                </a:solidFill>
              </a:rPr>
              <a:t>Основание: Ф.143.Оп.2.Д.1.Л.4.</a:t>
            </a:r>
            <a:endParaRPr lang="ru-RU" sz="1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3067" y="4534877"/>
            <a:ext cx="4940980" cy="16927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Групповое фото: Агриппина Филипповна сидит в первом ряду третья справа с учениками средней общеобразовательной школы № 8 (1980 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.).</a:t>
            </a:r>
          </a:p>
          <a:p>
            <a:endParaRPr lang="ru-RU" dirty="0" smtClean="0"/>
          </a:p>
          <a:p>
            <a:r>
              <a:rPr lang="ru-RU" sz="1400" dirty="0" smtClean="0"/>
              <a:t>Основание: Ф.143.Оп.2.Д.12.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5911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29" y="150292"/>
            <a:ext cx="4599432" cy="2852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496" y="1730343"/>
            <a:ext cx="2734687" cy="39906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86829" y="3135045"/>
            <a:ext cx="4599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Агриппина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Филипповна с младшим сыном Владимиром Торопчиновым (1978 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.).</a:t>
            </a:r>
          </a:p>
          <a:p>
            <a:endParaRPr lang="ru-RU" sz="1400" dirty="0" smtClean="0"/>
          </a:p>
          <a:p>
            <a:r>
              <a:rPr lang="ru-RU" sz="1400" dirty="0" smtClean="0"/>
              <a:t>Основание: Ф.143.Оп.2.Д.10.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18370" y="5777949"/>
            <a:ext cx="29009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Агриппина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Филипповна с дочерью Еленой (1980 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Основание: Ф.143.Оп.2.Д.11.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52654" y="319137"/>
            <a:ext cx="616665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b="0" i="1" cap="none" spc="0" dirty="0" smtClean="0">
                <a:ln w="0"/>
                <a:solidFill>
                  <a:schemeClr val="tx1"/>
                </a:solidFill>
              </a:rPr>
              <a:t>«В вечерних школах я работала, чтобы больничный не брать. Если дети заболеют – день просидишь, а вечером сестра или мама помогут, приглядят за ними</a:t>
            </a:r>
            <a:r>
              <a:rPr lang="ru-RU" sz="1600" b="0" i="1" cap="none" spc="0" dirty="0" smtClean="0">
                <a:ln w="0"/>
                <a:solidFill>
                  <a:schemeClr val="tx1"/>
                </a:solidFill>
              </a:rPr>
              <a:t>».</a:t>
            </a:r>
          </a:p>
          <a:p>
            <a:pPr algn="just"/>
            <a:endParaRPr lang="ru-RU" sz="1000" b="0" i="1" cap="none" spc="0" dirty="0" smtClean="0">
              <a:ln w="0"/>
              <a:solidFill>
                <a:schemeClr val="tx1"/>
              </a:solidFill>
            </a:endParaRPr>
          </a:p>
          <a:p>
            <a:pPr algn="just"/>
            <a:r>
              <a:rPr lang="ru-RU" sz="1400" i="1" dirty="0" smtClean="0">
                <a:ln w="0"/>
              </a:rPr>
              <a:t>Основание</a:t>
            </a:r>
            <a:r>
              <a:rPr lang="ru-RU" sz="1400" i="1" dirty="0" smtClean="0">
                <a:ln w="0"/>
              </a:rPr>
              <a:t>: Ф.143.Оп.2.Д.8.Л.1.</a:t>
            </a:r>
            <a:endParaRPr lang="ru-RU" sz="1400" b="0" i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2654" y="1763560"/>
            <a:ext cx="3016333" cy="2431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b="0" i="1" cap="none" spc="0" dirty="0" smtClean="0">
                <a:ln w="0"/>
                <a:solidFill>
                  <a:schemeClr val="tx1"/>
                </a:solidFill>
              </a:rPr>
              <a:t>«После окончания института работала сначала в городе Ханты-Мансийске. А в 1958 году переехали все в Сургут (родители и я с сыном 2 лет). Места не было – поэтому меня сначала взяли заменяющим учителем..».</a:t>
            </a:r>
          </a:p>
          <a:p>
            <a:pPr algn="just"/>
            <a:endParaRPr lang="ru-RU" sz="1000" i="1" dirty="0">
              <a:ln w="0"/>
            </a:endParaRPr>
          </a:p>
          <a:p>
            <a:pPr algn="just"/>
            <a:r>
              <a:rPr lang="ru-RU" sz="1400" b="0" cap="none" spc="0" dirty="0" smtClean="0">
                <a:ln w="0"/>
                <a:solidFill>
                  <a:schemeClr val="tx1"/>
                </a:solidFill>
              </a:rPr>
              <a:t>Основание: Ф.143.Оп.2.Д.1.Л.9. </a:t>
            </a:r>
            <a:endParaRPr lang="ru-RU" sz="1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6830" y="4439090"/>
            <a:ext cx="7782157" cy="1692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i="1" dirty="0" smtClean="0">
                <a:ln w="0"/>
              </a:rPr>
              <a:t>«Меня должны были распределить в свердловскую область, а я через Министерство образования хлопотала. Чтобы меня распределили в Ханты-Мансийск. И это получилось. До 1958 года я преподавала в Ханты-Мансийской школе номер один, а потом перевелась в Сургут и перевезла с собой родителей – после смерти Сталина это стало возможно».</a:t>
            </a:r>
          </a:p>
          <a:p>
            <a:pPr algn="just"/>
            <a:endParaRPr lang="ru-RU" sz="1000" b="0" i="1" cap="none" spc="0" dirty="0">
              <a:ln w="0"/>
              <a:solidFill>
                <a:schemeClr val="tx1"/>
              </a:solidFill>
            </a:endParaRPr>
          </a:p>
          <a:p>
            <a:pPr algn="just"/>
            <a:r>
              <a:rPr lang="ru-RU" sz="1400" b="0" i="1" cap="none" spc="0" dirty="0" smtClean="0">
                <a:ln w="0"/>
                <a:solidFill>
                  <a:schemeClr val="tx1"/>
                </a:solidFill>
              </a:rPr>
              <a:t>Основание: Ф.143.Оп.2.Д.8.Л.1.</a:t>
            </a:r>
            <a:endParaRPr lang="ru-RU" sz="1400" b="0" i="1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37" y="59096"/>
            <a:ext cx="3787595" cy="24760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36" y="3397401"/>
            <a:ext cx="3787595" cy="27282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08085" y="2596919"/>
            <a:ext cx="39063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Агриппина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Филипповна со старшим сыном Александром Кайгородовым (2002 г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.). Основание: Ф.143.Оп.2.Д14.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8085" y="6143498"/>
            <a:ext cx="39063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Сестра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Веселовой А.Ф. – Лидия и сыновья – Николай и Владимир (1985 г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.).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Основание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Ф.143.Оп.2.Д.13.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73881" y="59096"/>
            <a:ext cx="7279573" cy="67556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i="1" dirty="0">
                <a:ln w="0"/>
              </a:rPr>
              <a:t>Редакционные беседы</a:t>
            </a:r>
          </a:p>
          <a:p>
            <a:pPr algn="ctr"/>
            <a:endParaRPr lang="ru-RU" sz="1400" b="0" i="1" cap="none" spc="0" dirty="0" smtClean="0">
              <a:ln w="0"/>
              <a:solidFill>
                <a:schemeClr val="tx1"/>
              </a:solidFill>
            </a:endParaRPr>
          </a:p>
          <a:p>
            <a:pPr algn="just"/>
            <a:r>
              <a:rPr lang="ru-RU" sz="1500" b="0" i="1" cap="none" spc="0" dirty="0" smtClean="0">
                <a:ln w="0"/>
                <a:solidFill>
                  <a:schemeClr val="tx1"/>
                </a:solidFill>
              </a:rPr>
              <a:t>- Старшие классы я заканчивала в Ханты-Мансийске. Потом поступила в Свердловский педагогический институт.</a:t>
            </a:r>
          </a:p>
          <a:p>
            <a:pPr algn="just"/>
            <a:r>
              <a:rPr lang="ru-RU" sz="1500" i="1" dirty="0" smtClean="0">
                <a:ln w="0"/>
              </a:rPr>
              <a:t>- </a:t>
            </a:r>
            <a:r>
              <a:rPr lang="ru-RU" sz="1500" b="1" i="1" dirty="0" smtClean="0">
                <a:ln w="0"/>
              </a:rPr>
              <a:t>Чем вам заполнились те годы?</a:t>
            </a:r>
          </a:p>
          <a:p>
            <a:pPr marL="285750" indent="-285750" algn="just">
              <a:buFontTx/>
              <a:buChar char="-"/>
            </a:pPr>
            <a:r>
              <a:rPr lang="ru-RU" sz="1500" b="0" i="1" cap="none" spc="0" dirty="0" smtClean="0">
                <a:ln w="0"/>
                <a:solidFill>
                  <a:schemeClr val="tx1"/>
                </a:solidFill>
              </a:rPr>
              <a:t>Жить тогда было трудно. Родители – колхозники, денег им не платили. Приходилось рассчитывать только на себя. Поэтому на третьем и четвертом курсах я работала в вечерней школе, вела физику и математику, а днем училась в институте.</a:t>
            </a:r>
          </a:p>
          <a:p>
            <a:pPr marL="285750" indent="-285750" algn="just">
              <a:buFontTx/>
              <a:buChar char="-"/>
            </a:pPr>
            <a:r>
              <a:rPr lang="ru-RU" sz="1500" i="1" dirty="0" smtClean="0">
                <a:ln w="0"/>
              </a:rPr>
              <a:t>В студенческие годы мы с большим трудом добирались домой. Практически весь наш класс учился в Свердловске в разных институтах. До Тюмени мы доезжали поездом, а от Тюмени до Ханты-Мансийска – пароходом. Причем ходил он всего раз в неделю, иногда по нескольку дней спали на вокзале, на полу.</a:t>
            </a:r>
          </a:p>
          <a:p>
            <a:pPr marL="285750" indent="-285750" algn="just">
              <a:buFontTx/>
              <a:buChar char="-"/>
            </a:pPr>
            <a:r>
              <a:rPr lang="ru-RU" sz="1500" i="1" dirty="0" smtClean="0">
                <a:ln w="0"/>
              </a:rPr>
              <a:t>А когда ехали обратно, осенью, река мелела и пароход от Тобольска дол Тюмени шел очень медленно, пассажиров высаживали. Чтобы он смог обойти мель. Если пароход шел на дровах, то пассажиры пилили и грузили их во время остановок. Мы ездили четвертым классом, в самом низу – там, где расположены топка, так дешевле. Когда топили углем, на берег мы выходили черные. Как черти!</a:t>
            </a:r>
          </a:p>
          <a:p>
            <a:pPr marL="285750" indent="-285750" algn="just">
              <a:buFontTx/>
              <a:buChar char="-"/>
            </a:pPr>
            <a:r>
              <a:rPr lang="ru-RU" sz="1500" b="1" i="1" dirty="0" smtClean="0">
                <a:ln w="0"/>
              </a:rPr>
              <a:t>Как проводили каникулы?</a:t>
            </a:r>
          </a:p>
          <a:p>
            <a:pPr marL="285750" indent="-285750" algn="just">
              <a:buFontTx/>
              <a:buChar char="-"/>
            </a:pPr>
            <a:r>
              <a:rPr lang="ru-RU" sz="1500" i="1" dirty="0" smtClean="0">
                <a:ln w="0"/>
              </a:rPr>
              <a:t> Родителям помогала. Очень любила ездить верхом, в седле держалась получше некоторых парней. У меня своя лошадь была, Малышка, так я на ней все лето то копны возила, то боронила. А стала постарше, вставала – и за конные грабли. Руки и шея постоянно в мозолях были.</a:t>
            </a:r>
          </a:p>
          <a:p>
            <a:pPr marL="285750" indent="-285750" algn="just">
              <a:buFontTx/>
              <a:buChar char="-"/>
            </a:pPr>
            <a:r>
              <a:rPr lang="ru-RU" sz="1500" b="0" i="1" cap="none" spc="0" dirty="0" smtClean="0">
                <a:ln w="0"/>
                <a:solidFill>
                  <a:schemeClr val="tx1"/>
                </a:solidFill>
              </a:rPr>
              <a:t>Лето пролетала быстро, родители собирали меня обратно в Свердловск, нагружали мои и без того нелегкие деревянные чемоданы продуктами. Денег-то не было, а кушать хотелось, вот они и поддерживали меня, чтобы я там хоть первое время с голоду не умирала. Давали сушенную рыбу, мамину стряпню… </a:t>
            </a:r>
          </a:p>
          <a:p>
            <a:pPr algn="just"/>
            <a:endParaRPr lang="ru-RU" sz="1500" i="1" dirty="0" smtClean="0">
              <a:ln w="0"/>
            </a:endParaRPr>
          </a:p>
          <a:p>
            <a:pPr algn="just"/>
            <a:r>
              <a:rPr lang="ru-RU" sz="1500" i="1" dirty="0" smtClean="0">
                <a:ln w="0"/>
              </a:rPr>
              <a:t>Основание: Ф.143.Оп.2.Д.8.</a:t>
            </a:r>
            <a:r>
              <a:rPr lang="ru-RU" sz="1500" b="0" i="1" cap="none" spc="0" dirty="0" smtClean="0">
                <a:ln w="0"/>
                <a:solidFill>
                  <a:schemeClr val="tx1"/>
                </a:solidFill>
              </a:rPr>
              <a:t> </a:t>
            </a:r>
            <a:endParaRPr lang="ru-RU" sz="1500" b="0" i="1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11" y="308759"/>
            <a:ext cx="5494017" cy="52429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054010" y="5697655"/>
            <a:ext cx="5494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Вырезка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газеты «Новый город» - «Учу внуков моих учеников» (04.10.2003 г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.).</a:t>
            </a:r>
          </a:p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 Ф.143.Оп.2.Д.8.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55822" y="5451433"/>
            <a:ext cx="4750130" cy="132343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Документы </a:t>
            </a:r>
            <a:r>
              <a:rPr lang="ru-RU" sz="1600" dirty="0" smtClean="0"/>
              <a:t>были </a:t>
            </a:r>
            <a:r>
              <a:rPr lang="ru-RU" sz="1600" dirty="0"/>
              <a:t>переданы в Сургутский городской архив лично </a:t>
            </a:r>
            <a:r>
              <a:rPr lang="ru-RU" sz="1600" dirty="0" smtClean="0"/>
              <a:t>Агриппиной Филипповной Веселовой в </a:t>
            </a:r>
            <a:r>
              <a:rPr lang="ru-RU" sz="1600" dirty="0"/>
              <a:t>октябре 2003 года, среди которых биографические документы, документы педагогической деятельности, фотографии.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38305" y="23751"/>
            <a:ext cx="5367647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Редакционные беседы</a:t>
            </a:r>
          </a:p>
          <a:p>
            <a:pPr algn="just"/>
            <a:r>
              <a:rPr lang="ru-RU" sz="1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Агриппина Филипповна, расскажите о своей семье, откуда вы родом?</a:t>
            </a:r>
            <a:endParaRPr lang="ru-RU" sz="1400" b="0" cap="none" spc="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400" i="1" dirty="0" smtClean="0">
                <a:ln w="0"/>
              </a:rPr>
              <a:t>- …</a:t>
            </a:r>
          </a:p>
          <a:p>
            <a:pPr algn="just"/>
            <a:r>
              <a:rPr lang="ru-RU" sz="1400" i="1" dirty="0" smtClean="0">
                <a:ln w="0"/>
              </a:rPr>
              <a:t>В </a:t>
            </a:r>
            <a:r>
              <a:rPr lang="ru-RU" sz="1400" i="1" dirty="0">
                <a:ln w="0"/>
              </a:rPr>
              <a:t>первый класс я пошла в 1941 году. К нам тогда привезли эвакуированных ребят ленинградского детского дома, и в нашем поселке появилась средняя школа. В 1945 году война закончилась, детдомовцев увезли обратно, а школу вновь сделали начальной. Пришлось ходить за знаниями в село Елизарово, что в пятнадцати километрах от нашего поселка</a:t>
            </a:r>
          </a:p>
          <a:p>
            <a:pPr algn="just"/>
            <a:r>
              <a:rPr lang="ru-RU" sz="1400" i="1" dirty="0" smtClean="0">
                <a:ln w="0"/>
              </a:rPr>
              <a:t> - </a:t>
            </a:r>
            <a:r>
              <a:rPr lang="ru-RU" sz="1400" b="1" i="1" dirty="0" smtClean="0">
                <a:ln w="0"/>
              </a:rPr>
              <a:t>Пешком?!</a:t>
            </a:r>
          </a:p>
          <a:p>
            <a:pPr algn="just"/>
            <a:r>
              <a:rPr lang="ru-RU" sz="1400" b="0" i="1" cap="none" spc="0" dirty="0" smtClean="0">
                <a:ln w="0"/>
                <a:solidFill>
                  <a:schemeClr val="tx1"/>
                </a:solidFill>
              </a:rPr>
              <a:t>- Да. Зимой – на лыжах. Тогда это не казалось чем-то удивительным, из ряда вон выходящим. Через три года, в 1948-м, приехала в Сургут. Здесь жила моя сестра. Тогда тут не ходили автобусы и не было моста на Черный Мыс. В Сургуте я училась в седьмом классе. Моим учителем физики был Аркадий Степанович Знаменский. Помню, он всегда ходил без шапки, даже в лютые морозы. В честь Аркадия Степановича назвали музыкальную школу. В их семье было единственное в Сургуте пианино. </a:t>
            </a:r>
            <a:r>
              <a:rPr lang="ru-RU" sz="1400" i="1" dirty="0" smtClean="0">
                <a:ln w="0"/>
              </a:rPr>
              <a:t>К ним ходили смотреть на этот инструмент. Некоторым ребятам он давал уроки игры на пианино – так сказать, для души. Еще он ходил на охоту, рыбачил. Его очень любили ученики, на уроках Аркадия Степановича не было скучно, он занятно все объяснял и показывал. </a:t>
            </a:r>
            <a:endParaRPr lang="ru-RU" sz="1400" b="0" i="1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3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81" y="269212"/>
            <a:ext cx="3630168" cy="566545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169581" y="5962085"/>
            <a:ext cx="3630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Агриппины Филипповны в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городе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Сургуте (1960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.).</a:t>
            </a:r>
          </a:p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Основание: Ф.143.Оп.2.Д.93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29942" y="269212"/>
            <a:ext cx="6179128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/>
              <a:t>«Мои родители – </a:t>
            </a:r>
            <a:r>
              <a:rPr lang="ru-RU" sz="1600" i="1" dirty="0" smtClean="0"/>
              <a:t>Коркины </a:t>
            </a:r>
            <a:r>
              <a:rPr lang="ru-RU" sz="1600" i="1" dirty="0"/>
              <a:t>Екатерина </a:t>
            </a:r>
            <a:r>
              <a:rPr lang="ru-RU" sz="1600" i="1" dirty="0" smtClean="0"/>
              <a:t>Ивановна и Филипп </a:t>
            </a:r>
            <a:r>
              <a:rPr lang="ru-RU" sz="1600" i="1" dirty="0"/>
              <a:t>Фомич </a:t>
            </a:r>
            <a:r>
              <a:rPr lang="ru-RU" sz="1600" i="1" dirty="0" smtClean="0"/>
              <a:t>– были </a:t>
            </a:r>
            <a:r>
              <a:rPr lang="ru-RU" sz="1600" i="1" dirty="0"/>
              <a:t>сосланы в </a:t>
            </a:r>
            <a:r>
              <a:rPr lang="ru-RU" sz="1600" i="1" dirty="0" smtClean="0"/>
              <a:t>1930 году из Свердловской области, как кулаки. Вместе с моей сестрой, которой тогда  </a:t>
            </a:r>
            <a:r>
              <a:rPr lang="ru-RU" sz="1600" i="1" dirty="0"/>
              <a:t>было четыре </a:t>
            </a:r>
            <a:r>
              <a:rPr lang="ru-RU" sz="1600" i="1" dirty="0" smtClean="0"/>
              <a:t>года, на пароходе привезли в поселок Кедровый Елизаровского сельсовета Ханты-Мансийского района. А в 1933 году родилась я».</a:t>
            </a:r>
          </a:p>
          <a:p>
            <a:pPr algn="just"/>
            <a:endParaRPr lang="ru-RU" sz="1400" i="1" dirty="0" smtClean="0"/>
          </a:p>
          <a:p>
            <a:pPr algn="just"/>
            <a:r>
              <a:rPr lang="ru-RU" sz="1400" i="1" dirty="0" smtClean="0"/>
              <a:t>Основание: Ф.143.Оп.2.Д.8.Л.1.</a:t>
            </a:r>
            <a:endParaRPr lang="ru-RU" sz="14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29942" y="2514987"/>
            <a:ext cx="6179128" cy="34470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/>
              <a:t>«В </a:t>
            </a:r>
            <a:r>
              <a:rPr lang="ru-RU" sz="1600" i="1" dirty="0"/>
              <a:t>1941 году я пошла в первый класс. К нам привезли детский дом из города Ленинграда. Колхозники очень внимательно относились к приезжим. Нас, детей, к детдомовцам не допускали: думали, что мы их заразим. Ленинградцы привезли с собой патефоны, баяны, струнные инструменты. У нас этого не было. Мы пробирались к окнам детдома и смотрели, что и как они делают. Дети репетировали танцы – лезгинку, яблочко, гопак и т.д. Мы всё это запоминали, приходили ко мне домой, брали свои инструменты – ковшик, заслонку от русской печи, ложки – и старались сыграть ту музыку и станцевать те танцы, которые видели в детдоме. Потом даже выступали в </a:t>
            </a:r>
            <a:r>
              <a:rPr lang="ru-RU" sz="1600" i="1" dirty="0" smtClean="0"/>
              <a:t>клубе».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Из воспоминаний Веселовой А.Ф.</a:t>
            </a:r>
            <a:endParaRPr lang="ru-RU" sz="1400" dirty="0"/>
          </a:p>
          <a:p>
            <a:pPr algn="just"/>
            <a:r>
              <a:rPr lang="ru-RU" sz="1400" dirty="0" smtClean="0"/>
              <a:t>Основание: Ф.143.Оп.2.Д.1.Л.6.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789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293" y="219991"/>
            <a:ext cx="8157155" cy="4328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48302" y="967860"/>
            <a:ext cx="5296395" cy="50167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/>
              <a:t>«Как </a:t>
            </a:r>
            <a:r>
              <a:rPr lang="ru-RU" sz="1600" i="1" dirty="0"/>
              <a:t>во время войны, так и после, все дети вместе со взрослыми работали в колхозе. Утром по посёлку ходила старушка, стучала по изгороди и выкрикивала, кого, куда, на какую работу направляют. Иногда это делали вечером, чтобы утром уже все знали, где они работают. Наравне с взрослыми выкрикивали и имена детей.</a:t>
            </a:r>
          </a:p>
          <a:p>
            <a:pPr algn="just"/>
            <a:r>
              <a:rPr lang="ru-RU" sz="1600" i="1" dirty="0"/>
              <a:t>Работы были и в посёлке, и за Обью были дальние покосы. Везде выращивали хлеб, картофель, капусту, морковь, огурцы. Были фермы молочного скота, лошадей, свиней, овец, и везде надо было работать. Народу не хватало. Я стала работать еще до школы. Любила работать на лошадях – возила копны, боронила, потом конные грабли. Научилась вязать снопы. Мы, конечно, завидовали ленинградским детдомовцам: их не заставляли работать в колхозе. Они только работали на участке около детского дома. У них была лучше одежда, еда. Мы учились в одних классах, писали на газетах вместо чернил </a:t>
            </a:r>
            <a:r>
              <a:rPr lang="ru-RU" sz="1600" i="1" dirty="0" smtClean="0"/>
              <a:t>чагой».</a:t>
            </a:r>
          </a:p>
          <a:p>
            <a:pPr algn="just"/>
            <a:endParaRPr lang="ru-RU" sz="1600" i="1" dirty="0"/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 Ф.143.Оп.2.Д.1.Л.8, 8 об.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1184">
            <a:off x="1538314" y="1294324"/>
            <a:ext cx="3798212" cy="47449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774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4173">
            <a:off x="1110647" y="321551"/>
            <a:ext cx="2149221" cy="27429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4943">
            <a:off x="7863122" y="3961459"/>
            <a:ext cx="3866427" cy="24258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52603" y="406683"/>
            <a:ext cx="81583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Из воспоминаний Веселовой А.Ф.</a:t>
            </a:r>
            <a:endParaRPr lang="ru-RU" sz="16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242">
            <a:off x="8313305" y="2989794"/>
            <a:ext cx="3679922" cy="23559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45871" y="1706181"/>
            <a:ext cx="8365079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Весь хлеб, что выращивали в колхозе, сдавали государству, а колхозникам почти ничего не давали. Шла война – всё для фронта. Моя бабушка вязала носки, рукавицы – всё это посылками слали на фронт.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45871" y="767462"/>
            <a:ext cx="836508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войны в посёлок провели радио. Я помню передачу: «Наши войска оставили Кривой рог». Все переживали, а я думала – я тогда училась в первом классе: «Что так переживать? Ну и пусть немцы заберут этот рог – он же ещё и кривой!».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4644" y="3274512"/>
            <a:ext cx="73812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/>
              <a:t>«Я </a:t>
            </a:r>
            <a:r>
              <a:rPr lang="ru-RU" sz="1600" i="1" dirty="0"/>
              <a:t>хорошо помню окончание войны. Телефонные провода подходили к домику на берегу реки. 9 мая позвонили из Ханты-Мансийска и сообщили об окончании войны. Телефонисты бегали по берегу и кричали – «Победа!». На другой стороне речки </a:t>
            </a:r>
            <a:r>
              <a:rPr lang="ru-RU" sz="1600" i="1" dirty="0" err="1"/>
              <a:t>Охлым</a:t>
            </a:r>
            <a:r>
              <a:rPr lang="ru-RU" sz="1600" i="1" dirty="0"/>
              <a:t> их услышали </a:t>
            </a:r>
            <a:r>
              <a:rPr lang="ru-RU" sz="1600" i="1" dirty="0" err="1"/>
              <a:t>кедровские</a:t>
            </a:r>
            <a:r>
              <a:rPr lang="ru-RU" sz="1600" i="1" dirty="0"/>
              <a:t> пастухи. Они поскакали верхом в посёлок, крича: «Победа! Победа!» Моя мама, была в то время председателем колхоза, вынесла единственный в посёлке патефон, поставила на стол, посреди улицы и завела какую-то пластинку (их всего-то было две или три штуки). Собрались люди и стали двигаться один за другим вокруг стола, притоптывая. Все плакали, так как много людей на войне погибло. Напротив этого стола был домишко семьи Трубиных. У них было 10 сыновей, и только двое остались в живых, те, которых по возрасту не взяли в армию. Остальные </a:t>
            </a:r>
            <a:r>
              <a:rPr lang="ru-RU" sz="1600" i="1" dirty="0" smtClean="0"/>
              <a:t>погибли».</a:t>
            </a:r>
          </a:p>
          <a:p>
            <a:endParaRPr lang="ru-RU" sz="1600" i="1" dirty="0"/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 Ф.143.Оп.2.Д.1.Л.6 об.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33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0455">
            <a:off x="1071919" y="1158542"/>
            <a:ext cx="6121387" cy="38449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838312">
            <a:off x="961901" y="795647"/>
            <a:ext cx="518951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Автобиография Веселовой А.Ф. Основание: Ф.143.Оп.2.Д.1.Л.2.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50826" y="610981"/>
            <a:ext cx="45245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Сургуте в то время не было машин, автобусов, на Черный Мыс не было моста и за Сайму. Где сейчас микрорайон ГРЭС – было колхозное поле – росла капуста, картошка.</a:t>
            </a:r>
          </a:p>
          <a:p>
            <a:pPr algn="just"/>
            <a:endParaRPr lang="ru-RU" sz="16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Из автобиографии Веселовой А.Ф.</a:t>
            </a:r>
          </a:p>
          <a:p>
            <a:pPr algn="just"/>
            <a:r>
              <a:rPr lang="ru-RU" sz="16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 Ф.143.Оп.2.Д.1.Л.1 об.</a:t>
            </a:r>
            <a:endParaRPr lang="ru-RU" sz="16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318161" y="2280062"/>
            <a:ext cx="2470068" cy="6650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687274" y="2647662"/>
            <a:ext cx="4188052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Мою сестру перевели по работе в другое место, мне пришлось ехать в Ханты-Мансийск, чтобы учиться – жила Перековке у знакомых. Но Перековке тоже жили сосланные кулаки. Когда жила на Перековке, то чтобы хозяева дали тарелку супа – я доила им корову, стирала бельё, мыла полы и правила животы старушкам (это меня моя бабушка научила). 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43844" y="5330018"/>
            <a:ext cx="8431482" cy="1231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бывало прихожу из школы, а уже старушки ждут меня – мне было стыдно девчонок своих, но эти старушки и кормили меня… </a:t>
            </a:r>
          </a:p>
          <a:p>
            <a:pPr algn="just"/>
            <a:endParaRPr lang="ru-RU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воспоминаний Веселовой А.Ф.</a:t>
            </a:r>
          </a:p>
          <a:p>
            <a:pPr algn="just"/>
            <a:r>
              <a:rPr lang="ru-RU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 Ф.143.Оп.2.Д.1.Л.1 об.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4245245" y="1815638"/>
            <a:ext cx="2648565" cy="633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508166" y="3372592"/>
            <a:ext cx="2624447" cy="6822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9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0030" y="3063029"/>
            <a:ext cx="10901549" cy="36317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«Рядом </a:t>
            </a:r>
            <a:r>
              <a:rPr lang="ru-RU" i="1" dirty="0"/>
              <a:t>был детский дом. Узнав о Победе, ленинградцы стали всё ломать: и окна, и мебель, и все кричали: «Всё, мы уезжаем домой!».</a:t>
            </a:r>
          </a:p>
          <a:p>
            <a:pPr algn="just"/>
            <a:r>
              <a:rPr lang="ru-RU" i="1" dirty="0"/>
              <a:t>Детский дом, действительно, скоро увезли, и нашу школу снова сделали начальной. Пришлось мне в пятом классе ходить учиться за 15 км в село Елизарово. Как-то осенью мы на уроке вдруг услышали крики на улице: «Немцев привезли!». Мы сорвались с урока и побежали к конторе колхоза. Там стояло много подвод, а в розвальнях сидели пленные немцы. Они были одеты так же, как мы видели в кино: в шинелях, на головах пилотки, повязанные поверх шарфами, платками. Я была маленькая, ничего не видела из-за толпы и поэтому полезла под ногами, крича: «Пустите, я же никогда не видела живых немцев!» Кто-то толкнул меня, и я полетела прямо на немца. Он был рыжий, толстый и зло смотрел на меня. Я испугалась и стала пробираться обратно. Немцев увезли в посёлок </a:t>
            </a:r>
            <a:r>
              <a:rPr lang="ru-RU" i="1" dirty="0" err="1"/>
              <a:t>Урманный</a:t>
            </a:r>
            <a:r>
              <a:rPr lang="ru-RU" i="1" dirty="0"/>
              <a:t>, где они должны были работать на </a:t>
            </a:r>
            <a:r>
              <a:rPr lang="ru-RU" i="1" dirty="0" smtClean="0"/>
              <a:t>лесозаготовках».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 Ф.143.Оп.2.Д.1.Л.7 об.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264" y="406973"/>
            <a:ext cx="4106386" cy="26066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777" y="408246"/>
            <a:ext cx="4069478" cy="2605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136" y="-1"/>
            <a:ext cx="8157155" cy="3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229">
            <a:off x="5563316" y="996924"/>
            <a:ext cx="6018424" cy="37745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893219">
            <a:off x="6691316" y="766396"/>
            <a:ext cx="53241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Автобиография Веселовой А.Ф. Основание: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Ф.143.Оп.2.Д.1.Л.2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3771" y="430373"/>
            <a:ext cx="4395682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b="0" i="1" cap="none" spc="0" dirty="0" smtClean="0">
                <a:ln w="0"/>
                <a:solidFill>
                  <a:schemeClr val="tx1"/>
                </a:solidFill>
              </a:rPr>
              <a:t>На первую з/плату я купила себе часы «звездочка». Помню ехала в трамвае и все через минуту смотрела на часы. Один мужчина спросил: «Давно купила часы?».</a:t>
            </a:r>
          </a:p>
          <a:p>
            <a:pPr algn="just"/>
            <a:r>
              <a:rPr lang="ru-RU" sz="1600" i="1" dirty="0" smtClean="0">
                <a:ln w="0"/>
              </a:rPr>
              <a:t>В уценённом магазине купила себе одежду…, так как ходила в мужских полуботинках, в шали, в фуфайке, которую сделала мне моя бабушка… Платье было только одно и то не первой свежести (с заплатками). А городские студенты одевались совсем не так…</a:t>
            </a:r>
          </a:p>
          <a:p>
            <a:pPr algn="just"/>
            <a:endParaRPr lang="ru-RU" sz="1600" b="0" i="1" cap="none" spc="0" dirty="0" smtClean="0">
              <a:ln w="0"/>
              <a:solidFill>
                <a:schemeClr val="tx1"/>
              </a:solidFill>
            </a:endParaRPr>
          </a:p>
          <a:p>
            <a:pPr algn="just"/>
            <a:r>
              <a:rPr lang="ru-RU" sz="16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воспоминаний Веселовой А.Ф.</a:t>
            </a:r>
          </a:p>
          <a:p>
            <a:pPr algn="just"/>
            <a:r>
              <a:rPr lang="ru-RU" sz="16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 Ф.143.Оп.2.Д.1.Л.2 об.</a:t>
            </a:r>
            <a:endParaRPr lang="ru-RU" sz="16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3771" y="4405791"/>
            <a:ext cx="6044541" cy="12926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 в 1958 году вновь стала работать в Сургуте и купила нам домишко маленький по ул. Гагарина, 55 (сейчас там стоят два тополя, что я посадила веточками). Это напротив почты и клуба «Энергетик». Родителей перевезли тоже.</a:t>
            </a:r>
          </a:p>
          <a:p>
            <a:pPr algn="just"/>
            <a:endParaRPr lang="ru-RU" sz="1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716488" y="3028208"/>
            <a:ext cx="2600696" cy="6953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83771" y="5775290"/>
            <a:ext cx="1118183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b="0" i="1" cap="none" spc="0" dirty="0" smtClean="0">
                <a:ln w="0"/>
                <a:solidFill>
                  <a:schemeClr val="tx1"/>
                </a:solidFill>
              </a:rPr>
              <a:t>Когда родители жили в Кедровом: мама работала продавцом, председателем колхоза, а папа был звероводом (разводил серебристо-черных лисиц) за это  он занимал </a:t>
            </a:r>
            <a:r>
              <a:rPr lang="en-US" sz="1600" b="0" i="1" cap="none" spc="0" dirty="0" smtClean="0">
                <a:ln w="0"/>
                <a:solidFill>
                  <a:schemeClr val="tx1"/>
                </a:solidFill>
              </a:rPr>
              <a:t>I</a:t>
            </a:r>
            <a:r>
              <a:rPr lang="ru-RU" sz="1600" b="0" i="1" cap="none" spc="0" dirty="0" smtClean="0">
                <a:ln w="0"/>
                <a:solidFill>
                  <a:schemeClr val="tx1"/>
                </a:solidFill>
              </a:rPr>
              <a:t> место по округу, его отправляли в Москву на с/выставку…</a:t>
            </a:r>
          </a:p>
          <a:p>
            <a:pPr algn="just"/>
            <a:endParaRPr lang="ru-RU" sz="14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Из автобиографии Веселовой А.Ф. Основание: Ф.143.Оп.2.Д.1.Л.3.</a:t>
            </a:r>
            <a:endParaRPr lang="ru-RU" sz="1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7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33" y="755656"/>
            <a:ext cx="6689828" cy="41726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9333" y="305096"/>
            <a:ext cx="668982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автобиографии Веселовой А.Ф. Основание: Ф.143.Оп.2.Д.1.Л.3 об.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83335" y="755656"/>
            <a:ext cx="4251366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b="0" i="1" cap="none" spc="0" dirty="0" smtClean="0">
                <a:ln w="0"/>
                <a:solidFill>
                  <a:schemeClr val="tx1"/>
                </a:solidFill>
              </a:rPr>
              <a:t>«Сначала я работала в вечерней школе № 1 (где сейчас находится «Дом творчества юных»). Я была завучем, а директором был Бубновский М.Я. (мой учитель). Затем мы с Трофимовой Зоей Харитоновной перешли в </a:t>
            </a:r>
            <a:r>
              <a:rPr lang="ru-RU" b="0" i="1" cap="none" spc="0" dirty="0" err="1" smtClean="0">
                <a:ln w="0"/>
                <a:solidFill>
                  <a:schemeClr val="tx1"/>
                </a:solidFill>
              </a:rPr>
              <a:t>гороно</a:t>
            </a:r>
            <a:r>
              <a:rPr lang="ru-RU" b="0" i="1" cap="none" spc="0" dirty="0" smtClean="0">
                <a:ln w="0"/>
                <a:solidFill>
                  <a:schemeClr val="tx1"/>
                </a:solidFill>
              </a:rPr>
              <a:t> (она заведующей, а я – инспектором) – это когда Сургут назвали городом.</a:t>
            </a:r>
          </a:p>
          <a:p>
            <a:pPr algn="just"/>
            <a:r>
              <a:rPr lang="ru-RU" i="1" dirty="0" smtClean="0">
                <a:ln w="0"/>
              </a:rPr>
              <a:t>Работала в зоне № 7 в школе с заключенными. Затем перешла в школу № 8».</a:t>
            </a:r>
          </a:p>
          <a:p>
            <a:pPr algn="just"/>
            <a:endParaRPr lang="ru-RU" sz="1400" b="0" cap="none" spc="0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автобиографии Веселовой А.Ф. основание: Ф.143.Оп.2.Д.1.Л.4. </a:t>
            </a:r>
            <a:endParaRPr lang="ru-RU" sz="1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9333" y="5521603"/>
            <a:ext cx="11065368" cy="8002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Человеку необходимо постоянно быть чем-то занятым и физически, и умственно. Недавно по телевизору слышала: надо свой ум все время заставлять работать, иначе можно совсем отупеть…</a:t>
            </a:r>
          </a:p>
          <a:p>
            <a:pPr algn="just"/>
            <a:r>
              <a:rPr lang="ru-RU" sz="1400" dirty="0" smtClean="0">
                <a:ln w="0"/>
                <a:solidFill>
                  <a:schemeClr val="tx1"/>
                </a:solidFill>
              </a:rPr>
              <a:t>Из беседы с Веселовой А.Ф. Основание: Ф.143.Оп.2.Д.8.</a:t>
            </a:r>
            <a:endParaRPr lang="ru-RU" sz="1400" b="0" cap="none" spc="0" dirty="0">
              <a:ln w="0"/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68779" y="3491345"/>
            <a:ext cx="27669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725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56" y="142503"/>
            <a:ext cx="3943281" cy="27639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153" y="2775857"/>
            <a:ext cx="3943281" cy="29574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840456" y="305195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Слева направо: Вершинина Алевтина Аркадьевна, директор средней общеобразовательной школы № 8 (1991-2015 гг.), Веселова Агриппина Филипповна (2002 г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.).</a:t>
            </a:r>
          </a:p>
          <a:p>
            <a:pPr algn="just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Основание: Ф.143.Оп.2.Д.15.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0434" y="573331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Слева направо: Веселова Агриппина Филипповна, Онучкина Наталья Вениаминовна, завуч средней общеобразовательной школы № 8 (2003 г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.).</a:t>
            </a:r>
          </a:p>
          <a:p>
            <a:pPr algn="just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Основание: Ф.143.Оп.2.Д.16.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72644" y="695670"/>
            <a:ext cx="6683790" cy="1354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b="0" i="1" cap="none" spc="0" dirty="0" smtClean="0">
                <a:ln w="0"/>
                <a:solidFill>
                  <a:schemeClr val="tx1"/>
                </a:solidFill>
              </a:rPr>
              <a:t>«В 8 школе я начала трудиться с первого дня ее открытия. Ее директором был Андрей Николаевич Сибирцев, а завучем – Нина Сергеевна Алантьева».</a:t>
            </a:r>
          </a:p>
          <a:p>
            <a:pPr algn="just"/>
            <a:endParaRPr lang="ru-RU" sz="1400" i="1" dirty="0" smtClean="0">
              <a:ln w="0"/>
            </a:endParaRPr>
          </a:p>
          <a:p>
            <a:pPr algn="just"/>
            <a:r>
              <a:rPr lang="ru-RU" sz="1400" i="1" dirty="0" smtClean="0">
                <a:ln w="0"/>
              </a:rPr>
              <a:t>Основание: Ф.143.Оп.2.Д.8.Л.1.</a:t>
            </a:r>
            <a:endParaRPr lang="ru-RU" sz="1400" b="0" i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0456" y="4202933"/>
            <a:ext cx="7068510" cy="14157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i="1" dirty="0" smtClean="0"/>
              <a:t>«Кроме </a:t>
            </a:r>
            <a:r>
              <a:rPr lang="ru-RU" i="1" dirty="0"/>
              <a:t>этого ко мне обращались ученики с просьбой позаниматься с их детьми или внуками по математике или физике. Приятно, не смотря на возраст, быть востребованным </a:t>
            </a:r>
            <a:r>
              <a:rPr lang="ru-RU" i="1" dirty="0" smtClean="0"/>
              <a:t>человеком».</a:t>
            </a:r>
          </a:p>
          <a:p>
            <a:endParaRPr lang="ru-RU" i="1" dirty="0"/>
          </a:p>
          <a:p>
            <a:r>
              <a:rPr lang="ru-RU" sz="1400" i="1" dirty="0" smtClean="0"/>
              <a:t>Основание: Ф.143.Оп.2.Д.8.Л.1.</a:t>
            </a:r>
            <a:endParaRPr lang="ru-RU" sz="14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0456" y="5856428"/>
            <a:ext cx="4919076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/>
              <a:t>У Агриппины Филипповны Веселовой учились известные всему городу Сургуту люди: Иван Захаров, Анатолий Трофимов, Анатолий Сазонов. </a:t>
            </a:r>
          </a:p>
        </p:txBody>
      </p:sp>
    </p:spTree>
    <p:extLst>
      <p:ext uri="{BB962C8B-B14F-4D97-AF65-F5344CB8AC3E}">
        <p14:creationId xmlns:p14="http://schemas.microsoft.com/office/powerpoint/2010/main" val="18457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512</TotalTime>
  <Words>2493</Words>
  <Application>Microsoft Office PowerPoint</Application>
  <PresentationFormat>Широкоэкранный</PresentationFormat>
  <Paragraphs>119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Franklin Gothic Book</vt:lpstr>
      <vt:lpstr>Times New Roman</vt:lpstr>
      <vt:lpstr>Crop</vt:lpstr>
      <vt:lpstr>85 лет со дня рождения веселовой Агриппины Филипповны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Щиголь Юлия Владимировна</dc:creator>
  <cp:lastModifiedBy>Щиголь Юлия Владимировна</cp:lastModifiedBy>
  <cp:revision>104</cp:revision>
  <dcterms:created xsi:type="dcterms:W3CDTF">2018-06-07T04:16:30Z</dcterms:created>
  <dcterms:modified xsi:type="dcterms:W3CDTF">2018-06-08T10:13:10Z</dcterms:modified>
</cp:coreProperties>
</file>