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12"/>
  </p:notesMasterIdLst>
  <p:handoutMasterIdLst>
    <p:handoutMasterId r:id="rId13"/>
  </p:handoutMasterIdLst>
  <p:sldIdLst>
    <p:sldId id="353" r:id="rId2"/>
    <p:sldId id="383" r:id="rId3"/>
    <p:sldId id="387" r:id="rId4"/>
    <p:sldId id="377" r:id="rId5"/>
    <p:sldId id="365" r:id="rId6"/>
    <p:sldId id="386" r:id="rId7"/>
    <p:sldId id="389" r:id="rId8"/>
    <p:sldId id="369" r:id="rId9"/>
    <p:sldId id="388" r:id="rId10"/>
    <p:sldId id="38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0BE"/>
    <a:srgbClr val="99A1C8"/>
    <a:srgbClr val="8574EC"/>
    <a:srgbClr val="5A67A6"/>
    <a:srgbClr val="3909E7"/>
    <a:srgbClr val="5090C9"/>
    <a:srgbClr val="D9E7F0"/>
    <a:srgbClr val="E9ECF3"/>
    <a:srgbClr val="C0DFD0"/>
    <a:srgbClr val="FE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B07A-40E0-A2D0-8655C6A0785C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07A-40E0-A2D0-8655C6A0785C}"/>
              </c:ext>
            </c:extLst>
          </c:dPt>
          <c:dLbls>
            <c:dLbl>
              <c:idx val="0"/>
              <c:layout>
                <c:manualLayout>
                  <c:x val="-0.21202567368623976"/>
                  <c:y val="0.12735776247973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 (31%)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8770124637008"/>
                      <c:h val="9.90318406195906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07A-40E0-A2D0-8655C6A078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 (69%)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6550070109414"/>
                      <c:h val="9.8907428759515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7A-40E0-A2D0-8655C6A07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замечаниями</c:v>
                </c:pt>
                <c:pt idx="1">
                  <c:v>отзывы без замечаний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A-40E0-A2D0-8655C6A07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805842944379695E-2"/>
          <c:y val="0.89022834645669302"/>
          <c:w val="0.94994330805582383"/>
          <c:h val="0.10977165354330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A2-4567-A828-4208D315B50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A2-4567-A828-4208D315B507}"/>
              </c:ext>
            </c:extLst>
          </c:dPt>
          <c:dLbls>
            <c:dLbl>
              <c:idx val="0"/>
              <c:layout>
                <c:manualLayout>
                  <c:x val="-0.18186750545155217"/>
                  <c:y val="-0.3039648675994502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 (74%)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36999231195273"/>
                      <c:h val="0.19151551066523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7A2-4567-A828-4208D315B5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 (26%)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1114205056527"/>
                      <c:h val="0.12664736364018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7A2-4567-A828-4208D315B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</c:v>
                </c:pt>
                <c:pt idx="1">
                  <c:v>урегулированы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2-4567-A828-4208D315B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17245590669801"/>
          <c:y val="0.84080776969124926"/>
          <c:w val="0.68965508818660404"/>
          <c:h val="0.14026478551379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754D0-5B54-43CD-AEA2-5A2017E1F242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14E1130-CDFD-4E8F-907A-E1A0EC213B23}" type="pres">
      <dgm:prSet presAssocID="{234754D0-5B54-43CD-AEA2-5A2017E1F2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629304-8F91-4AF8-B130-F3345D6A1392}" type="pres">
      <dgm:prSet presAssocID="{234754D0-5B54-43CD-AEA2-5A2017E1F242}" presName="Name1" presStyleCnt="0"/>
      <dgm:spPr/>
      <dgm:t>
        <a:bodyPr/>
        <a:lstStyle/>
        <a:p>
          <a:endParaRPr lang="ru-RU"/>
        </a:p>
      </dgm:t>
    </dgm:pt>
    <dgm:pt modelId="{E73DBB30-2967-4065-BEDD-1549664CDDBD}" type="pres">
      <dgm:prSet presAssocID="{234754D0-5B54-43CD-AEA2-5A2017E1F242}" presName="cycle" presStyleCnt="0"/>
      <dgm:spPr/>
      <dgm:t>
        <a:bodyPr/>
        <a:lstStyle/>
        <a:p>
          <a:endParaRPr lang="ru-RU"/>
        </a:p>
      </dgm:t>
    </dgm:pt>
    <dgm:pt modelId="{75B5E872-FED5-4FF4-A7E8-602F7A4B25D6}" type="pres">
      <dgm:prSet presAssocID="{234754D0-5B54-43CD-AEA2-5A2017E1F242}" presName="srcNode" presStyleLbl="node1" presStyleIdx="0" presStyleCnt="0"/>
      <dgm:spPr/>
      <dgm:t>
        <a:bodyPr/>
        <a:lstStyle/>
        <a:p>
          <a:endParaRPr lang="ru-RU"/>
        </a:p>
      </dgm:t>
    </dgm:pt>
    <dgm:pt modelId="{14551A26-AAB5-4008-9FB1-B8958E7A4D2D}" type="pres">
      <dgm:prSet presAssocID="{234754D0-5B54-43CD-AEA2-5A2017E1F242}" presName="conn" presStyleLbl="parChTrans1D2" presStyleIdx="0" presStyleCnt="1"/>
      <dgm:spPr/>
      <dgm:t>
        <a:bodyPr/>
        <a:lstStyle/>
        <a:p>
          <a:endParaRPr lang="ru-RU"/>
        </a:p>
      </dgm:t>
    </dgm:pt>
    <dgm:pt modelId="{3AFDAA1D-4045-4BC0-920E-5AE09325F04D}" type="pres">
      <dgm:prSet presAssocID="{234754D0-5B54-43CD-AEA2-5A2017E1F242}" presName="extraNode" presStyleLbl="node1" presStyleIdx="0" presStyleCnt="0"/>
      <dgm:spPr/>
      <dgm:t>
        <a:bodyPr/>
        <a:lstStyle/>
        <a:p>
          <a:endParaRPr lang="ru-RU"/>
        </a:p>
      </dgm:t>
    </dgm:pt>
    <dgm:pt modelId="{F2AEA4A4-8CF9-41A7-8E5A-4D326C982C0E}" type="pres">
      <dgm:prSet presAssocID="{234754D0-5B54-43CD-AEA2-5A2017E1F242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2FA3FD8D-E77A-43F8-A3DE-026328A36302}" type="presOf" srcId="{234754D0-5B54-43CD-AEA2-5A2017E1F242}" destId="{914E1130-CDFD-4E8F-907A-E1A0EC213B23}" srcOrd="0" destOrd="0" presId="urn:microsoft.com/office/officeart/2008/layout/VerticalCurvedList"/>
    <dgm:cxn modelId="{50EAA26A-951B-49C5-B3A9-A67D23A3F23F}" type="presParOf" srcId="{914E1130-CDFD-4E8F-907A-E1A0EC213B23}" destId="{84629304-8F91-4AF8-B130-F3345D6A1392}" srcOrd="0" destOrd="0" presId="urn:microsoft.com/office/officeart/2008/layout/VerticalCurvedList"/>
    <dgm:cxn modelId="{86D174F9-251D-4FAE-9A30-67139CC99193}" type="presParOf" srcId="{84629304-8F91-4AF8-B130-F3345D6A1392}" destId="{E73DBB30-2967-4065-BEDD-1549664CDDBD}" srcOrd="0" destOrd="0" presId="urn:microsoft.com/office/officeart/2008/layout/VerticalCurvedList"/>
    <dgm:cxn modelId="{5BAACB74-E869-458D-A991-497615B37B24}" type="presParOf" srcId="{E73DBB30-2967-4065-BEDD-1549664CDDBD}" destId="{75B5E872-FED5-4FF4-A7E8-602F7A4B25D6}" srcOrd="0" destOrd="0" presId="urn:microsoft.com/office/officeart/2008/layout/VerticalCurvedList"/>
    <dgm:cxn modelId="{03D7D828-D87C-4A70-BF5D-DC33E71605C4}" type="presParOf" srcId="{E73DBB30-2967-4065-BEDD-1549664CDDBD}" destId="{14551A26-AAB5-4008-9FB1-B8958E7A4D2D}" srcOrd="1" destOrd="0" presId="urn:microsoft.com/office/officeart/2008/layout/VerticalCurvedList"/>
    <dgm:cxn modelId="{E5331193-5102-42B3-B051-F79AF82A3C57}" type="presParOf" srcId="{E73DBB30-2967-4065-BEDD-1549664CDDBD}" destId="{3AFDAA1D-4045-4BC0-920E-5AE09325F04D}" srcOrd="2" destOrd="0" presId="urn:microsoft.com/office/officeart/2008/layout/VerticalCurvedList"/>
    <dgm:cxn modelId="{B4DB1B72-5A85-475E-85C9-1AF4C1A8D733}" type="presParOf" srcId="{E73DBB30-2967-4065-BEDD-1549664CDDBD}" destId="{F2AEA4A4-8CF9-41A7-8E5A-4D326C982C0E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5E845-5BEC-496F-B74C-CF5D69908E7D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66BE3C-3F62-4C1B-8C75-E7049DFC19C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F2B94-0692-4807-B6EB-5AD868CF7554}" type="parTrans" cxnId="{148B4029-1066-4235-B84C-5FE0993B5108}">
      <dgm:prSet/>
      <dgm:spPr/>
      <dgm:t>
        <a:bodyPr/>
        <a:lstStyle/>
        <a:p>
          <a:endParaRPr lang="ru-RU"/>
        </a:p>
      </dgm:t>
    </dgm:pt>
    <dgm:pt modelId="{6404A7F3-E6CD-43C1-BEC7-15707B0018FE}" type="sibTrans" cxnId="{148B4029-1066-4235-B84C-5FE0993B5108}">
      <dgm:prSet/>
      <dgm:spPr/>
      <dgm:t>
        <a:bodyPr/>
        <a:lstStyle/>
        <a:p>
          <a:endParaRPr lang="ru-RU"/>
        </a:p>
      </dgm:t>
    </dgm:pt>
    <dgm:pt modelId="{73481D17-D0EE-40C2-A56D-6087B7061A3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предлагаемого регулирования федеральному законодательству, наличие избыточных полномочий органов власти либо их недостаточность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3774B-756F-4A64-B67D-D1FABC2A8039}" type="parTrans" cxnId="{670F70D3-68D0-4192-A6E4-D7A5B8A21395}">
      <dgm:prSet/>
      <dgm:spPr/>
      <dgm:t>
        <a:bodyPr/>
        <a:lstStyle/>
        <a:p>
          <a:endParaRPr lang="ru-RU"/>
        </a:p>
      </dgm:t>
    </dgm:pt>
    <dgm:pt modelId="{4C320FE4-056A-4B7D-9636-187F48C153E5}" type="sibTrans" cxnId="{670F70D3-68D0-4192-A6E4-D7A5B8A21395}">
      <dgm:prSet/>
      <dgm:spPr/>
      <dgm:t>
        <a:bodyPr/>
        <a:lstStyle/>
        <a:p>
          <a:endParaRPr lang="ru-RU"/>
        </a:p>
      </dgm:t>
    </dgm:pt>
    <dgm:pt modelId="{043BEA5C-380F-4BEE-890F-76725BEF7D6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требование органами власти излишних документов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F6295-4C63-4C29-8441-61421C9FA774}" type="parTrans" cxnId="{196AFDEC-A6F1-4AAC-867A-C20AB3EE740B}">
      <dgm:prSet/>
      <dgm:spPr/>
      <dgm:t>
        <a:bodyPr/>
        <a:lstStyle/>
        <a:p>
          <a:endParaRPr lang="ru-RU"/>
        </a:p>
      </dgm:t>
    </dgm:pt>
    <dgm:pt modelId="{6AEF265D-4600-43B7-8F86-F5B0568476B9}" type="sibTrans" cxnId="{196AFDEC-A6F1-4AAC-867A-C20AB3EE740B}">
      <dgm:prSet/>
      <dgm:spPr/>
      <dgm:t>
        <a:bodyPr/>
        <a:lstStyle/>
        <a:p>
          <a:endParaRPr lang="ru-RU"/>
        </a:p>
      </dgm:t>
    </dgm:pt>
    <dgm:pt modelId="{6B631925-CCF2-444D-9CC5-4981361B90E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введение необоснованных ограничений для субъектов предпринимательской и инвестиционной деятельности, ограничение конкуренции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BBDC2-FDB2-4B66-9DDD-6BBCC913B844}" type="parTrans" cxnId="{FEF91B68-9796-4A0F-8B5D-052CB12E4542}">
      <dgm:prSet/>
      <dgm:spPr/>
      <dgm:t>
        <a:bodyPr/>
        <a:lstStyle/>
        <a:p>
          <a:endParaRPr lang="ru-RU"/>
        </a:p>
      </dgm:t>
    </dgm:pt>
    <dgm:pt modelId="{539AAF89-899D-4B4A-AB7A-616591577B84}" type="sibTrans" cxnId="{FEF91B68-9796-4A0F-8B5D-052CB12E4542}">
      <dgm:prSet/>
      <dgm:spPr/>
      <dgm:t>
        <a:bodyPr/>
        <a:lstStyle/>
        <a:p>
          <a:endParaRPr lang="ru-RU"/>
        </a:p>
      </dgm:t>
    </dgm:pt>
    <dgm:pt modelId="{46165254-0972-4505-A29B-2A26E157ABCC}" type="pres">
      <dgm:prSet presAssocID="{8D65E845-5BEC-496F-B74C-CF5D69908E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52DEA7-01D1-45BA-8BB8-C521840F778D}" type="pres">
      <dgm:prSet presAssocID="{8D65E845-5BEC-496F-B74C-CF5D69908E7D}" presName="Name1" presStyleCnt="0"/>
      <dgm:spPr/>
      <dgm:t>
        <a:bodyPr/>
        <a:lstStyle/>
        <a:p>
          <a:endParaRPr lang="ru-RU"/>
        </a:p>
      </dgm:t>
    </dgm:pt>
    <dgm:pt modelId="{5F5AFEDE-4010-449E-A8BC-7308DD8B351A}" type="pres">
      <dgm:prSet presAssocID="{8D65E845-5BEC-496F-B74C-CF5D69908E7D}" presName="cycle" presStyleCnt="0"/>
      <dgm:spPr/>
      <dgm:t>
        <a:bodyPr/>
        <a:lstStyle/>
        <a:p>
          <a:endParaRPr lang="ru-RU"/>
        </a:p>
      </dgm:t>
    </dgm:pt>
    <dgm:pt modelId="{E122442E-38D1-4F67-8196-A255460FA6C2}" type="pres">
      <dgm:prSet presAssocID="{8D65E845-5BEC-496F-B74C-CF5D69908E7D}" presName="srcNode" presStyleLbl="node1" presStyleIdx="0" presStyleCnt="4"/>
      <dgm:spPr/>
      <dgm:t>
        <a:bodyPr/>
        <a:lstStyle/>
        <a:p>
          <a:endParaRPr lang="ru-RU"/>
        </a:p>
      </dgm:t>
    </dgm:pt>
    <dgm:pt modelId="{00154633-42FA-477E-BF4A-8B6BE0CCD955}" type="pres">
      <dgm:prSet presAssocID="{8D65E845-5BEC-496F-B74C-CF5D69908E7D}" presName="conn" presStyleLbl="parChTrans1D2" presStyleIdx="0" presStyleCnt="1"/>
      <dgm:spPr/>
      <dgm:t>
        <a:bodyPr/>
        <a:lstStyle/>
        <a:p>
          <a:endParaRPr lang="ru-RU"/>
        </a:p>
      </dgm:t>
    </dgm:pt>
    <dgm:pt modelId="{2B9EEBEE-8F48-47A3-9FF3-D22C2263A3E8}" type="pres">
      <dgm:prSet presAssocID="{8D65E845-5BEC-496F-B74C-CF5D69908E7D}" presName="extraNode" presStyleLbl="node1" presStyleIdx="0" presStyleCnt="4"/>
      <dgm:spPr/>
      <dgm:t>
        <a:bodyPr/>
        <a:lstStyle/>
        <a:p>
          <a:endParaRPr lang="ru-RU"/>
        </a:p>
      </dgm:t>
    </dgm:pt>
    <dgm:pt modelId="{362D7CD2-CEBB-4C50-9FC3-D4A8CDAF7E63}" type="pres">
      <dgm:prSet presAssocID="{8D65E845-5BEC-496F-B74C-CF5D69908E7D}" presName="dstNode" presStyleLbl="node1" presStyleIdx="0" presStyleCnt="4"/>
      <dgm:spPr/>
      <dgm:t>
        <a:bodyPr/>
        <a:lstStyle/>
        <a:p>
          <a:endParaRPr lang="ru-RU"/>
        </a:p>
      </dgm:t>
    </dgm:pt>
    <dgm:pt modelId="{33D55D52-295F-4A61-9FFE-AC9439D4FF73}" type="pres">
      <dgm:prSet presAssocID="{2F66BE3C-3F62-4C1B-8C75-E7049DFC19CB}" presName="text_1" presStyleLbl="node1" presStyleIdx="0" presStyleCnt="4" custScaleY="98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77935-0C4D-4D79-B090-334739E8194E}" type="pres">
      <dgm:prSet presAssocID="{2F66BE3C-3F62-4C1B-8C75-E7049DFC19CB}" presName="accent_1" presStyleCnt="0"/>
      <dgm:spPr/>
    </dgm:pt>
    <dgm:pt modelId="{E1E7CFB4-83C3-400C-95CA-EF5277B264F1}" type="pres">
      <dgm:prSet presAssocID="{2F66BE3C-3F62-4C1B-8C75-E7049DFC19CB}" presName="accentRepeatNode" presStyleLbl="solidFgAcc1" presStyleIdx="0" presStyleCnt="4" custScaleY="95565" custLinFactNeighborX="-3543" custLinFactNeighborY="48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6C494A-1916-4F57-BD61-80C4ADF5128E}" type="pres">
      <dgm:prSet presAssocID="{73481D17-D0EE-40C2-A56D-6087B7061A3A}" presName="text_2" presStyleLbl="node1" presStyleIdx="1" presStyleCnt="4" custScaleY="92371" custLinFactNeighborX="-334" custLinFactNeighborY="-4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C0C35-CEF0-4136-A8AD-FB209F984F00}" type="pres">
      <dgm:prSet presAssocID="{73481D17-D0EE-40C2-A56D-6087B7061A3A}" presName="accent_2" presStyleCnt="0"/>
      <dgm:spPr/>
    </dgm:pt>
    <dgm:pt modelId="{9A766DCE-BCC0-4A51-AD7E-EE4638124EE1}" type="pres">
      <dgm:prSet presAssocID="{73481D17-D0EE-40C2-A56D-6087B7061A3A}" presName="accentRepeatNode" presStyleLbl="solidFgAcc1" presStyleIdx="1" presStyleCnt="4" custScaleX="91540" custScaleY="96976" custLinFactNeighborX="-17181" custLinFactNeighborY="-25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8A5395-09B5-40CE-9963-C287EEB53AAB}" type="pres">
      <dgm:prSet presAssocID="{043BEA5C-380F-4BEE-890F-76725BEF7D6D}" presName="text_3" presStyleLbl="node1" presStyleIdx="2" presStyleCnt="4" custScaleY="80604" custLinFactNeighborX="-337" custLinFactNeighborY="-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25A5-D872-435C-9354-86F8867653BA}" type="pres">
      <dgm:prSet presAssocID="{043BEA5C-380F-4BEE-890F-76725BEF7D6D}" presName="accent_3" presStyleCnt="0"/>
      <dgm:spPr/>
    </dgm:pt>
    <dgm:pt modelId="{AA6B6BD7-A21E-443E-B33F-A453C21CE262}" type="pres">
      <dgm:prSet presAssocID="{043BEA5C-380F-4BEE-890F-76725BEF7D6D}" presName="accentRepeatNode" presStyleLbl="solidFgAcc1" presStyleIdx="2" presStyleCnt="4" custLinFactNeighborX="-6626" custLinFactNeighborY="-39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4C759-3D17-48EE-A8E9-F9E9A5B82973}" type="pres">
      <dgm:prSet presAssocID="{6B631925-CCF2-444D-9CC5-4981361B90E0}" presName="text_4" presStyleLbl="node1" presStyleIdx="3" presStyleCnt="4" custScaleX="98098" custScaleY="106029" custLinFactNeighborX="551" custLinFactNeighborY="-1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811AE-D6B5-42B0-833A-66E1AC6559C3}" type="pres">
      <dgm:prSet presAssocID="{6B631925-CCF2-444D-9CC5-4981361B90E0}" presName="accent_4" presStyleCnt="0"/>
      <dgm:spPr/>
    </dgm:pt>
    <dgm:pt modelId="{5E07569A-4FC5-40E4-93C6-B351238566B9}" type="pres">
      <dgm:prSet presAssocID="{6B631925-CCF2-444D-9CC5-4981361B90E0}" presName="accentRepeatNode" presStyleLbl="solidFgAcc1" presStyleIdx="3" presStyleCnt="4" custScaleY="104799" custLinFactNeighborX="6027" custLinFactNeighborY="-84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BB88058-77EB-4BA8-9E95-8285E436ED0F}" type="presOf" srcId="{043BEA5C-380F-4BEE-890F-76725BEF7D6D}" destId="{518A5395-09B5-40CE-9963-C287EEB53AAB}" srcOrd="0" destOrd="0" presId="urn:microsoft.com/office/officeart/2008/layout/VerticalCurvedList"/>
    <dgm:cxn modelId="{670F70D3-68D0-4192-A6E4-D7A5B8A21395}" srcId="{8D65E845-5BEC-496F-B74C-CF5D69908E7D}" destId="{73481D17-D0EE-40C2-A56D-6087B7061A3A}" srcOrd="1" destOrd="0" parTransId="{21A3774B-756F-4A64-B67D-D1FABC2A8039}" sibTransId="{4C320FE4-056A-4B7D-9636-187F48C153E5}"/>
    <dgm:cxn modelId="{FEF91B68-9796-4A0F-8B5D-052CB12E4542}" srcId="{8D65E845-5BEC-496F-B74C-CF5D69908E7D}" destId="{6B631925-CCF2-444D-9CC5-4981361B90E0}" srcOrd="3" destOrd="0" parTransId="{44ABBDC2-FDB2-4B66-9DDD-6BBCC913B844}" sibTransId="{539AAF89-899D-4B4A-AB7A-616591577B84}"/>
    <dgm:cxn modelId="{148B4029-1066-4235-B84C-5FE0993B5108}" srcId="{8D65E845-5BEC-496F-B74C-CF5D69908E7D}" destId="{2F66BE3C-3F62-4C1B-8C75-E7049DFC19CB}" srcOrd="0" destOrd="0" parTransId="{4FAF2B94-0692-4807-B6EB-5AD868CF7554}" sibTransId="{6404A7F3-E6CD-43C1-BEC7-15707B0018FE}"/>
    <dgm:cxn modelId="{57FE1A43-AA00-4BF3-9616-37C9505288CB}" type="presOf" srcId="{2F66BE3C-3F62-4C1B-8C75-E7049DFC19CB}" destId="{33D55D52-295F-4A61-9FFE-AC9439D4FF73}" srcOrd="0" destOrd="0" presId="urn:microsoft.com/office/officeart/2008/layout/VerticalCurvedList"/>
    <dgm:cxn modelId="{B512B64B-6855-4996-8582-8423B41218AF}" type="presOf" srcId="{6404A7F3-E6CD-43C1-BEC7-15707B0018FE}" destId="{00154633-42FA-477E-BF4A-8B6BE0CCD955}" srcOrd="0" destOrd="0" presId="urn:microsoft.com/office/officeart/2008/layout/VerticalCurvedList"/>
    <dgm:cxn modelId="{26A6B5AF-0128-4841-A782-29C4065B3898}" type="presOf" srcId="{73481D17-D0EE-40C2-A56D-6087B7061A3A}" destId="{296C494A-1916-4F57-BD61-80C4ADF5128E}" srcOrd="0" destOrd="0" presId="urn:microsoft.com/office/officeart/2008/layout/VerticalCurvedList"/>
    <dgm:cxn modelId="{90A4231F-8A29-43CB-8E43-1BFD8D0AB785}" type="presOf" srcId="{8D65E845-5BEC-496F-B74C-CF5D69908E7D}" destId="{46165254-0972-4505-A29B-2A26E157ABCC}" srcOrd="0" destOrd="0" presId="urn:microsoft.com/office/officeart/2008/layout/VerticalCurvedList"/>
    <dgm:cxn modelId="{196AFDEC-A6F1-4AAC-867A-C20AB3EE740B}" srcId="{8D65E845-5BEC-496F-B74C-CF5D69908E7D}" destId="{043BEA5C-380F-4BEE-890F-76725BEF7D6D}" srcOrd="2" destOrd="0" parTransId="{703F6295-4C63-4C29-8441-61421C9FA774}" sibTransId="{6AEF265D-4600-43B7-8F86-F5B0568476B9}"/>
    <dgm:cxn modelId="{B7463BA3-A08D-4B30-958A-9E874362CC34}" type="presOf" srcId="{6B631925-CCF2-444D-9CC5-4981361B90E0}" destId="{A684C759-3D17-48EE-A8E9-F9E9A5B82973}" srcOrd="0" destOrd="0" presId="urn:microsoft.com/office/officeart/2008/layout/VerticalCurvedList"/>
    <dgm:cxn modelId="{E6964A9C-DEB1-4C09-BA8C-85D2129C1261}" type="presParOf" srcId="{46165254-0972-4505-A29B-2A26E157ABCC}" destId="{6C52DEA7-01D1-45BA-8BB8-C521840F778D}" srcOrd="0" destOrd="0" presId="urn:microsoft.com/office/officeart/2008/layout/VerticalCurvedList"/>
    <dgm:cxn modelId="{62363B4C-2E9A-446E-98BB-DB86B2EDBF84}" type="presParOf" srcId="{6C52DEA7-01D1-45BA-8BB8-C521840F778D}" destId="{5F5AFEDE-4010-449E-A8BC-7308DD8B351A}" srcOrd="0" destOrd="0" presId="urn:microsoft.com/office/officeart/2008/layout/VerticalCurvedList"/>
    <dgm:cxn modelId="{5D08A03A-E242-41AC-8E5A-114DD0D714C3}" type="presParOf" srcId="{5F5AFEDE-4010-449E-A8BC-7308DD8B351A}" destId="{E122442E-38D1-4F67-8196-A255460FA6C2}" srcOrd="0" destOrd="0" presId="urn:microsoft.com/office/officeart/2008/layout/VerticalCurvedList"/>
    <dgm:cxn modelId="{4BDB810D-1316-4CA5-AAE0-F0ADA31F0B9E}" type="presParOf" srcId="{5F5AFEDE-4010-449E-A8BC-7308DD8B351A}" destId="{00154633-42FA-477E-BF4A-8B6BE0CCD955}" srcOrd="1" destOrd="0" presId="urn:microsoft.com/office/officeart/2008/layout/VerticalCurvedList"/>
    <dgm:cxn modelId="{ECD270DE-C271-4CE7-B987-F0E15FF0376A}" type="presParOf" srcId="{5F5AFEDE-4010-449E-A8BC-7308DD8B351A}" destId="{2B9EEBEE-8F48-47A3-9FF3-D22C2263A3E8}" srcOrd="2" destOrd="0" presId="urn:microsoft.com/office/officeart/2008/layout/VerticalCurvedList"/>
    <dgm:cxn modelId="{B49DAE71-9148-4BEB-B29E-FDC2F104DA2E}" type="presParOf" srcId="{5F5AFEDE-4010-449E-A8BC-7308DD8B351A}" destId="{362D7CD2-CEBB-4C50-9FC3-D4A8CDAF7E63}" srcOrd="3" destOrd="0" presId="urn:microsoft.com/office/officeart/2008/layout/VerticalCurvedList"/>
    <dgm:cxn modelId="{FD02FDC6-033F-45BF-AAB9-25CD8C7CC7E0}" type="presParOf" srcId="{6C52DEA7-01D1-45BA-8BB8-C521840F778D}" destId="{33D55D52-295F-4A61-9FFE-AC9439D4FF73}" srcOrd="1" destOrd="0" presId="urn:microsoft.com/office/officeart/2008/layout/VerticalCurvedList"/>
    <dgm:cxn modelId="{48B9A094-02FD-43EF-955B-E0359F4AA9AC}" type="presParOf" srcId="{6C52DEA7-01D1-45BA-8BB8-C521840F778D}" destId="{82B77935-0C4D-4D79-B090-334739E8194E}" srcOrd="2" destOrd="0" presId="urn:microsoft.com/office/officeart/2008/layout/VerticalCurvedList"/>
    <dgm:cxn modelId="{3EDF6EA2-346B-427A-A332-010ADC75F5EC}" type="presParOf" srcId="{82B77935-0C4D-4D79-B090-334739E8194E}" destId="{E1E7CFB4-83C3-400C-95CA-EF5277B264F1}" srcOrd="0" destOrd="0" presId="urn:microsoft.com/office/officeart/2008/layout/VerticalCurvedList"/>
    <dgm:cxn modelId="{C544A7E2-F193-4575-9BF7-5B35E1B44A7E}" type="presParOf" srcId="{6C52DEA7-01D1-45BA-8BB8-C521840F778D}" destId="{296C494A-1916-4F57-BD61-80C4ADF5128E}" srcOrd="3" destOrd="0" presId="urn:microsoft.com/office/officeart/2008/layout/VerticalCurvedList"/>
    <dgm:cxn modelId="{A4A9EFAA-EA5F-48DB-A6AC-952212DD8F13}" type="presParOf" srcId="{6C52DEA7-01D1-45BA-8BB8-C521840F778D}" destId="{0B7C0C35-CEF0-4136-A8AD-FB209F984F00}" srcOrd="4" destOrd="0" presId="urn:microsoft.com/office/officeart/2008/layout/VerticalCurvedList"/>
    <dgm:cxn modelId="{52B1BA2A-50BA-4A9D-8673-1B4125E4031D}" type="presParOf" srcId="{0B7C0C35-CEF0-4136-A8AD-FB209F984F00}" destId="{9A766DCE-BCC0-4A51-AD7E-EE4638124EE1}" srcOrd="0" destOrd="0" presId="urn:microsoft.com/office/officeart/2008/layout/VerticalCurvedList"/>
    <dgm:cxn modelId="{E3EF751D-F07F-4EB4-A07B-EE1B249AC1B2}" type="presParOf" srcId="{6C52DEA7-01D1-45BA-8BB8-C521840F778D}" destId="{518A5395-09B5-40CE-9963-C287EEB53AAB}" srcOrd="5" destOrd="0" presId="urn:microsoft.com/office/officeart/2008/layout/VerticalCurvedList"/>
    <dgm:cxn modelId="{03C54759-52D4-43DB-926B-27BB15C913D1}" type="presParOf" srcId="{6C52DEA7-01D1-45BA-8BB8-C521840F778D}" destId="{D62325A5-D872-435C-9354-86F8867653BA}" srcOrd="6" destOrd="0" presId="urn:microsoft.com/office/officeart/2008/layout/VerticalCurvedList"/>
    <dgm:cxn modelId="{53E22C9E-D95D-4404-87EF-CED49C9FE428}" type="presParOf" srcId="{D62325A5-D872-435C-9354-86F8867653BA}" destId="{AA6B6BD7-A21E-443E-B33F-A453C21CE262}" srcOrd="0" destOrd="0" presId="urn:microsoft.com/office/officeart/2008/layout/VerticalCurvedList"/>
    <dgm:cxn modelId="{755BCBED-98CE-4B2F-99B9-3AC99086B139}" type="presParOf" srcId="{6C52DEA7-01D1-45BA-8BB8-C521840F778D}" destId="{A684C759-3D17-48EE-A8E9-F9E9A5B82973}" srcOrd="7" destOrd="0" presId="urn:microsoft.com/office/officeart/2008/layout/VerticalCurvedList"/>
    <dgm:cxn modelId="{7CF119FD-96FF-4757-8B27-3F91515ECBF0}" type="presParOf" srcId="{6C52DEA7-01D1-45BA-8BB8-C521840F778D}" destId="{2F9811AE-D6B5-42B0-833A-66E1AC6559C3}" srcOrd="8" destOrd="0" presId="urn:microsoft.com/office/officeart/2008/layout/VerticalCurvedList"/>
    <dgm:cxn modelId="{BBC3FAC5-C321-4372-9283-0D2E784E475A}" type="presParOf" srcId="{2F9811AE-D6B5-42B0-833A-66E1AC6559C3}" destId="{5E07569A-4FC5-40E4-93C6-B351238566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54633-42FA-477E-BF4A-8B6BE0CCD955}">
      <dsp:nvSpPr>
        <dsp:cNvPr id="0" name=""/>
        <dsp:cNvSpPr/>
      </dsp:nvSpPr>
      <dsp:spPr>
        <a:xfrm>
          <a:off x="-6380065" y="-975886"/>
          <a:ext cx="7594134" cy="7594134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55D52-295F-4A61-9FFE-AC9439D4FF73}">
      <dsp:nvSpPr>
        <dsp:cNvPr id="0" name=""/>
        <dsp:cNvSpPr/>
      </dsp:nvSpPr>
      <dsp:spPr>
        <a:xfrm>
          <a:off x="635336" y="440785"/>
          <a:ext cx="8270606" cy="85401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336" y="440785"/>
        <a:ext cx="8270606" cy="854019"/>
      </dsp:txXfrm>
    </dsp:sp>
    <dsp:sp modelId="{E1E7CFB4-83C3-400C-95CA-EF5277B264F1}">
      <dsp:nvSpPr>
        <dsp:cNvPr id="0" name=""/>
        <dsp:cNvSpPr/>
      </dsp:nvSpPr>
      <dsp:spPr>
        <a:xfrm>
          <a:off x="54380" y="401532"/>
          <a:ext cx="1085026" cy="10369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C494A-1916-4F57-BD61-80C4ADF5128E}">
      <dsp:nvSpPr>
        <dsp:cNvPr id="0" name=""/>
        <dsp:cNvSpPr/>
      </dsp:nvSpPr>
      <dsp:spPr>
        <a:xfrm>
          <a:off x="1107031" y="1731602"/>
          <a:ext cx="7772950" cy="80179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предлагаемого регулирования федеральному законодательству, наличие избыточных полномочий органов власти либо их недостаточность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031" y="1731602"/>
        <a:ext cx="7772950" cy="801799"/>
      </dsp:txXfrm>
    </dsp:sp>
    <dsp:sp modelId="{9A766DCE-BCC0-4A51-AD7E-EE4638124EE1}">
      <dsp:nvSpPr>
        <dsp:cNvPr id="0" name=""/>
        <dsp:cNvSpPr/>
      </dsp:nvSpPr>
      <dsp:spPr>
        <a:xfrm>
          <a:off x="449957" y="1616786"/>
          <a:ext cx="993232" cy="105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5395-09B5-40CE-9963-C287EEB53AAB}">
      <dsp:nvSpPr>
        <dsp:cNvPr id="0" name=""/>
        <dsp:cNvSpPr/>
      </dsp:nvSpPr>
      <dsp:spPr>
        <a:xfrm>
          <a:off x="1106797" y="3117080"/>
          <a:ext cx="7772950" cy="69965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требование органами власти излишних документов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6797" y="3117080"/>
        <a:ext cx="7772950" cy="699659"/>
      </dsp:txXfrm>
    </dsp:sp>
    <dsp:sp modelId="{AA6B6BD7-A21E-443E-B33F-A453C21CE262}">
      <dsp:nvSpPr>
        <dsp:cNvPr id="0" name=""/>
        <dsp:cNvSpPr/>
      </dsp:nvSpPr>
      <dsp:spPr>
        <a:xfrm>
          <a:off x="518585" y="2887480"/>
          <a:ext cx="1085026" cy="10850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4C759-3D17-48EE-A8E9-F9E9A5B82973}">
      <dsp:nvSpPr>
        <dsp:cNvPr id="0" name=""/>
        <dsp:cNvSpPr/>
      </dsp:nvSpPr>
      <dsp:spPr>
        <a:xfrm>
          <a:off x="759560" y="4165055"/>
          <a:ext cx="8113299" cy="92035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введение необоснованных ограничений для субъектов предпринимательской и инвестиционной деятельности, ограничение конкуренции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560" y="4165055"/>
        <a:ext cx="8113299" cy="920353"/>
      </dsp:txXfrm>
    </dsp:sp>
    <dsp:sp modelId="{5E07569A-4FC5-40E4-93C6-B351238566B9}">
      <dsp:nvSpPr>
        <dsp:cNvPr id="0" name=""/>
        <dsp:cNvSpPr/>
      </dsp:nvSpPr>
      <dsp:spPr>
        <a:xfrm>
          <a:off x="158217" y="4114670"/>
          <a:ext cx="1085026" cy="1137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16BB-3BFA-427C-A143-4F66363F21FA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7E0-F73C-4977-81FC-1C574DAE090F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A9EE-7586-4423-9886-C6B3BECDCBFE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94B-26A0-4C9B-BFC1-2128734117A3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FDB6-08CB-43C3-B8D9-B1C44E78A042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7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1BC-A4E8-4562-81C1-E471A425D861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3165-A5AC-4CA7-8EF6-241F2383872E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3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1B6-B02A-4CC2-A901-A8133E848763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EF82-6F4E-4FDD-B87B-08042E21EBE8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A7-E285-4A8A-B4D6-1AA2BDEE1D40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A61-5B3C-42D8-BD87-9850E34C8A0E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998C-9BCB-47E3-9D9D-F58A54C239E8}" type="datetime1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admsurgut.ru/rubric/21294/Ocenka-reguliruyuschego-vozdeystviya-fakticheskogo-vozdeystviya-i-ekspertiza-municipalnyh-normativnyh-pravovyh-aktov-proektov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6913" y="2892111"/>
            <a:ext cx="8752115" cy="1816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lang="ru-RU" altLang="ru-RU" sz="2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828" y="6121489"/>
            <a:ext cx="3416351" cy="50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4" y="74011"/>
            <a:ext cx="928686" cy="110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4204" y="242406"/>
            <a:ext cx="7293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оценки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регулирующего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оздействия, экспертизы и оценки фактического воздействия за 2020 год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30" y="1902954"/>
            <a:ext cx="7014936" cy="43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6251" y="1030947"/>
            <a:ext cx="6858000" cy="741825"/>
          </a:xfrm>
        </p:spPr>
        <p:txBody>
          <a:bodyPr>
            <a:noAutofit/>
          </a:bodyPr>
          <a:lstStyle/>
          <a:p>
            <a:pPr defTabSz="914400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251" y="3452409"/>
            <a:ext cx="6858000" cy="29483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сотрудничеству!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предпринимательства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инвестиций и развития предпринимательства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(3462)52-20-83</a:t>
            </a:r>
          </a:p>
          <a:p>
            <a:r>
              <a:rPr lang="en-US" dirty="0">
                <a:solidFill>
                  <a:srgbClr val="0070C0"/>
                </a:solidFill>
              </a:rPr>
              <a:t>voroshilova_yp@admsurgut.ru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4" y="60984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11" y="1401859"/>
            <a:ext cx="3383280" cy="20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652" t="6202" r="13823" b="5814"/>
          <a:stretch>
            <a:fillRect/>
          </a:stretch>
        </p:blipFill>
        <p:spPr bwMode="auto">
          <a:xfrm>
            <a:off x="963501" y="344910"/>
            <a:ext cx="8064896" cy="58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3" y="344911"/>
            <a:ext cx="823736" cy="10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2" y="365127"/>
            <a:ext cx="6769677" cy="7321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ОРВ, экспертиза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ОФВ 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04509" y="1241864"/>
            <a:ext cx="3705748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Главы города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10.01.2020 № 01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плана проведения экспертизы и оценки фактического воздействия действующих муниципальных нормативных правовых актов на 2020 год»</a:t>
            </a:r>
            <a:endParaRPr lang="ru-RU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623820" y="3924514"/>
            <a:ext cx="1974273" cy="2057511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7-ми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МНПА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отрицательных включений, включая 8 повторных)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757383" y="3924514"/>
            <a:ext cx="1970116" cy="2057511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ОФВ 6-ти действующих МНПА (11 заключений, включая 5 повторных: 4 положительных,                     7 отрицательных)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7111" y="1241864"/>
            <a:ext cx="3217419" cy="33239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15 проектов нормативных правовых актов, устанавливающих новые или изменяющих ранее предусмотренные обязанности, для субъектов предпринимательской                          и инвестиционной деятельности</a:t>
            </a:r>
          </a:p>
          <a:p>
            <a:pPr algn="ctr"/>
            <a:r>
              <a:rPr lang="ru-RU" sz="175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заключений: </a:t>
            </a:r>
          </a:p>
          <a:p>
            <a:pPr algn="ctr"/>
            <a:r>
              <a:rPr lang="ru-RU" sz="175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положительных, </a:t>
            </a:r>
          </a:p>
          <a:p>
            <a:pPr algn="ctr"/>
            <a:r>
              <a:rPr lang="ru-RU" sz="175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отрицательное)</a:t>
            </a:r>
            <a:endParaRPr lang="ru-RU" sz="17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79" y="4504459"/>
            <a:ext cx="3205451" cy="19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04380617"/>
              </p:ext>
            </p:extLst>
          </p:nvPr>
        </p:nvGraphicFramePr>
        <p:xfrm>
          <a:off x="951503" y="1168400"/>
          <a:ext cx="4026897" cy="477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52995" y="126599"/>
            <a:ext cx="6367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отзывов участников публичных консультаций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51722409"/>
              </p:ext>
            </p:extLst>
          </p:nvPr>
        </p:nvGraphicFramePr>
        <p:xfrm>
          <a:off x="5311832" y="1689100"/>
          <a:ext cx="3527367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97405" y="5940028"/>
            <a:ext cx="1383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отзывов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4447" y="5857893"/>
            <a:ext cx="3098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(замечания)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706039" y="3459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Схема 23"/>
          <p:cNvGraphicFramePr/>
          <p:nvPr>
            <p:extLst/>
          </p:nvPr>
        </p:nvGraphicFramePr>
        <p:xfrm>
          <a:off x="1384995" y="379592"/>
          <a:ext cx="7759005" cy="623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20735" y="102593"/>
            <a:ext cx="7101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положения, необоснованно затрудняющие осуществление предпринимательской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инвестиционной деятельности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9192159"/>
              </p:ext>
            </p:extLst>
          </p:nvPr>
        </p:nvGraphicFramePr>
        <p:xfrm>
          <a:off x="-58189" y="1149136"/>
          <a:ext cx="8986058" cy="564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33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5054" y="287820"/>
            <a:ext cx="63107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экспертизы 2020 года</a:t>
            </a:r>
            <a:endParaRPr lang="ru-RU" sz="2200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1503" y="689269"/>
            <a:ext cx="81924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Внесены </a:t>
            </a:r>
            <a:r>
              <a:rPr lang="ru-RU" sz="1600" u="sng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изменения в 3 действующих муниципальных НПА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Администрации города от 07.06.2016 № 4250 «О проведении открытого конкурса на право осуществления перевозок по маршруту (маршрутам) регулярных перевозок на территории города»;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Администрации города от 12.12.2016 №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8955 «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утверждении порядка согласования сделок, совершаемых муниципальными унитарными предприятиями муниципального образования городской округ город Сургут»;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Администрации города от 11.02.2019 №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938 «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утверждении положения о формировании земельных участков для предоставления их на праве аренды либо собственности для строительства на торгах, проводимых в форме аукциона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Признаны </a:t>
            </a:r>
            <a:r>
              <a:rPr lang="ru-RU" sz="1600" u="sng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утратившими силу 3 действующих муниципальных НПА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Администрации города от 30.10.2015 № 7663 «Об утверждении регламента взаимодействия структурных подразделений Администрации города, муниципальных учреждений, организаций-заказчиков при проектировании, строительстве (реконструкции), осуществлении контроля за ходом строительства объектов, ввода объекта в эксплуатацию, эксплуатации объектов капитального строительства социального значения»;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Администрации города от 20.11.2012 №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8960 «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утверждении Правил пользования городским транспортом общего пользования в городском округе город Сургут»;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Администрации города от 25.02.2014 № 1259 «О назначении уполномоченного органа по согласованию создания мест (площадок) накопления твёрдых коммунальных отходов, создании комиссии по установлению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расстояний до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 (площадок) накопления твёрдых коммунальных отходов в районах сложившейся застройки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9232"/>
            <a:ext cx="992028" cy="854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2248"/>
            <a:ext cx="992028" cy="8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5054" y="287820"/>
            <a:ext cx="6310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фактического воздействия 2020 года</a:t>
            </a:r>
            <a:endParaRPr lang="ru-RU" sz="2200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9775" y="1259633"/>
            <a:ext cx="8001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Выявлены </a:t>
            </a:r>
            <a:r>
              <a:rPr lang="ru-RU" sz="1600" u="sng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положительные последствия принятия 4 муниципальных МПА </a:t>
            </a:r>
            <a:r>
              <a:rPr lang="ru-RU" sz="1600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(</a:t>
            </a:r>
            <a:r>
              <a:rPr lang="ru-RU" sz="1600" u="sng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внесение изменений не требуется)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решение Думы города от 29.09.2006 № 74-IVДГ «О правилах распространения наружной рекламы на территории города Сургута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Администрации города от 11.02.2014 № 981 «О порядке предоставления из местного бюджета субсидии на оказание услуг теплоснабжения населению, проживающему во временных поселках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Администрации города от 06.04.2017 № 2411 «О порядке предоставления субсидии на содержание средств регулирования дорожного движения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»;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Администрации города от 30.11.2018 № 9146 «Об утверждении порядка предоставления субсидий субъектам малого и среднего предпринимательства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в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целях финансового обеспечения затрат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indent="266700">
              <a:buFont typeface="Wingdings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Признан утратившим </a:t>
            </a:r>
            <a:r>
              <a:rPr lang="ru-RU" sz="1600" u="sng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силу </a:t>
            </a:r>
            <a:r>
              <a:rPr lang="ru-RU" sz="1600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действующий муниципальный </a:t>
            </a:r>
            <a:r>
              <a:rPr lang="ru-RU" sz="1600" u="sng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НПА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постановление Администрации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города от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24.05.2018 № 3794 «Об утверждении порядка уведомления о проведении ярмарок на территории города Сургута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7043"/>
            <a:ext cx="1142696" cy="964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6809"/>
            <a:ext cx="1188719" cy="10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hernyavskaya_ss\Desktop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762" r="-4192"/>
          <a:stretch/>
        </p:blipFill>
        <p:spPr bwMode="auto">
          <a:xfrm>
            <a:off x="170777" y="1505515"/>
            <a:ext cx="6787895" cy="26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dmsurgut.ru/files/materials/logo.png">
            <a:hlinkClick r:id="rId3" tooltip="Оценка регулирующего воздействи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1" y="1013846"/>
            <a:ext cx="1925843" cy="4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3353391" y="830659"/>
            <a:ext cx="3312368" cy="8658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admsurgut.ru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6431" y="1058589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http://admsurgut.ru/</a:t>
            </a:r>
          </a:p>
        </p:txBody>
      </p:sp>
      <p:pic>
        <p:nvPicPr>
          <p:cNvPr id="1032" name="Picture 8" descr="C:\Users\chernyavskaya_ss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5" y="1075773"/>
            <a:ext cx="360039" cy="3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rnyavskaya_ss\Desktop\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8" y="3191598"/>
            <a:ext cx="2252743" cy="2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7882" t="41024" r="16493" b="7700"/>
          <a:stretch/>
        </p:blipFill>
        <p:spPr>
          <a:xfrm>
            <a:off x="2801388" y="3918559"/>
            <a:ext cx="6143106" cy="2443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06286" y="81843"/>
            <a:ext cx="763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портал Администрации города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2" y="4027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верх стрелка 1"/>
          <p:cNvSpPr/>
          <p:nvPr/>
        </p:nvSpPr>
        <p:spPr>
          <a:xfrm rot="713732">
            <a:off x="2665787" y="2768195"/>
            <a:ext cx="2090762" cy="846804"/>
          </a:xfrm>
          <a:prstGeom prst="curvedDownArrow">
            <a:avLst>
              <a:gd name="adj1" fmla="val 25000"/>
              <a:gd name="adj2" fmla="val 50000"/>
              <a:gd name="adj3" fmla="val 2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16941" t="22686" r="17572" b="6324"/>
          <a:stretch/>
        </p:blipFill>
        <p:spPr>
          <a:xfrm>
            <a:off x="2693325" y="4197752"/>
            <a:ext cx="6342610" cy="2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5054" y="287820"/>
            <a:ext cx="6076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качества проведения ОРВ, экспертизы и ОФВ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образованиях автономного округа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  </a:t>
            </a:r>
            <a:endParaRPr lang="ru-RU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3567"/>
              </p:ext>
            </p:extLst>
          </p:nvPr>
        </p:nvGraphicFramePr>
        <p:xfrm>
          <a:off x="1596043" y="1349327"/>
          <a:ext cx="7207136" cy="5189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987">
                  <a:extLst>
                    <a:ext uri="{9D8B030D-6E8A-4147-A177-3AD203B41FA5}">
                      <a16:colId xmlns:a16="http://schemas.microsoft.com/office/drawing/2014/main" val="3641908907"/>
                    </a:ext>
                  </a:extLst>
                </a:gridCol>
                <a:gridCol w="3098271">
                  <a:extLst>
                    <a:ext uri="{9D8B030D-6E8A-4147-A177-3AD203B41FA5}">
                      <a16:colId xmlns:a16="http://schemas.microsoft.com/office/drawing/2014/main" val="109416880"/>
                    </a:ext>
                  </a:extLst>
                </a:gridCol>
                <a:gridCol w="499176">
                  <a:extLst>
                    <a:ext uri="{9D8B030D-6E8A-4147-A177-3AD203B41FA5}">
                      <a16:colId xmlns:a16="http://schemas.microsoft.com/office/drawing/2014/main" val="1603383218"/>
                    </a:ext>
                  </a:extLst>
                </a:gridCol>
                <a:gridCol w="633125">
                  <a:extLst>
                    <a:ext uri="{9D8B030D-6E8A-4147-A177-3AD203B41FA5}">
                      <a16:colId xmlns:a16="http://schemas.microsoft.com/office/drawing/2014/main" val="3950017375"/>
                    </a:ext>
                  </a:extLst>
                </a:gridCol>
                <a:gridCol w="1428431">
                  <a:extLst>
                    <a:ext uri="{9D8B030D-6E8A-4147-A177-3AD203B41FA5}">
                      <a16:colId xmlns:a16="http://schemas.microsoft.com/office/drawing/2014/main" val="4286895808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1122998365"/>
                    </a:ext>
                  </a:extLst>
                </a:gridCol>
              </a:tblGrid>
              <a:tr h="2009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Муниципальное образование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Баллы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Группа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Баллы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extLst>
                  <a:ext uri="{0D108BD9-81ED-4DB2-BD59-A6C34878D82A}">
                    <a16:rowId xmlns:a16="http://schemas.microsoft.com/office/drawing/2014/main" val="1952427978"/>
                  </a:ext>
                </a:extLst>
              </a:tr>
              <a:tr h="522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79344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город Сургут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I. «Высший уровень»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80 до 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extLst>
                  <a:ext uri="{0D108BD9-81ED-4DB2-BD59-A6C34878D82A}">
                    <a16:rowId xmlns:a16="http://schemas.microsoft.com/office/drawing/2014/main" val="2272967787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Сургутский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33753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Нижневартовск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78441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Нижневартовский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389916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Радужный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83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160745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Кондинский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272461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Мегион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72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26190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Березовский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78786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Советский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17145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Ханты-Мансийск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32145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Нефтеюганский район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r>
                        <a:rPr lang="en-US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83795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Покачи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81977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Октябрьский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348576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Пыть-Ях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17178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Белоярский район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28277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Урай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08140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Когалым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II. «Хороший уровень»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50 до 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extLst>
                  <a:ext uri="{0D108BD9-81ED-4DB2-BD59-A6C34878D82A}">
                    <a16:rowId xmlns:a16="http://schemas.microsoft.com/office/drawing/2014/main" val="3779578563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Нефтеюганск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0866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Нягань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77133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 Лангепас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77324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Ханты-Мансийский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18634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город </a:t>
                      </a:r>
                      <a:r>
                        <a:rPr lang="ru-RU" sz="1000" dirty="0" err="1">
                          <a:effectLst/>
                        </a:rPr>
                        <a:t>Югорск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8" marR="5516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27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9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</TotalTime>
  <Words>748</Words>
  <Application>Microsoft Office PowerPoint</Application>
  <PresentationFormat>Экран (4:3)</PresentationFormat>
  <Paragraphs>159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ОРВ, экспертиза и ОФВ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Ворошилова Юлия Павловна</cp:lastModifiedBy>
  <cp:revision>440</cp:revision>
  <cp:lastPrinted>2019-09-05T05:41:36Z</cp:lastPrinted>
  <dcterms:created xsi:type="dcterms:W3CDTF">2014-11-21T11:00:06Z</dcterms:created>
  <dcterms:modified xsi:type="dcterms:W3CDTF">2021-05-13T07:19:05Z</dcterms:modified>
</cp:coreProperties>
</file>